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58"/>
  </p:notesMasterIdLst>
  <p:sldIdLst>
    <p:sldId id="2147479617" r:id="rId5"/>
    <p:sldId id="2147479569" r:id="rId6"/>
    <p:sldId id="2147479607" r:id="rId7"/>
    <p:sldId id="2147479621" r:id="rId8"/>
    <p:sldId id="2147479622" r:id="rId9"/>
    <p:sldId id="2147479623" r:id="rId10"/>
    <p:sldId id="2147479671" r:id="rId11"/>
    <p:sldId id="2147479630" r:id="rId12"/>
    <p:sldId id="257" r:id="rId13"/>
    <p:sldId id="2147479613" r:id="rId14"/>
    <p:sldId id="2147479670" r:id="rId15"/>
    <p:sldId id="2147479681" r:id="rId16"/>
    <p:sldId id="2147479682" r:id="rId17"/>
    <p:sldId id="2147479679" r:id="rId18"/>
    <p:sldId id="2147479588" r:id="rId19"/>
    <p:sldId id="2147479656" r:id="rId20"/>
    <p:sldId id="2147479654" r:id="rId21"/>
    <p:sldId id="2147479614" r:id="rId22"/>
    <p:sldId id="2147479655" r:id="rId23"/>
    <p:sldId id="375" r:id="rId24"/>
    <p:sldId id="2147479638" r:id="rId25"/>
    <p:sldId id="2147479673" r:id="rId26"/>
    <p:sldId id="2147479657" r:id="rId27"/>
    <p:sldId id="2147479658" r:id="rId28"/>
    <p:sldId id="2147479640" r:id="rId29"/>
    <p:sldId id="2147479659" r:id="rId30"/>
    <p:sldId id="2147479642" r:id="rId31"/>
    <p:sldId id="2147479674" r:id="rId32"/>
    <p:sldId id="2147479663" r:id="rId33"/>
    <p:sldId id="2147479675" r:id="rId34"/>
    <p:sldId id="2147479646" r:id="rId35"/>
    <p:sldId id="2147479664" r:id="rId36"/>
    <p:sldId id="2147479677" r:id="rId37"/>
    <p:sldId id="2147479680" r:id="rId38"/>
    <p:sldId id="2147479649" r:id="rId39"/>
    <p:sldId id="2147479666" r:id="rId40"/>
    <p:sldId id="2147479667" r:id="rId41"/>
    <p:sldId id="2147479668" r:id="rId42"/>
    <p:sldId id="2147479662" r:id="rId43"/>
    <p:sldId id="2147479616" r:id="rId44"/>
    <p:sldId id="2147479624" r:id="rId45"/>
    <p:sldId id="2147479626" r:id="rId46"/>
    <p:sldId id="2147479678" r:id="rId47"/>
    <p:sldId id="2147479629" r:id="rId48"/>
    <p:sldId id="2147479627" r:id="rId49"/>
    <p:sldId id="2147479628" r:id="rId50"/>
    <p:sldId id="2147479631" r:id="rId51"/>
    <p:sldId id="2147479632" r:id="rId52"/>
    <p:sldId id="2147479625" r:id="rId53"/>
    <p:sldId id="2147479633" r:id="rId54"/>
    <p:sldId id="2147479634" r:id="rId55"/>
    <p:sldId id="2147479620" r:id="rId56"/>
    <p:sldId id="214747961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39600"/>
    <a:srgbClr val="FFF6DE"/>
    <a:srgbClr val="5DA7E7"/>
    <a:srgbClr val="71D9FF"/>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1AC1BA-9042-3B20-F515-2E017E7DD30D}" v="163" dt="2025-04-08T05:11:16.963"/>
    <p1510:client id="{08387A4E-B02B-AFB4-1DAF-A7605CDEABAF}" v="377" dt="2025-04-08T03:04:08.044"/>
    <p1510:client id="{234EFB39-8B37-FF44-8FC9-E5117B52F414}" v="403" dt="2025-04-08T17:12:15.1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3"/>
  </p:normalViewPr>
  <p:slideViewPr>
    <p:cSldViewPr snapToGrid="0">
      <p:cViewPr varScale="1">
        <p:scale>
          <a:sx n="161" d="100"/>
          <a:sy n="161"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agent-web.kindmoss-bed7fe48.eastus.azurecontainerapps.io/"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learn.microsoft.com/pt-br/azure/developer/ai/get-started-multi-agents"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052E9C-CBDB-2A3B-B878-1D3F622AC6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50E082-D439-9F7C-F24E-7B46B7B3C1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1C66D-5217-C4A7-D4E8-172B7AC4E1EF}"/>
              </a:ext>
            </a:extLst>
          </p:cNvPr>
          <p:cNvSpPr>
            <a:spLocks noGrp="1"/>
          </p:cNvSpPr>
          <p:nvPr>
            <p:ph type="body" idx="1"/>
          </p:nvPr>
        </p:nvSpPr>
        <p:spPr/>
        <p:txBody>
          <a:bodyPr/>
          <a:lstStyle/>
          <a:p>
            <a:r>
              <a:rPr lang="en-US"/>
              <a:t>Bem </a:t>
            </a:r>
            <a:r>
              <a:rPr lang="en-US" err="1"/>
              <a:t>vindos</a:t>
            </a:r>
            <a:r>
              <a:rPr lang="en-US"/>
              <a:t> e </a:t>
            </a:r>
            <a:r>
              <a:rPr lang="en-US" err="1"/>
              <a:t>bem</a:t>
            </a:r>
            <a:r>
              <a:rPr lang="en-US"/>
              <a:t> </a:t>
            </a:r>
            <a:r>
              <a:rPr lang="en-US" err="1"/>
              <a:t>vindas</a:t>
            </a:r>
            <a:r>
              <a:rPr lang="en-US"/>
              <a:t> </a:t>
            </a:r>
            <a:r>
              <a:rPr lang="en-US" err="1"/>
              <a:t>ao</a:t>
            </a:r>
            <a:r>
              <a:rPr lang="en-US"/>
              <a:t> kick off do Hackathon de </a:t>
            </a:r>
            <a:r>
              <a:rPr lang="en-US" err="1"/>
              <a:t>Agentes</a:t>
            </a:r>
            <a:r>
              <a:rPr lang="en-US"/>
              <a:t> de IA</a:t>
            </a:r>
          </a:p>
          <a:p>
            <a:r>
              <a:rPr lang="en-US"/>
              <a:t>O hackathon é um </a:t>
            </a:r>
            <a:r>
              <a:rPr lang="en-US" err="1"/>
              <a:t>evento</a:t>
            </a:r>
            <a:r>
              <a:rPr lang="en-US"/>
              <a:t> </a:t>
            </a:r>
            <a:r>
              <a:rPr lang="en-US" err="1"/>
              <a:t>gratuito</a:t>
            </a:r>
            <a:r>
              <a:rPr lang="en-US"/>
              <a:t> e virtual que </a:t>
            </a:r>
            <a:r>
              <a:rPr lang="en-US" err="1"/>
              <a:t>começa</a:t>
            </a:r>
            <a:r>
              <a:rPr lang="en-US"/>
              <a:t> </a:t>
            </a:r>
            <a:r>
              <a:rPr lang="en-US" err="1"/>
              <a:t>hoje</a:t>
            </a:r>
            <a:r>
              <a:rPr lang="en-US"/>
              <a:t> </a:t>
            </a:r>
            <a:r>
              <a:rPr lang="en-US" err="1"/>
              <a:t>vai</a:t>
            </a:r>
            <a:r>
              <a:rPr lang="en-US"/>
              <a:t> </a:t>
            </a:r>
            <a:r>
              <a:rPr lang="en-US" err="1"/>
              <a:t>até</a:t>
            </a:r>
            <a:r>
              <a:rPr lang="en-US"/>
              <a:t> o </a:t>
            </a:r>
            <a:r>
              <a:rPr lang="en-US" err="1"/>
              <a:t>dia</a:t>
            </a:r>
            <a:r>
              <a:rPr lang="en-US"/>
              <a:t> 30 de </a:t>
            </a:r>
            <a:r>
              <a:rPr lang="en-US" err="1"/>
              <a:t>abril</a:t>
            </a:r>
            <a:r>
              <a:rPr lang="en-US"/>
              <a:t>. </a:t>
            </a:r>
          </a:p>
        </p:txBody>
      </p:sp>
      <p:sp>
        <p:nvSpPr>
          <p:cNvPr id="4" name="Header Placeholder 3">
            <a:extLst>
              <a:ext uri="{FF2B5EF4-FFF2-40B4-BE49-F238E27FC236}">
                <a16:creationId xmlns:a16="http://schemas.microsoft.com/office/drawing/2014/main" id="{A11531C3-2BBD-22EC-7872-38B857BB831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73D8CB2-BBB5-299D-509C-CEBEE2A9DF2E}"/>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D2BED72-1404-75AA-1B4C-B8F88B4B539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F823D51-0488-5D7C-50EB-32FB52A6FE5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98239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E42E0-B648-94C0-C97F-237FA2A419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E489F-3107-4534-9AA3-5397F59A68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C9826D-2F68-F5EB-DEAD-84C6C88E4834}"/>
              </a:ext>
            </a:extLst>
          </p:cNvPr>
          <p:cNvSpPr>
            <a:spLocks noGrp="1"/>
          </p:cNvSpPr>
          <p:nvPr>
            <p:ph type="body" idx="1"/>
          </p:nvPr>
        </p:nvSpPr>
        <p:spPr/>
        <p:txBody>
          <a:bodyPr/>
          <a:lstStyle/>
          <a:p>
            <a:r>
              <a:rPr lang="en-US"/>
              <a:t>Aqui </a:t>
            </a:r>
            <a:r>
              <a:rPr lang="en-US" err="1"/>
              <a:t>está</a:t>
            </a:r>
            <a:r>
              <a:rPr lang="en-US"/>
              <a:t> um </a:t>
            </a:r>
            <a:r>
              <a:rPr lang="en-US" err="1"/>
              <a:t>fluxo</a:t>
            </a:r>
            <a:r>
              <a:rPr lang="en-US"/>
              <a:t> </a:t>
            </a:r>
            <a:r>
              <a:rPr lang="en-US" err="1"/>
              <a:t>multiagente</a:t>
            </a:r>
            <a:r>
              <a:rPr lang="en-US"/>
              <a:t> </a:t>
            </a:r>
            <a:r>
              <a:rPr lang="en-US" err="1"/>
              <a:t>relativamente</a:t>
            </a:r>
            <a:r>
              <a:rPr lang="en-US"/>
              <a:t> simples, </a:t>
            </a:r>
            <a:r>
              <a:rPr lang="en-US" err="1"/>
              <a:t>envolvendo</a:t>
            </a:r>
            <a:r>
              <a:rPr lang="en-US"/>
              <a:t> um </a:t>
            </a:r>
            <a:r>
              <a:rPr lang="en-US" err="1"/>
              <a:t>escritor</a:t>
            </a:r>
            <a:r>
              <a:rPr lang="en-US"/>
              <a:t>, um </a:t>
            </a:r>
            <a:r>
              <a:rPr lang="en-US" err="1"/>
              <a:t>pesquisador</a:t>
            </a:r>
            <a:r>
              <a:rPr lang="en-US"/>
              <a:t> e um editor.</a:t>
            </a:r>
          </a:p>
          <a:p>
            <a:endParaRPr lang="en-US"/>
          </a:p>
          <a:p>
            <a:r>
              <a:rPr lang="en-US"/>
              <a:t>Here's a relatively simple multi-agent flow, involving a writer, researcher, and editor.</a:t>
            </a:r>
          </a:p>
          <a:p>
            <a:endParaRPr lang="en-US"/>
          </a:p>
          <a:p>
            <a:pPr marL="171450" indent="-171450">
              <a:buFont typeface="Arial"/>
              <a:buChar char="•"/>
            </a:pPr>
            <a:r>
              <a:rPr lang="en-US"/>
              <a:t>A consulta de prompt é expandida para extrair termos de consulta de artigo relevantes e produtos relevantes recuperados por meio da Pesquisa do Bing e da Pesquisa de IA do Azure.</a:t>
            </a:r>
          </a:p>
          <a:p>
            <a:pPr marL="171450" indent="-171450">
              <a:buFont typeface="Arial"/>
              <a:buChar char="•"/>
            </a:pPr>
            <a:r>
              <a:rPr lang="en-US"/>
              <a:t>A consulta </a:t>
            </a:r>
            <a:r>
              <a:rPr lang="en-US" err="1"/>
              <a:t>expandida</a:t>
            </a:r>
            <a:r>
              <a:rPr lang="en-US"/>
              <a:t> é </a:t>
            </a:r>
            <a:r>
              <a:rPr lang="en-US" err="1"/>
              <a:t>enviada</a:t>
            </a:r>
            <a:r>
              <a:rPr lang="en-US"/>
              <a:t> a um </a:t>
            </a:r>
            <a:r>
              <a:rPr lang="en-US" err="1"/>
              <a:t>agente</a:t>
            </a:r>
            <a:r>
              <a:rPr lang="en-US"/>
              <a:t> writer (</a:t>
            </a:r>
            <a:r>
              <a:rPr lang="en-US" err="1"/>
              <a:t>modelo</a:t>
            </a:r>
            <a:r>
              <a:rPr lang="en-US"/>
              <a:t> de chat). O </a:t>
            </a:r>
            <a:r>
              <a:rPr lang="en-US" err="1"/>
              <a:t>escritor</a:t>
            </a:r>
            <a:r>
              <a:rPr lang="en-US"/>
              <a:t> </a:t>
            </a:r>
            <a:r>
              <a:rPr lang="en-US" err="1"/>
              <a:t>usa</a:t>
            </a:r>
            <a:r>
              <a:rPr lang="en-US"/>
              <a:t> a consulta e o </a:t>
            </a:r>
            <a:r>
              <a:rPr lang="en-US" err="1"/>
              <a:t>contexto</a:t>
            </a:r>
            <a:r>
              <a:rPr lang="en-US"/>
              <a:t> de </a:t>
            </a:r>
            <a:r>
              <a:rPr lang="en-US" err="1"/>
              <a:t>apoio</a:t>
            </a:r>
            <a:r>
              <a:rPr lang="en-US"/>
              <a:t> </a:t>
            </a:r>
            <a:r>
              <a:rPr lang="en-US" err="1"/>
              <a:t>fornecidos</a:t>
            </a:r>
            <a:r>
              <a:rPr lang="en-US"/>
              <a:t> para </a:t>
            </a:r>
            <a:r>
              <a:rPr lang="en-US" err="1"/>
              <a:t>gerar</a:t>
            </a:r>
            <a:r>
              <a:rPr lang="en-US"/>
              <a:t> um </a:t>
            </a:r>
            <a:r>
              <a:rPr lang="en-US" err="1"/>
              <a:t>rascunho</a:t>
            </a:r>
            <a:r>
              <a:rPr lang="en-US"/>
              <a:t> de </a:t>
            </a:r>
            <a:r>
              <a:rPr lang="en-US" err="1"/>
              <a:t>artigo</a:t>
            </a:r>
            <a:r>
              <a:rPr lang="en-US"/>
              <a:t> com base no </a:t>
            </a:r>
            <a:r>
              <a:rPr lang="en-US" err="1"/>
              <a:t>modelo</a:t>
            </a:r>
            <a:r>
              <a:rPr lang="en-US"/>
              <a:t> de prompt </a:t>
            </a:r>
            <a:r>
              <a:rPr lang="en-US" err="1"/>
              <a:t>projetado</a:t>
            </a:r>
            <a:r>
              <a:rPr lang="en-US"/>
              <a:t>.</a:t>
            </a:r>
          </a:p>
          <a:p>
            <a:pPr marL="171450" indent="-171450">
              <a:buFont typeface="Arial"/>
              <a:buChar char="•"/>
            </a:pPr>
            <a:r>
              <a:rPr lang="en-US"/>
              <a:t>O </a:t>
            </a:r>
            <a:r>
              <a:rPr lang="en-US" err="1"/>
              <a:t>rascunho</a:t>
            </a:r>
            <a:r>
              <a:rPr lang="en-US"/>
              <a:t> do </a:t>
            </a:r>
            <a:r>
              <a:rPr lang="en-US" err="1"/>
              <a:t>artigo</a:t>
            </a:r>
            <a:r>
              <a:rPr lang="en-US"/>
              <a:t> é </a:t>
            </a:r>
            <a:r>
              <a:rPr lang="en-US" err="1"/>
              <a:t>enviado</a:t>
            </a:r>
            <a:r>
              <a:rPr lang="en-US"/>
              <a:t> a um </a:t>
            </a:r>
            <a:r>
              <a:rPr lang="en-US" err="1"/>
              <a:t>agente</a:t>
            </a:r>
            <a:r>
              <a:rPr lang="en-US"/>
              <a:t> editor (</a:t>
            </a:r>
            <a:r>
              <a:rPr lang="en-US" err="1"/>
              <a:t>modelo</a:t>
            </a:r>
            <a:r>
              <a:rPr lang="en-US"/>
              <a:t> de chat). O editor </a:t>
            </a:r>
            <a:r>
              <a:rPr lang="en-US" err="1"/>
              <a:t>avalia</a:t>
            </a:r>
            <a:r>
              <a:rPr lang="en-US"/>
              <a:t> o </a:t>
            </a:r>
            <a:r>
              <a:rPr lang="en-US" err="1"/>
              <a:t>artigo</a:t>
            </a:r>
            <a:r>
              <a:rPr lang="en-US"/>
              <a:t> para </a:t>
            </a:r>
            <a:r>
              <a:rPr lang="en-US" err="1"/>
              <a:t>aceitação</a:t>
            </a:r>
            <a:r>
              <a:rPr lang="en-US"/>
              <a:t> com base no </a:t>
            </a:r>
            <a:r>
              <a:rPr lang="en-US" err="1"/>
              <a:t>modelo</a:t>
            </a:r>
            <a:r>
              <a:rPr lang="en-US"/>
              <a:t> de prompt </a:t>
            </a:r>
            <a:r>
              <a:rPr lang="en-US" err="1"/>
              <a:t>projetado</a:t>
            </a:r>
            <a:r>
              <a:rPr lang="en-US"/>
              <a:t>.</a:t>
            </a:r>
          </a:p>
          <a:p>
            <a:pPr marL="171450" indent="-171450">
              <a:buFont typeface="Arial"/>
              <a:buChar char="•"/>
            </a:pPr>
            <a:r>
              <a:rPr lang="en-US"/>
              <a:t>Um </a:t>
            </a:r>
            <a:r>
              <a:rPr lang="en-US" err="1"/>
              <a:t>artigo</a:t>
            </a:r>
            <a:r>
              <a:rPr lang="en-US"/>
              <a:t> </a:t>
            </a:r>
            <a:r>
              <a:rPr lang="en-US" err="1"/>
              <a:t>aprovado</a:t>
            </a:r>
            <a:r>
              <a:rPr lang="en-US"/>
              <a:t> é </a:t>
            </a:r>
            <a:r>
              <a:rPr lang="en-US" err="1"/>
              <a:t>publicado</a:t>
            </a:r>
            <a:r>
              <a:rPr lang="en-US"/>
              <a:t> </a:t>
            </a:r>
            <a:r>
              <a:rPr lang="en-US" err="1"/>
              <a:t>como</a:t>
            </a:r>
            <a:r>
              <a:rPr lang="en-US"/>
              <a:t> </a:t>
            </a:r>
            <a:r>
              <a:rPr lang="en-US" err="1"/>
              <a:t>uma</a:t>
            </a:r>
            <a:r>
              <a:rPr lang="en-US"/>
              <a:t> </a:t>
            </a:r>
            <a:r>
              <a:rPr lang="en-US" err="1"/>
              <a:t>postagem</a:t>
            </a:r>
            <a:r>
              <a:rPr lang="en-US"/>
              <a:t> no blog. A interface do </a:t>
            </a:r>
            <a:r>
              <a:rPr lang="en-US" err="1"/>
              <a:t>usuário</a:t>
            </a:r>
            <a:r>
              <a:rPr lang="en-US"/>
              <a:t> </a:t>
            </a:r>
            <a:r>
              <a:rPr lang="en-US" err="1"/>
              <a:t>permite</a:t>
            </a:r>
            <a:r>
              <a:rPr lang="en-US"/>
              <a:t> </a:t>
            </a:r>
            <a:r>
              <a:rPr lang="en-US" err="1"/>
              <a:t>exibir</a:t>
            </a:r>
            <a:r>
              <a:rPr lang="en-US"/>
              <a:t> a </a:t>
            </a:r>
            <a:r>
              <a:rPr lang="en-US" err="1"/>
              <a:t>progressão</a:t>
            </a:r>
            <a:r>
              <a:rPr lang="en-US"/>
              <a:t> dessas </a:t>
            </a:r>
            <a:r>
              <a:rPr lang="en-US" err="1"/>
              <a:t>tarefas</a:t>
            </a:r>
            <a:r>
              <a:rPr lang="en-US"/>
              <a:t> </a:t>
            </a:r>
            <a:r>
              <a:rPr lang="en-US" err="1"/>
              <a:t>visualmente</a:t>
            </a:r>
            <a:r>
              <a:rPr lang="en-US"/>
              <a:t>, para que </a:t>
            </a:r>
            <a:r>
              <a:rPr lang="en-US" err="1"/>
              <a:t>você</a:t>
            </a:r>
            <a:r>
              <a:rPr lang="en-US"/>
              <a:t> </a:t>
            </a:r>
            <a:r>
              <a:rPr lang="en-US" err="1"/>
              <a:t>possa</a:t>
            </a:r>
            <a:r>
              <a:rPr lang="en-US"/>
              <a:t> </a:t>
            </a:r>
            <a:r>
              <a:rPr lang="en-US" err="1"/>
              <a:t>ter</a:t>
            </a:r>
            <a:r>
              <a:rPr lang="en-US"/>
              <a:t> </a:t>
            </a:r>
            <a:r>
              <a:rPr lang="en-US" err="1"/>
              <a:t>uma</a:t>
            </a:r>
            <a:r>
              <a:rPr lang="en-US"/>
              <a:t> </a:t>
            </a:r>
            <a:r>
              <a:rPr lang="en-US" err="1"/>
              <a:t>noção</a:t>
            </a:r>
            <a:r>
              <a:rPr lang="en-US"/>
              <a:t> </a:t>
            </a:r>
            <a:r>
              <a:rPr lang="en-US" err="1"/>
              <a:t>intuitiva</a:t>
            </a:r>
            <a:r>
              <a:rPr lang="en-US"/>
              <a:t> da </a:t>
            </a:r>
            <a:r>
              <a:rPr lang="en-US" err="1"/>
              <a:t>coordenação</a:t>
            </a:r>
            <a:r>
              <a:rPr lang="en-US"/>
              <a:t> de </a:t>
            </a:r>
            <a:r>
              <a:rPr lang="en-US" err="1"/>
              <a:t>vários</a:t>
            </a:r>
            <a:r>
              <a:rPr lang="en-US"/>
              <a:t> </a:t>
            </a:r>
            <a:r>
              <a:rPr lang="en-US" err="1"/>
              <a:t>agentes</a:t>
            </a:r>
            <a:r>
              <a:rPr lang="en-US"/>
              <a:t>.</a:t>
            </a:r>
          </a:p>
          <a:p>
            <a:endParaRPr lang="en-US"/>
          </a:p>
        </p:txBody>
      </p:sp>
      <p:sp>
        <p:nvSpPr>
          <p:cNvPr id="4" name="Slide Number Placeholder 3">
            <a:extLst>
              <a:ext uri="{FF2B5EF4-FFF2-40B4-BE49-F238E27FC236}">
                <a16:creationId xmlns:a16="http://schemas.microsoft.com/office/drawing/2014/main" id="{27EE392C-AD98-4D82-C935-74143D11B5B0}"/>
              </a:ext>
            </a:extLst>
          </p:cNvPr>
          <p:cNvSpPr>
            <a:spLocks noGrp="1"/>
          </p:cNvSpPr>
          <p:nvPr>
            <p:ph type="sldNum" sz="quarter" idx="5"/>
          </p:nvPr>
        </p:nvSpPr>
        <p:spPr/>
        <p:txBody>
          <a:bodyPr/>
          <a:lstStyle/>
          <a:p>
            <a:fld id="{6C822E6C-A02C-4BB1-90E8-FA24A474D4B7}" type="slidenum">
              <a:rPr lang="en-US" smtClean="0"/>
              <a:t>12</a:t>
            </a:fld>
            <a:endParaRPr lang="en-US"/>
          </a:p>
        </p:txBody>
      </p:sp>
    </p:spTree>
    <p:extLst>
      <p:ext uri="{BB962C8B-B14F-4D97-AF65-F5344CB8AC3E}">
        <p14:creationId xmlns:p14="http://schemas.microsoft.com/office/powerpoint/2010/main" val="3871528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1272A-2C71-965F-1B10-C0800C137F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16685-9B43-61AA-C441-84FBC30C3F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0DF2E-796D-AC7E-1A86-AF735380C977}"/>
              </a:ext>
            </a:extLst>
          </p:cNvPr>
          <p:cNvSpPr>
            <a:spLocks noGrp="1"/>
          </p:cNvSpPr>
          <p:nvPr>
            <p:ph type="body" idx="1"/>
          </p:nvPr>
        </p:nvSpPr>
        <p:spPr/>
        <p:txBody>
          <a:bodyPr/>
          <a:lstStyle/>
          <a:p>
            <a:r>
              <a:rPr lang="en-US">
                <a:hlinkClick r:id="rId3"/>
              </a:rPr>
              <a:t>https://agent-web.kindmoss-bed7fe48.eastus.azurecontainerapps.io/</a:t>
            </a:r>
            <a:endParaRPr lang="en-US"/>
          </a:p>
          <a:p>
            <a:endParaRPr lang="en-US"/>
          </a:p>
          <a:p>
            <a:r>
              <a:rPr lang="en-US" i="1" err="1"/>
              <a:t>Você</a:t>
            </a:r>
            <a:r>
              <a:rPr lang="en-US" i="1"/>
              <a:t> </a:t>
            </a:r>
            <a:r>
              <a:rPr lang="en-US" i="1" err="1"/>
              <a:t>pode</a:t>
            </a:r>
            <a:r>
              <a:rPr lang="en-US" i="1"/>
              <a:t> </a:t>
            </a:r>
            <a:r>
              <a:rPr lang="en-US" i="1" err="1"/>
              <a:t>encontrar</a:t>
            </a:r>
            <a:r>
              <a:rPr lang="en-US" i="1"/>
              <a:t> as </a:t>
            </a:r>
            <a:r>
              <a:rPr lang="en-US" i="1" err="1"/>
              <a:t>últimas</a:t>
            </a:r>
            <a:r>
              <a:rPr lang="en-US" i="1"/>
              <a:t> </a:t>
            </a:r>
            <a:r>
              <a:rPr lang="en-US" i="1" err="1"/>
              <a:t>tendências</a:t>
            </a:r>
            <a:r>
              <a:rPr lang="en-US" i="1"/>
              <a:t> de </a:t>
            </a:r>
            <a:r>
              <a:rPr lang="en-US" i="1" err="1"/>
              <a:t>acampamento</a:t>
            </a:r>
            <a:r>
              <a:rPr lang="en-US" i="1"/>
              <a:t> e o que as </a:t>
            </a:r>
            <a:r>
              <a:rPr lang="en-US" i="1" err="1"/>
              <a:t>pessoas</a:t>
            </a:r>
            <a:r>
              <a:rPr lang="en-US" i="1"/>
              <a:t> </a:t>
            </a:r>
            <a:r>
              <a:rPr lang="en-US" i="1" err="1"/>
              <a:t>estão</a:t>
            </a:r>
            <a:r>
              <a:rPr lang="en-US" i="1"/>
              <a:t> </a:t>
            </a:r>
            <a:r>
              <a:rPr lang="en-US" i="1" err="1"/>
              <a:t>fazendo</a:t>
            </a:r>
            <a:r>
              <a:rPr lang="en-US" i="1"/>
              <a:t> no </a:t>
            </a:r>
            <a:r>
              <a:rPr lang="en-US" i="1" err="1"/>
              <a:t>inverno</a:t>
            </a:r>
            <a:r>
              <a:rPr lang="en-US" i="1"/>
              <a:t>?</a:t>
            </a:r>
          </a:p>
          <a:p>
            <a:r>
              <a:rPr lang="en-US"/>
              <a:t> </a:t>
            </a:r>
          </a:p>
          <a:p>
            <a:r>
              <a:rPr lang="en-US" i="1" err="1"/>
              <a:t>tendas</a:t>
            </a:r>
            <a:r>
              <a:rPr lang="en-US" i="1"/>
              <a:t> e </a:t>
            </a:r>
            <a:r>
              <a:rPr lang="en-US" i="1" err="1"/>
              <a:t>sacos</a:t>
            </a:r>
            <a:r>
              <a:rPr lang="en-US" i="1"/>
              <a:t> de </a:t>
            </a:r>
            <a:r>
              <a:rPr lang="en-US" i="1" err="1"/>
              <a:t>dormir</a:t>
            </a:r>
            <a:endParaRPr lang="en-US" i="1"/>
          </a:p>
          <a:p>
            <a:r>
              <a:rPr lang="en-US"/>
              <a:t> </a:t>
            </a:r>
          </a:p>
          <a:p>
            <a:r>
              <a:rPr lang="en-US" i="1" err="1"/>
              <a:t>Escreva</a:t>
            </a:r>
            <a:r>
              <a:rPr lang="en-US" i="1"/>
              <a:t> um </a:t>
            </a:r>
            <a:r>
              <a:rPr lang="en-US" i="1" err="1"/>
              <a:t>artigo</a:t>
            </a:r>
            <a:r>
              <a:rPr lang="en-US" i="1"/>
              <a:t> </a:t>
            </a:r>
            <a:r>
              <a:rPr lang="en-US" i="1" err="1"/>
              <a:t>divertido</a:t>
            </a:r>
            <a:r>
              <a:rPr lang="en-US" i="1"/>
              <a:t> e </a:t>
            </a:r>
            <a:r>
              <a:rPr lang="en-US" i="1" err="1"/>
              <a:t>envolvente</a:t>
            </a:r>
            <a:r>
              <a:rPr lang="en-US" i="1"/>
              <a:t> que </a:t>
            </a:r>
            <a:r>
              <a:rPr lang="en-US" i="1" err="1"/>
              <a:t>inclua</a:t>
            </a:r>
            <a:r>
              <a:rPr lang="en-US" i="1"/>
              <a:t> a </a:t>
            </a:r>
            <a:r>
              <a:rPr lang="en-US" i="1" err="1"/>
              <a:t>pesquisa</a:t>
            </a:r>
            <a:r>
              <a:rPr lang="en-US" i="1"/>
              <a:t> e as </a:t>
            </a:r>
            <a:r>
              <a:rPr lang="en-US" i="1" err="1"/>
              <a:t>informações</a:t>
            </a:r>
            <a:r>
              <a:rPr lang="en-US" i="1"/>
              <a:t> do </a:t>
            </a:r>
            <a:r>
              <a:rPr lang="en-US" i="1" err="1"/>
              <a:t>produto</a:t>
            </a:r>
            <a:r>
              <a:rPr lang="en-US" i="1"/>
              <a:t>. O </a:t>
            </a:r>
            <a:r>
              <a:rPr lang="en-US" i="1" err="1"/>
              <a:t>artigo</a:t>
            </a:r>
            <a:r>
              <a:rPr lang="en-US" i="1"/>
              <a:t> </a:t>
            </a:r>
            <a:r>
              <a:rPr lang="en-US" i="1" err="1"/>
              <a:t>deve</a:t>
            </a:r>
            <a:r>
              <a:rPr lang="en-US" i="1"/>
              <a:t> </a:t>
            </a:r>
            <a:r>
              <a:rPr lang="en-US" i="1" err="1"/>
              <a:t>ter</a:t>
            </a:r>
            <a:r>
              <a:rPr lang="en-US" i="1"/>
              <a:t> entre 800 e 1000 </a:t>
            </a:r>
            <a:r>
              <a:rPr lang="en-US" i="1" err="1"/>
              <a:t>palavras</a:t>
            </a:r>
            <a:r>
              <a:rPr lang="en-US" i="1"/>
              <a:t>.</a:t>
            </a:r>
          </a:p>
          <a:p>
            <a:endParaRPr lang="en-US"/>
          </a:p>
          <a:p>
            <a:endParaRPr lang="en-US"/>
          </a:p>
          <a:p>
            <a:endParaRPr lang="pt-BR"/>
          </a:p>
          <a:p>
            <a:r>
              <a:rPr lang="pt-BR"/>
              <a:t> A gente pode clicar nesse botão de debug e mostrará qual agente que está sendo utilizado. uma vez que todos esses agentes entram o artigo está completo e você pode utilizar por exemplo esse artigo no blog</a:t>
            </a:r>
            <a:endParaRPr lang="en-US"/>
          </a:p>
          <a:p>
            <a:endParaRPr lang="en-US"/>
          </a:p>
          <a:p>
            <a:endParaRPr lang="en-US"/>
          </a:p>
          <a:p>
            <a:r>
              <a:rPr lang="en-US"/>
              <a:t>The right-side panel displays the workflow progress and the results of each agent. Examine each agent's results.</a:t>
            </a:r>
          </a:p>
          <a:p>
            <a:pPr marL="228600" indent="-228600">
              <a:buAutoNum type="arabicParenR"/>
            </a:pPr>
            <a:endParaRPr lang="en-US"/>
          </a:p>
          <a:p>
            <a:endParaRPr lang="en-US"/>
          </a:p>
          <a:p>
            <a:endParaRPr lang="en-US"/>
          </a:p>
          <a:p>
            <a:endParaRPr lang="en-US"/>
          </a:p>
          <a:p>
            <a:endParaRPr lang="en-US"/>
          </a:p>
          <a:p>
            <a:endParaRPr lang="en-US"/>
          </a:p>
          <a:p>
            <a:r>
              <a:rPr lang="en-US"/>
              <a:t>During the workflow progress, your article is generated and streamed on the page.</a:t>
            </a:r>
          </a:p>
          <a:p>
            <a:endParaRPr lang="en-US"/>
          </a:p>
          <a:p>
            <a:r>
              <a:rPr lang="en-US">
                <a:hlinkClick r:id="rId4"/>
              </a:rPr>
              <a:t>https://learn.microsoft.com/pt-br/azure/developer/ai/get-started-multi-agents</a:t>
            </a:r>
          </a:p>
          <a:p>
            <a:endParaRPr lang="en-US"/>
          </a:p>
          <a:p>
            <a:endParaRPr lang="en-US"/>
          </a:p>
          <a:p>
            <a:r>
              <a:rPr lang="en-US"/>
              <a:t>Can you find the latest camping trends and what folks are doing in the winter?</a:t>
            </a:r>
          </a:p>
          <a:p>
            <a:r>
              <a:rPr lang="en-US"/>
              <a:t>tents and sleeping bags </a:t>
            </a:r>
          </a:p>
          <a:p>
            <a:r>
              <a:rPr lang="en-US"/>
              <a:t>Write a fun and engaging article that includes the research and product information. The article should be between 800 and 1000 words. </a:t>
            </a:r>
          </a:p>
          <a:p>
            <a:endParaRPr lang="en-US"/>
          </a:p>
          <a:p>
            <a:r>
              <a:rPr lang="en-US"/>
              <a:t>Angra dos Reis, </a:t>
            </a:r>
            <a:r>
              <a:rPr lang="en-US" err="1"/>
              <a:t>cidade</a:t>
            </a:r>
            <a:r>
              <a:rPr lang="en-US"/>
              <a:t> no </a:t>
            </a:r>
            <a:r>
              <a:rPr lang="en-US" err="1"/>
              <a:t>Brasil</a:t>
            </a:r>
            <a:r>
              <a:rPr lang="en-US"/>
              <a:t>. </a:t>
            </a:r>
            <a:r>
              <a:rPr lang="en-US" err="1"/>
              <a:t>Lugares</a:t>
            </a:r>
            <a:r>
              <a:rPr lang="en-US"/>
              <a:t> para </a:t>
            </a:r>
            <a:r>
              <a:rPr lang="en-US" err="1"/>
              <a:t>acampar</a:t>
            </a:r>
            <a:r>
              <a:rPr lang="en-US"/>
              <a:t>.</a:t>
            </a:r>
          </a:p>
          <a:p>
            <a:endParaRPr lang="en-US"/>
          </a:p>
          <a:p>
            <a:r>
              <a:rPr lang="en-US"/>
              <a:t>Barraca de </a:t>
            </a:r>
            <a:r>
              <a:rPr lang="en-US" err="1"/>
              <a:t>acampamento</a:t>
            </a:r>
            <a:r>
              <a:rPr lang="en-US"/>
              <a:t>.</a:t>
            </a:r>
          </a:p>
          <a:p>
            <a:endParaRPr lang="en-US"/>
          </a:p>
          <a:p>
            <a:r>
              <a:rPr lang="en-US" err="1"/>
              <a:t>Escreva</a:t>
            </a:r>
            <a:r>
              <a:rPr lang="en-US"/>
              <a:t> um </a:t>
            </a:r>
            <a:r>
              <a:rPr lang="en-US" err="1"/>
              <a:t>artigo</a:t>
            </a:r>
            <a:r>
              <a:rPr lang="en-US"/>
              <a:t> </a:t>
            </a:r>
            <a:r>
              <a:rPr lang="en-US" err="1"/>
              <a:t>sobre</a:t>
            </a:r>
            <a:r>
              <a:rPr lang="en-US"/>
              <a:t> </a:t>
            </a:r>
            <a:r>
              <a:rPr lang="en-US" err="1"/>
              <a:t>lugares</a:t>
            </a:r>
            <a:r>
              <a:rPr lang="en-US"/>
              <a:t> para </a:t>
            </a:r>
            <a:r>
              <a:rPr lang="en-US" err="1"/>
              <a:t>acampar</a:t>
            </a:r>
            <a:r>
              <a:rPr lang="en-US"/>
              <a:t> </a:t>
            </a:r>
            <a:r>
              <a:rPr lang="en-US" err="1"/>
              <a:t>em</a:t>
            </a:r>
            <a:r>
              <a:rPr lang="en-US"/>
              <a:t> Angra dos Reis.</a:t>
            </a:r>
          </a:p>
          <a:p>
            <a:endParaRPr lang="en-US"/>
          </a:p>
          <a:p>
            <a:endParaRPr lang="en-US"/>
          </a:p>
          <a:p>
            <a:endParaRPr lang="en-US"/>
          </a:p>
        </p:txBody>
      </p:sp>
      <p:sp>
        <p:nvSpPr>
          <p:cNvPr id="4" name="Slide Number Placeholder 3">
            <a:extLst>
              <a:ext uri="{FF2B5EF4-FFF2-40B4-BE49-F238E27FC236}">
                <a16:creationId xmlns:a16="http://schemas.microsoft.com/office/drawing/2014/main" id="{968AA2BF-B06E-15D2-6AF4-82599C335E66}"/>
              </a:ext>
            </a:extLst>
          </p:cNvPr>
          <p:cNvSpPr>
            <a:spLocks noGrp="1"/>
          </p:cNvSpPr>
          <p:nvPr>
            <p:ph type="sldNum" sz="quarter" idx="5"/>
          </p:nvPr>
        </p:nvSpPr>
        <p:spPr/>
        <p:txBody>
          <a:bodyPr/>
          <a:lstStyle/>
          <a:p>
            <a:fld id="{6C822E6C-A02C-4BB1-90E8-FA24A474D4B7}" type="slidenum">
              <a:rPr lang="en-US" smtClean="0"/>
              <a:t>13</a:t>
            </a:fld>
            <a:endParaRPr lang="en-US"/>
          </a:p>
        </p:txBody>
      </p:sp>
    </p:spTree>
    <p:extLst>
      <p:ext uri="{BB962C8B-B14F-4D97-AF65-F5344CB8AC3E}">
        <p14:creationId xmlns:p14="http://schemas.microsoft.com/office/powerpoint/2010/main" val="27177441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F1A8D9-D3C8-28CA-F7F9-6E297489DE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5F9A14-86EC-B95F-2DA2-ED205933A3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4664A9-BDBC-7FB5-B5BB-1F8B821D6731}"/>
              </a:ext>
            </a:extLst>
          </p:cNvPr>
          <p:cNvSpPr>
            <a:spLocks noGrp="1"/>
          </p:cNvSpPr>
          <p:nvPr>
            <p:ph type="body" idx="1"/>
          </p:nvPr>
        </p:nvSpPr>
        <p:spPr/>
        <p:txBody>
          <a:bodyPr/>
          <a:lstStyle/>
          <a:p>
            <a:r>
              <a:rPr lang="en-US"/>
              <a:t>Here's a relatively simple multi-agent flow, involving a writer, researcher, and editor.</a:t>
            </a:r>
          </a:p>
        </p:txBody>
      </p:sp>
      <p:sp>
        <p:nvSpPr>
          <p:cNvPr id="4" name="Slide Number Placeholder 3">
            <a:extLst>
              <a:ext uri="{FF2B5EF4-FFF2-40B4-BE49-F238E27FC236}">
                <a16:creationId xmlns:a16="http://schemas.microsoft.com/office/drawing/2014/main" id="{AAE07350-F6A8-5E77-037B-25C53E458017}"/>
              </a:ext>
            </a:extLst>
          </p:cNvPr>
          <p:cNvSpPr>
            <a:spLocks noGrp="1"/>
          </p:cNvSpPr>
          <p:nvPr>
            <p:ph type="sldNum" sz="quarter" idx="5"/>
          </p:nvPr>
        </p:nvSpPr>
        <p:spPr/>
        <p:txBody>
          <a:bodyPr/>
          <a:lstStyle/>
          <a:p>
            <a:fld id="{6C822E6C-A02C-4BB1-90E8-FA24A474D4B7}" type="slidenum">
              <a:rPr lang="en-US" smtClean="0"/>
              <a:t>14</a:t>
            </a:fld>
            <a:endParaRPr lang="en-US"/>
          </a:p>
        </p:txBody>
      </p:sp>
    </p:spTree>
    <p:extLst>
      <p:ext uri="{BB962C8B-B14F-4D97-AF65-F5344CB8AC3E}">
        <p14:creationId xmlns:p14="http://schemas.microsoft.com/office/powerpoint/2010/main" val="1571659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that was an example of an agent, but what actually is an agent? It can be hard to define, but we'll try!</a:t>
            </a:r>
          </a:p>
        </p:txBody>
      </p:sp>
      <p:sp>
        <p:nvSpPr>
          <p:cNvPr id="4" name="Slide Number Placeholder 3"/>
          <p:cNvSpPr>
            <a:spLocks noGrp="1"/>
          </p:cNvSpPr>
          <p:nvPr>
            <p:ph type="sldNum" sz="quarter" idx="5"/>
          </p:nvPr>
        </p:nvSpPr>
        <p:spPr/>
        <p:txBody>
          <a:bodyPr/>
          <a:lstStyle/>
          <a:p>
            <a:fld id="{6C822E6C-A02C-4BB1-90E8-FA24A474D4B7}" type="slidenum">
              <a:rPr lang="en-US" smtClean="0"/>
              <a:t>15</a:t>
            </a:fld>
            <a:endParaRPr lang="en-US"/>
          </a:p>
        </p:txBody>
      </p:sp>
    </p:spTree>
    <p:extLst>
      <p:ext uri="{BB962C8B-B14F-4D97-AF65-F5344CB8AC3E}">
        <p14:creationId xmlns:p14="http://schemas.microsoft.com/office/powerpoint/2010/main" val="3072103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ln w="3175">
                  <a:noFill/>
                </a:ln>
                <a:solidFill>
                  <a:srgbClr val="000000"/>
                </a:solidFill>
                <a:latin typeface="Segoe UI" panose="020B0502040204020203" pitchFamily="34" charset="0"/>
                <a:sym typeface="Rubik Light"/>
              </a:rPr>
              <a:t>Here's one definition:</a:t>
            </a:r>
          </a:p>
          <a:p>
            <a:endParaRPr lang="en-US" sz="1200">
              <a:ln w="3175">
                <a:noFill/>
              </a:ln>
              <a:solidFill>
                <a:srgbClr val="000000"/>
              </a:solidFill>
              <a:latin typeface="Segoe UI" panose="020B0502040204020203" pitchFamily="34" charset="0"/>
              <a:sym typeface="Rubik Light"/>
            </a:endParaRPr>
          </a:p>
          <a:p>
            <a:r>
              <a:rPr lang="en-US" sz="1200">
                <a:ln w="3175">
                  <a:noFill/>
                </a:ln>
                <a:solidFill>
                  <a:srgbClr val="000000"/>
                </a:solidFill>
                <a:latin typeface="Segoe UI" panose="020B0502040204020203" pitchFamily="34" charset="0"/>
                <a:sym typeface="Rubik Light"/>
              </a:rPr>
              <a:t>Um agente de IA é</a:t>
            </a:r>
            <a:br>
              <a:rPr lang="en-US" sz="1200">
                <a:ln w="3175">
                  <a:noFill/>
                </a:ln>
                <a:solidFill>
                  <a:srgbClr val="000000"/>
                </a:solidFill>
                <a:latin typeface="Segoe UI" panose="020B0502040204020203" pitchFamily="34" charset="0"/>
                <a:sym typeface="Rubik Light"/>
              </a:rPr>
            </a:br>
            <a:r>
              <a:rPr lang="en-US" sz="1200">
                <a:ln w="3175">
                  <a:noFill/>
                </a:ln>
                <a:solidFill>
                  <a:srgbClr val="000000"/>
                </a:solidFill>
                <a:latin typeface="Segoe UI" panose="020B0502040204020203" pitchFamily="34" charset="0"/>
                <a:sym typeface="Rubik Light"/>
              </a:rPr>
              <a:t>uma entidade de software </a:t>
            </a:r>
            <a:r>
              <a:rPr lang="en-US" sz="1200" b="1">
                <a:ln w="3175">
                  <a:noFill/>
                </a:ln>
                <a:solidFill>
                  <a:srgbClr val="000000"/>
                </a:solidFill>
                <a:latin typeface="Segoe UI" panose="020B0502040204020203" pitchFamily="34" charset="0"/>
                <a:sym typeface="Rubik Light"/>
              </a:rPr>
              <a:t>semiautônoma</a:t>
            </a:r>
            <a:r>
              <a:rPr lang="en-US" sz="1200">
                <a:ln w="3175">
                  <a:noFill/>
                </a:ln>
                <a:solidFill>
                  <a:srgbClr val="000000"/>
                </a:solidFill>
                <a:latin typeface="Segoe UI" panose="020B0502040204020203" pitchFamily="34" charset="0"/>
                <a:sym typeface="Rubik Light"/>
              </a:rPr>
              <a:t> que aproveita </a:t>
            </a:r>
            <a:r>
              <a:rPr lang="en-US" sz="1200" b="1">
                <a:ln w="3175">
                  <a:noFill/>
                </a:ln>
                <a:solidFill>
                  <a:srgbClr val="000000"/>
                </a:solidFill>
                <a:latin typeface="Segoe UI" panose="020B0502040204020203" pitchFamily="34" charset="0"/>
                <a:sym typeface="Rubik Light"/>
              </a:rPr>
              <a:t>grandes modelos de linguagem</a:t>
            </a:r>
            <a:r>
              <a:rPr lang="en-US" sz="1200">
                <a:ln w="3175">
                  <a:noFill/>
                </a:ln>
                <a:solidFill>
                  <a:srgbClr val="000000"/>
                </a:solidFill>
                <a:latin typeface="Segoe UI" panose="020B0502040204020203" pitchFamily="34" charset="0"/>
                <a:sym typeface="Rubik Light"/>
              </a:rPr>
              <a:t> </a:t>
            </a:r>
            <a:br>
              <a:rPr lang="en-US" sz="1200">
                <a:ln w="3175">
                  <a:noFill/>
                </a:ln>
                <a:solidFill>
                  <a:srgbClr val="000000"/>
                </a:solidFill>
                <a:latin typeface="Segoe UI" panose="020B0502040204020203" pitchFamily="34" charset="0"/>
                <a:sym typeface="Rubik Light"/>
              </a:rPr>
            </a:br>
            <a:r>
              <a:rPr lang="en-US" sz="1200">
                <a:ln w="3175">
                  <a:noFill/>
                </a:ln>
                <a:solidFill>
                  <a:srgbClr val="000000"/>
                </a:solidFill>
                <a:latin typeface="Segoe UI" panose="020B0502040204020203" pitchFamily="34" charset="0"/>
                <a:sym typeface="Rubik Light"/>
              </a:rPr>
              <a:t>para </a:t>
            </a:r>
            <a:r>
              <a:rPr lang="en-US" sz="1200" b="1">
                <a:ln w="3175">
                  <a:noFill/>
                </a:ln>
                <a:solidFill>
                  <a:srgbClr val="000000"/>
                </a:solidFill>
                <a:latin typeface="Segoe UI" panose="020B0502040204020203" pitchFamily="34" charset="0"/>
                <a:sym typeface="Rubik Light"/>
              </a:rPr>
              <a:t>executar tarefas </a:t>
            </a:r>
            <a:r>
              <a:rPr lang="en-US" sz="1200">
                <a:ln w="3175">
                  <a:noFill/>
                </a:ln>
                <a:solidFill>
                  <a:srgbClr val="000000"/>
                </a:solidFill>
                <a:latin typeface="Segoe UI" panose="020B0502040204020203" pitchFamily="34" charset="0"/>
                <a:sym typeface="Rubik Light"/>
              </a:rPr>
              <a:t>específicas</a:t>
            </a:r>
            <a:br>
              <a:rPr lang="en-US" sz="1200">
                <a:ln w="3175">
                  <a:noFill/>
                </a:ln>
                <a:solidFill>
                  <a:srgbClr val="000000"/>
                </a:solidFill>
                <a:latin typeface="Segoe UI" panose="020B0502040204020203" pitchFamily="34" charset="0"/>
                <a:sym typeface="Rubik Light"/>
              </a:rPr>
            </a:br>
            <a:r>
              <a:rPr lang="en-US" sz="1200">
                <a:ln w="3175">
                  <a:noFill/>
                </a:ln>
                <a:solidFill>
                  <a:srgbClr val="000000"/>
                </a:solidFill>
                <a:latin typeface="Segoe UI" panose="020B0502040204020203" pitchFamily="34" charset="0"/>
                <a:sym typeface="Rubik Light"/>
              </a:rPr>
              <a:t>por meio de linguagem natural.</a:t>
            </a:r>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16</a:t>
            </a:fld>
            <a:endParaRPr lang="en-US"/>
          </a:p>
        </p:txBody>
      </p:sp>
    </p:spTree>
    <p:extLst>
      <p:ext uri="{BB962C8B-B14F-4D97-AF65-F5344CB8AC3E}">
        <p14:creationId xmlns:p14="http://schemas.microsoft.com/office/powerpoint/2010/main" val="6326150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another way of visualizing an agent:</a:t>
            </a:r>
          </a:p>
          <a:p>
            <a:r>
              <a:rPr lang="en-US"/>
              <a:t>an LLM that can perform actions, has access to tools, and has access to knowledge.</a:t>
            </a:r>
          </a:p>
          <a:p>
            <a:endParaRPr lang="en-US"/>
          </a:p>
          <a:p>
            <a:pPr algn="l">
              <a:buNone/>
            </a:pPr>
            <a:r>
              <a:rPr lang="en-US" b="1" i="0">
                <a:solidFill>
                  <a:srgbClr val="1F2328"/>
                </a:solidFill>
                <a:effectLst/>
                <a:latin typeface="-apple-system"/>
              </a:rPr>
              <a:t>Large Language Models</a:t>
            </a:r>
            <a:r>
              <a:rPr lang="en-US" b="0" i="0">
                <a:solidFill>
                  <a:srgbClr val="1F2328"/>
                </a:solidFill>
                <a:effectLst/>
                <a:latin typeface="-apple-system"/>
              </a:rPr>
              <a:t> - The concept of agents existed before the creation of LLMs. The advantage of building AI Agents with LLMs is their ability to interpret human language and data. This ability enables LLMs to interpret environmental information and define a plan to change the environment.</a:t>
            </a:r>
          </a:p>
          <a:p>
            <a:pPr algn="l">
              <a:buNone/>
            </a:pPr>
            <a:r>
              <a:rPr lang="en-US" b="1" i="0">
                <a:solidFill>
                  <a:srgbClr val="1F2328"/>
                </a:solidFill>
                <a:effectLst/>
                <a:latin typeface="-apple-system"/>
              </a:rPr>
              <a:t>Perform Actions</a:t>
            </a:r>
            <a:r>
              <a:rPr lang="en-US" b="0" i="0">
                <a:solidFill>
                  <a:srgbClr val="1F2328"/>
                </a:solidFill>
                <a:effectLst/>
                <a:latin typeface="-apple-system"/>
              </a:rPr>
              <a:t> - Outside of AI Agent systems, LLMs are limited to situations where the action is generating content or information based on a user's prompt. Inside AI Agent systems, LLMs can accomplish tasks by interpreting the user's request and using tools that are available in their environment.</a:t>
            </a:r>
          </a:p>
          <a:p>
            <a:pPr algn="l">
              <a:buNone/>
            </a:pPr>
            <a:r>
              <a:rPr lang="en-US" b="1" i="0">
                <a:solidFill>
                  <a:srgbClr val="1F2328"/>
                </a:solidFill>
                <a:effectLst/>
                <a:latin typeface="-apple-system"/>
              </a:rPr>
              <a:t>Access To Tools</a:t>
            </a:r>
            <a:r>
              <a:rPr lang="en-US" b="0" i="0">
                <a:solidFill>
                  <a:srgbClr val="1F2328"/>
                </a:solidFill>
                <a:effectLst/>
                <a:latin typeface="-apple-system"/>
              </a:rPr>
              <a:t> - What tools the LLM has access to is defined by 1) the environment it's operating in and 2) the developer of the AI Agent. For our travel agent example, the agent's tools are limited by the operations available in the booking system, and/or the developer can limit the agent's tool access to flights.</a:t>
            </a:r>
          </a:p>
          <a:p>
            <a:pPr algn="l"/>
            <a:r>
              <a:rPr lang="en-US" b="1" i="0">
                <a:solidFill>
                  <a:srgbClr val="1F2328"/>
                </a:solidFill>
                <a:effectLst/>
                <a:latin typeface="-apple-system"/>
              </a:rPr>
              <a:t>Memory+Knowledge</a:t>
            </a:r>
            <a:r>
              <a:rPr lang="en-US" b="0" i="0">
                <a:solidFill>
                  <a:srgbClr val="1F2328"/>
                </a:solidFill>
                <a:effectLst/>
                <a:latin typeface="-apple-system"/>
              </a:rPr>
              <a:t> - Memory can be short-term in the context of the conversation between the user and the agent. Long-term, outside of the information provided by the environment, AI Agents can also retrieve knowledge from other systems, services, tools, and even other agents. In the travel agent example, this knowledge could be the information on the user's travel preferences located in a customer database.</a:t>
            </a:r>
          </a:p>
          <a:p>
            <a:endParaRPr lang="en-US"/>
          </a:p>
          <a:p>
            <a:r>
              <a:rPr lang="en-US"/>
              <a:t>That combination is very powerful and can help us automate many flows.</a:t>
            </a:r>
          </a:p>
        </p:txBody>
      </p:sp>
      <p:sp>
        <p:nvSpPr>
          <p:cNvPr id="4" name="Slide Number Placeholder 3"/>
          <p:cNvSpPr>
            <a:spLocks noGrp="1"/>
          </p:cNvSpPr>
          <p:nvPr>
            <p:ph type="sldNum" sz="quarter" idx="5"/>
          </p:nvPr>
        </p:nvSpPr>
        <p:spPr/>
        <p:txBody>
          <a:bodyPr/>
          <a:lstStyle/>
          <a:p>
            <a:fld id="{6C822E6C-A02C-4BB1-90E8-FA24A474D4B7}" type="slidenum">
              <a:rPr lang="en-US" smtClean="0"/>
              <a:t>17</a:t>
            </a:fld>
            <a:endParaRPr lang="en-US"/>
          </a:p>
        </p:txBody>
      </p:sp>
    </p:spTree>
    <p:extLst>
      <p:ext uri="{BB962C8B-B14F-4D97-AF65-F5344CB8AC3E}">
        <p14:creationId xmlns:p14="http://schemas.microsoft.com/office/powerpoint/2010/main" val="16976147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some examples of when you'd want to use agents.</a:t>
            </a:r>
          </a:p>
        </p:txBody>
      </p:sp>
      <p:sp>
        <p:nvSpPr>
          <p:cNvPr id="4" name="Slide Number Placeholder 3"/>
          <p:cNvSpPr>
            <a:spLocks noGrp="1"/>
          </p:cNvSpPr>
          <p:nvPr>
            <p:ph type="sldNum" sz="quarter" idx="5"/>
          </p:nvPr>
        </p:nvSpPr>
        <p:spPr/>
        <p:txBody>
          <a:bodyPr/>
          <a:lstStyle/>
          <a:p>
            <a:fld id="{6C822E6C-A02C-4BB1-90E8-FA24A474D4B7}" type="slidenum">
              <a:rPr lang="en-US" smtClean="0"/>
              <a:t>18</a:t>
            </a:fld>
            <a:endParaRPr lang="en-US"/>
          </a:p>
        </p:txBody>
      </p:sp>
    </p:spTree>
    <p:extLst>
      <p:ext uri="{BB962C8B-B14F-4D97-AF65-F5344CB8AC3E}">
        <p14:creationId xmlns:p14="http://schemas.microsoft.com/office/powerpoint/2010/main" val="37808613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1" i="0">
                <a:solidFill>
                  <a:srgbClr val="1F2328"/>
                </a:solidFill>
                <a:effectLst/>
                <a:latin typeface="-apple-system"/>
              </a:rPr>
              <a:t>These are three situations where agents can be beneficial:</a:t>
            </a:r>
          </a:p>
          <a:p>
            <a:pPr algn="l">
              <a:buFont typeface="Arial" panose="020B0604020202020204" pitchFamily="34" charset="0"/>
              <a:buChar char="•"/>
            </a:pPr>
            <a:endParaRPr lang="en-US" b="1" i="0">
              <a:solidFill>
                <a:srgbClr val="1F2328"/>
              </a:solidFill>
              <a:effectLst/>
              <a:latin typeface="-apple-system"/>
            </a:endParaRPr>
          </a:p>
          <a:p>
            <a:pPr algn="l">
              <a:buFont typeface="Arial" panose="020B0604020202020204" pitchFamily="34" charset="0"/>
              <a:buChar char="•"/>
            </a:pPr>
            <a:r>
              <a:rPr lang="en-US" b="1" i="0">
                <a:solidFill>
                  <a:srgbClr val="1F2328"/>
                </a:solidFill>
                <a:effectLst/>
                <a:latin typeface="-apple-system"/>
              </a:rPr>
              <a:t>Open-Ended Problems</a:t>
            </a:r>
            <a:r>
              <a:rPr lang="en-US" b="0" i="0">
                <a:solidFill>
                  <a:srgbClr val="1F2328"/>
                </a:solidFill>
                <a:effectLst/>
                <a:latin typeface="-apple-system"/>
              </a:rPr>
              <a:t> - If you have an open-ended problem, it can be hard to program with traditional if/else statements because it's not always clear what task should be tackled next. Instead, you can use an LLM to make the planning decisions.</a:t>
            </a:r>
          </a:p>
          <a:p>
            <a:pPr algn="l">
              <a:buFont typeface="Arial" panose="020B0604020202020204" pitchFamily="34" charset="0"/>
              <a:buChar char="•"/>
            </a:pPr>
            <a:r>
              <a:rPr lang="en-US" b="0" i="0">
                <a:solidFill>
                  <a:srgbClr val="1F2328"/>
                </a:solidFill>
                <a:effectLst/>
                <a:latin typeface="-apple-system"/>
              </a:rPr>
              <a:t> </a:t>
            </a:r>
            <a:r>
              <a:rPr lang="en-US" b="1" i="0">
                <a:solidFill>
                  <a:srgbClr val="1F2328"/>
                </a:solidFill>
                <a:effectLst/>
                <a:latin typeface="-apple-system"/>
              </a:rPr>
              <a:t>Multi-Step Processes</a:t>
            </a:r>
            <a:r>
              <a:rPr lang="en-US" b="0" i="0">
                <a:solidFill>
                  <a:srgbClr val="1F2328"/>
                </a:solidFill>
                <a:effectLst/>
                <a:latin typeface="-apple-system"/>
              </a:rPr>
              <a:t> - These are tasks that require a level of complexity in which the AI Agent needs to use tools or information over multiple turns instead of single shot retrieval.</a:t>
            </a:r>
          </a:p>
          <a:p>
            <a:pPr algn="l">
              <a:buFont typeface="Arial" panose="020B0604020202020204" pitchFamily="34" charset="0"/>
              <a:buChar char="•"/>
            </a:pPr>
            <a:r>
              <a:rPr lang="en-US" b="1" i="0">
                <a:solidFill>
                  <a:srgbClr val="1F2328"/>
                </a:solidFill>
                <a:effectLst/>
                <a:latin typeface="-apple-system"/>
              </a:rPr>
              <a:t>Improvement Over Time</a:t>
            </a:r>
            <a:r>
              <a:rPr lang="en-US" b="0" i="0">
                <a:solidFill>
                  <a:srgbClr val="1F2328"/>
                </a:solidFill>
                <a:effectLst/>
                <a:latin typeface="-apple-system"/>
              </a:rPr>
              <a:t> - These are tasks where the agent can improve over time by receiving feedback from either its environment or users in order to provide better utility.</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19</a:t>
            </a:fld>
            <a:endParaRPr lang="en-US"/>
          </a:p>
        </p:txBody>
      </p:sp>
    </p:spTree>
    <p:extLst>
      <p:ext uri="{BB962C8B-B14F-4D97-AF65-F5344CB8AC3E}">
        <p14:creationId xmlns:p14="http://schemas.microsoft.com/office/powerpoint/2010/main" val="4224495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6B5CB-C988-AC7F-9194-CC9FC88D39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D047E5-86B3-8581-04B3-5F1960F0BF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E03192-86C3-410D-757E-D00D85B0205A}"/>
              </a:ext>
            </a:extLst>
          </p:cNvPr>
          <p:cNvSpPr>
            <a:spLocks noGrp="1"/>
          </p:cNvSpPr>
          <p:nvPr>
            <p:ph type="body" idx="1"/>
          </p:nvPr>
        </p:nvSpPr>
        <p:spPr/>
        <p:txBody>
          <a:bodyPr/>
          <a:lstStyle/>
          <a:p>
            <a:r>
              <a:rPr lang="en-US"/>
              <a:t>Let's look at a specific example, an assistant for a call center. This system demonstrates how agents can collaborate dynamically to solve customer queries. The system starts with a query parsing agent, which interprets the user's request. The Planner agent then breaks down the task into specific sub-tasks, while agents like Doc and Web Search pull relevant documentation and online resources to assist the customer.</a:t>
            </a:r>
          </a:p>
          <a:p>
            <a:r>
              <a:rPr lang="en-US"/>
              <a:t>This dynamic, real-time orchestration of tasks by multiple agents enables the handling of complex customer service queries. The process is continuously evaluated by the system, ensuring the relevant data is fetched and presented in an actionable format.</a:t>
            </a:r>
          </a:p>
        </p:txBody>
      </p:sp>
      <p:sp>
        <p:nvSpPr>
          <p:cNvPr id="4" name="Slide Number Placeholder 3">
            <a:extLst>
              <a:ext uri="{FF2B5EF4-FFF2-40B4-BE49-F238E27FC236}">
                <a16:creationId xmlns:a16="http://schemas.microsoft.com/office/drawing/2014/main" id="{6F97BDFA-0B5E-0507-2617-6D860BFAE5F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19F58D4-BD80-4EB1-BE64-8CAB5D6EE4D2}"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057535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Microsoft offers different tools for getting started, depending on your level of technical skill. For all users, there's the Agent builder, which is a no-code option for making custom Copilots. For users that are a bit more technical (but perhaps not software engineers), Copilot Studio is a way to build Copilots with minimal code, but more flexibility. Finally, for developers, Copilot Studio integrates with Visual Studio Code and allows you to customize your Copilot agent much more.</a:t>
            </a:r>
          </a:p>
        </p:txBody>
      </p:sp>
      <p:sp>
        <p:nvSpPr>
          <p:cNvPr id="4" name="Slide Number Placeholder 3"/>
          <p:cNvSpPr>
            <a:spLocks noGrp="1"/>
          </p:cNvSpPr>
          <p:nvPr>
            <p:ph type="sldNum" sz="quarter" idx="5"/>
          </p:nvPr>
        </p:nvSpPr>
        <p:spPr/>
        <p:txBody>
          <a:bodyPr/>
          <a:lstStyle/>
          <a:p>
            <a:fld id="{6C822E6C-A02C-4BB1-90E8-FA24A474D4B7}" type="slidenum">
              <a:rPr lang="en-US" smtClean="0"/>
              <a:t>23</a:t>
            </a:fld>
            <a:endParaRPr lang="en-US"/>
          </a:p>
        </p:txBody>
      </p:sp>
    </p:spTree>
    <p:extLst>
      <p:ext uri="{BB962C8B-B14F-4D97-AF65-F5344CB8AC3E}">
        <p14:creationId xmlns:p14="http://schemas.microsoft.com/office/powerpoint/2010/main" val="3761864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Nós</a:t>
            </a:r>
            <a:r>
              <a:rPr lang="en-US"/>
              <a:t> </a:t>
            </a:r>
            <a:r>
              <a:rPr lang="en-US" err="1"/>
              <a:t>teremos</a:t>
            </a:r>
            <a:r>
              <a:rPr lang="en-US"/>
              <a:t> </a:t>
            </a:r>
            <a:r>
              <a:rPr lang="en-US" err="1"/>
              <a:t>mais</a:t>
            </a:r>
            <a:r>
              <a:rPr lang="en-US"/>
              <a:t> de 20 </a:t>
            </a:r>
            <a:r>
              <a:rPr lang="en-US" err="1"/>
              <a:t>transmissões</a:t>
            </a:r>
            <a:r>
              <a:rPr lang="en-US"/>
              <a:t> </a:t>
            </a:r>
            <a:r>
              <a:rPr lang="en-US" err="1"/>
              <a:t>ao</a:t>
            </a:r>
            <a:r>
              <a:rPr lang="en-US"/>
              <a:t> vivo </a:t>
            </a:r>
            <a:r>
              <a:rPr lang="en-US" err="1"/>
              <a:t>onde</a:t>
            </a:r>
            <a:r>
              <a:rPr lang="en-US"/>
              <a:t> </a:t>
            </a:r>
            <a:r>
              <a:rPr lang="en-US" err="1"/>
              <a:t>você</a:t>
            </a:r>
            <a:r>
              <a:rPr lang="en-US"/>
              <a:t> </a:t>
            </a:r>
            <a:r>
              <a:rPr lang="en-US" err="1"/>
              <a:t>aprenderá</a:t>
            </a:r>
            <a:r>
              <a:rPr lang="en-US"/>
              <a:t> </a:t>
            </a:r>
            <a:r>
              <a:rPr lang="en-US" err="1"/>
              <a:t>como</a:t>
            </a:r>
            <a:r>
              <a:rPr lang="en-US"/>
              <a:t> </a:t>
            </a:r>
            <a:r>
              <a:rPr lang="en-US" err="1"/>
              <a:t>construir</a:t>
            </a:r>
            <a:r>
              <a:rPr lang="en-US"/>
              <a:t> </a:t>
            </a:r>
            <a:r>
              <a:rPr lang="en-US" err="1"/>
              <a:t>agentes</a:t>
            </a:r>
            <a:r>
              <a:rPr lang="en-US"/>
              <a:t> </a:t>
            </a:r>
            <a:r>
              <a:rPr lang="en-US" err="1"/>
              <a:t>usando</a:t>
            </a:r>
            <a:r>
              <a:rPr lang="en-US"/>
              <a:t> </a:t>
            </a:r>
            <a:r>
              <a:rPr lang="en-US" err="1"/>
              <a:t>várias</a:t>
            </a:r>
            <a:r>
              <a:rPr lang="en-US"/>
              <a:t> </a:t>
            </a:r>
            <a:r>
              <a:rPr lang="en-US" err="1"/>
              <a:t>tecnologias</a:t>
            </a:r>
            <a:r>
              <a:rPr lang="en-US"/>
              <a:t> da Microsoft.</a:t>
            </a:r>
          </a:p>
          <a:p>
            <a:r>
              <a:rPr lang="en-US"/>
              <a:t> No final das </a:t>
            </a:r>
            <a:r>
              <a:rPr lang="en-US" err="1"/>
              <a:t>três</a:t>
            </a:r>
            <a:r>
              <a:rPr lang="en-US"/>
              <a:t> </a:t>
            </a:r>
            <a:r>
              <a:rPr lang="en-US" err="1"/>
              <a:t>semanas</a:t>
            </a:r>
            <a:r>
              <a:rPr lang="en-US"/>
              <a:t>, </a:t>
            </a:r>
            <a:r>
              <a:rPr lang="en-US" err="1"/>
              <a:t>envie</a:t>
            </a:r>
            <a:r>
              <a:rPr lang="en-US"/>
              <a:t> </a:t>
            </a:r>
            <a:r>
              <a:rPr lang="en-US" err="1"/>
              <a:t>seu</a:t>
            </a:r>
            <a:r>
              <a:rPr lang="en-US"/>
              <a:t> </a:t>
            </a:r>
            <a:r>
              <a:rPr lang="en-US" err="1"/>
              <a:t>projeto</a:t>
            </a:r>
            <a:r>
              <a:rPr lang="en-US"/>
              <a:t> para </a:t>
            </a:r>
            <a:r>
              <a:rPr lang="en-US" err="1"/>
              <a:t>ter</a:t>
            </a:r>
            <a:r>
              <a:rPr lang="en-US"/>
              <a:t> a chance de </a:t>
            </a:r>
            <a:r>
              <a:rPr lang="en-US" err="1"/>
              <a:t>ganhar</a:t>
            </a:r>
            <a:r>
              <a:rPr lang="en-US"/>
              <a:t> </a:t>
            </a:r>
            <a:r>
              <a:rPr lang="en-US" err="1"/>
              <a:t>prêmios</a:t>
            </a:r>
            <a:r>
              <a:rPr lang="en-US"/>
              <a:t> </a:t>
            </a:r>
            <a:r>
              <a:rPr lang="en-US" err="1"/>
              <a:t>fantásticos</a:t>
            </a:r>
            <a:r>
              <a:rPr lang="en-US"/>
              <a:t>!</a:t>
            </a:r>
          </a:p>
          <a:p>
            <a:r>
              <a:rPr lang="en-US"/>
              <a:t> </a:t>
            </a:r>
          </a:p>
          <a:p>
            <a:endParaRPr lang="en-US"/>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4/8/25 10:12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229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Developers always ask what AI Agent frameworks to use for coding your first agent.</a:t>
            </a:r>
          </a:p>
          <a:p>
            <a:r>
              <a:rPr lang="en-US"/>
              <a:t>For a single agent scenario, Microsoft offers the Azure AI Agent service and SDK, which basically creates a microservice for your agent, complete with thread storage.</a:t>
            </a:r>
          </a:p>
          <a:p>
            <a:r>
              <a:rPr lang="en-US"/>
              <a:t>For multi-agent scenarios, Microsoft offers two libraries that can make orchestration easier:</a:t>
            </a:r>
          </a:p>
          <a:p>
            <a:r>
              <a:rPr lang="en-US"/>
              <a:t>Autogen, from Microsoft Research, which includes state-of-the-art orchestration strategies</a:t>
            </a:r>
          </a:p>
          <a:p>
            <a:r>
              <a:rPr lang="en-US"/>
              <a:t>Semantic Kernel, which is designed more for production scenarios but brings in some of the strategies from AutoGen</a:t>
            </a:r>
          </a:p>
        </p:txBody>
      </p:sp>
      <p:sp>
        <p:nvSpPr>
          <p:cNvPr id="4" name="Slide Number Placeholder 3"/>
          <p:cNvSpPr>
            <a:spLocks noGrp="1"/>
          </p:cNvSpPr>
          <p:nvPr>
            <p:ph type="sldNum" sz="quarter" idx="5"/>
          </p:nvPr>
        </p:nvSpPr>
        <p:spPr/>
        <p:txBody>
          <a:bodyPr/>
          <a:lstStyle/>
          <a:p>
            <a:fld id="{6C822E6C-A02C-4BB1-90E8-FA24A474D4B7}" type="slidenum">
              <a:rPr lang="en-US" smtClean="0"/>
              <a:t>24</a:t>
            </a:fld>
            <a:endParaRPr lang="en-US"/>
          </a:p>
        </p:txBody>
      </p:sp>
    </p:spTree>
    <p:extLst>
      <p:ext uri="{BB962C8B-B14F-4D97-AF65-F5344CB8AC3E}">
        <p14:creationId xmlns:p14="http://schemas.microsoft.com/office/powerpoint/2010/main" val="33677373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Okay, but there's a difference between making an agent and making a *good* agent. What are the characteristics of a high-quality agent? Let's explore!</a:t>
            </a:r>
          </a:p>
        </p:txBody>
      </p:sp>
      <p:sp>
        <p:nvSpPr>
          <p:cNvPr id="4" name="Slide Number Placeholder 3"/>
          <p:cNvSpPr>
            <a:spLocks noGrp="1"/>
          </p:cNvSpPr>
          <p:nvPr>
            <p:ph type="sldNum" sz="quarter" idx="5"/>
          </p:nvPr>
        </p:nvSpPr>
        <p:spPr/>
        <p:txBody>
          <a:bodyPr/>
          <a:lstStyle/>
          <a:p>
            <a:fld id="{6C822E6C-A02C-4BB1-90E8-FA24A474D4B7}" type="slidenum">
              <a:rPr lang="en-US" smtClean="0"/>
              <a:t>25</a:t>
            </a:fld>
            <a:endParaRPr lang="en-US"/>
          </a:p>
        </p:txBody>
      </p:sp>
    </p:spTree>
    <p:extLst>
      <p:ext uri="{BB962C8B-B14F-4D97-AF65-F5344CB8AC3E}">
        <p14:creationId xmlns:p14="http://schemas.microsoft.com/office/powerpoint/2010/main" val="2658387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None/>
            </a:pPr>
            <a:r>
              <a:rPr lang="en-US" b="1" i="0">
                <a:solidFill>
                  <a:srgbClr val="1F2328"/>
                </a:solidFill>
                <a:effectLst/>
                <a:latin typeface="-apple-system"/>
              </a:rPr>
              <a:t>Let's go through these three design principles: Space, Time, and Core.</a:t>
            </a:r>
          </a:p>
          <a:p>
            <a:pPr algn="l">
              <a:buNone/>
            </a:pPr>
            <a:endParaRPr lang="en-US" b="1" i="0">
              <a:solidFill>
                <a:srgbClr val="1F2328"/>
              </a:solidFill>
              <a:effectLst/>
              <a:latin typeface="-apple-system"/>
            </a:endParaRPr>
          </a:p>
          <a:p>
            <a:pPr algn="l">
              <a:buNone/>
            </a:pPr>
            <a:r>
              <a:rPr lang="en-US" b="1" i="0">
                <a:solidFill>
                  <a:srgbClr val="1F2328"/>
                </a:solidFill>
                <a:effectLst/>
                <a:latin typeface="-apple-system"/>
              </a:rPr>
              <a:t>Agent (Space)</a:t>
            </a:r>
          </a:p>
          <a:p>
            <a:pPr algn="l">
              <a:buNone/>
            </a:pPr>
            <a:r>
              <a:rPr lang="en-US" b="0" i="0">
                <a:solidFill>
                  <a:srgbClr val="1F2328"/>
                </a:solidFill>
                <a:effectLst/>
                <a:latin typeface="-apple-system"/>
              </a:rPr>
              <a:t>This is the environment in which the agent operates. These principles inform how we design agents for engaging in physical and digital worlds.</a:t>
            </a:r>
          </a:p>
          <a:p>
            <a:pPr algn="l">
              <a:buFont typeface="Arial" panose="020B0604020202020204" pitchFamily="34" charset="0"/>
              <a:buChar char="•"/>
            </a:pPr>
            <a:r>
              <a:rPr lang="en-US" b="1" i="0">
                <a:solidFill>
                  <a:srgbClr val="1F2328"/>
                </a:solidFill>
                <a:effectLst/>
                <a:latin typeface="-apple-system"/>
              </a:rPr>
              <a:t>Connecting, not collapsing</a:t>
            </a:r>
            <a:r>
              <a:rPr lang="en-US" b="0" i="0">
                <a:solidFill>
                  <a:srgbClr val="1F2328"/>
                </a:solidFill>
                <a:effectLst/>
                <a:latin typeface="-apple-system"/>
              </a:rPr>
              <a:t> – help connect people to other people, events, and actionable knowledge to enable collaboration and connection.</a:t>
            </a:r>
          </a:p>
          <a:p>
            <a:pPr algn="l">
              <a:buFont typeface="Arial" panose="020B0604020202020204" pitchFamily="34" charset="0"/>
              <a:buChar char="•"/>
            </a:pPr>
            <a:r>
              <a:rPr lang="en-US" b="0" i="0">
                <a:solidFill>
                  <a:srgbClr val="1F2328"/>
                </a:solidFill>
                <a:effectLst/>
                <a:latin typeface="-apple-system"/>
              </a:rPr>
              <a:t>Agents help connect events, knowledge, and people.</a:t>
            </a:r>
          </a:p>
          <a:p>
            <a:pPr algn="l">
              <a:buFont typeface="Arial" panose="020B0604020202020204" pitchFamily="34" charset="0"/>
              <a:buChar char="•"/>
            </a:pPr>
            <a:r>
              <a:rPr lang="en-US" b="0" i="0">
                <a:solidFill>
                  <a:srgbClr val="1F2328"/>
                </a:solidFill>
                <a:effectLst/>
                <a:latin typeface="-apple-system"/>
              </a:rPr>
              <a:t>Agents bring people closer together. They are not designed to replace or belittle people.</a:t>
            </a:r>
          </a:p>
          <a:p>
            <a:pPr algn="l">
              <a:buFont typeface="Arial" panose="020B0604020202020204" pitchFamily="34" charset="0"/>
              <a:buChar char="•"/>
            </a:pPr>
            <a:r>
              <a:rPr lang="en-US" b="1" i="0">
                <a:solidFill>
                  <a:srgbClr val="1F2328"/>
                </a:solidFill>
                <a:effectLst/>
                <a:latin typeface="-apple-system"/>
              </a:rPr>
              <a:t>Easily accessible yet occasionally invisible</a:t>
            </a:r>
            <a:r>
              <a:rPr lang="en-US" b="0" i="0">
                <a:solidFill>
                  <a:srgbClr val="1F2328"/>
                </a:solidFill>
                <a:effectLst/>
                <a:latin typeface="-apple-system"/>
              </a:rPr>
              <a:t> – agent largely operates in the background and only nudges us when it is relevant and appropriate.</a:t>
            </a:r>
          </a:p>
          <a:p>
            <a:pPr marL="742950" lvl="1" indent="-285750" algn="l">
              <a:buFont typeface="Arial" panose="020B0604020202020204" pitchFamily="34" charset="0"/>
              <a:buChar char="•"/>
            </a:pPr>
            <a:r>
              <a:rPr lang="en-US" b="0" i="0">
                <a:solidFill>
                  <a:srgbClr val="1F2328"/>
                </a:solidFill>
                <a:effectLst/>
                <a:latin typeface="-apple-system"/>
              </a:rPr>
              <a:t>Agent is easily discoverable and accessible for authorized users on any device or platform.</a:t>
            </a:r>
          </a:p>
          <a:p>
            <a:pPr marL="742950" lvl="1" indent="-285750" algn="l">
              <a:buFont typeface="Arial" panose="020B0604020202020204" pitchFamily="34" charset="0"/>
              <a:buChar char="•"/>
            </a:pPr>
            <a:r>
              <a:rPr lang="en-US" b="0" i="0">
                <a:solidFill>
                  <a:srgbClr val="1F2328"/>
                </a:solidFill>
                <a:effectLst/>
                <a:latin typeface="-apple-system"/>
              </a:rPr>
              <a:t>Agent supports multimodal inputs and outputs (sound, voice, text, etc.).</a:t>
            </a:r>
          </a:p>
          <a:p>
            <a:pPr marL="742950" lvl="1" indent="-285750" algn="l">
              <a:buFont typeface="Arial" panose="020B0604020202020204" pitchFamily="34" charset="0"/>
              <a:buChar char="•"/>
            </a:pPr>
            <a:r>
              <a:rPr lang="en-US" b="0" i="0">
                <a:solidFill>
                  <a:srgbClr val="1F2328"/>
                </a:solidFill>
                <a:effectLst/>
                <a:latin typeface="-apple-system"/>
              </a:rPr>
              <a:t>Agent can seamlessly transition between foreground and background; between proactive and reactive, depending on its sensing of user needs.</a:t>
            </a:r>
          </a:p>
          <a:p>
            <a:pPr marL="742950" lvl="1" indent="-285750" algn="l">
              <a:buFont typeface="Arial" panose="020B0604020202020204" pitchFamily="34" charset="0"/>
              <a:buChar char="•"/>
            </a:pPr>
            <a:r>
              <a:rPr lang="en-US" b="0" i="0">
                <a:solidFill>
                  <a:srgbClr val="1F2328"/>
                </a:solidFill>
                <a:effectLst/>
                <a:latin typeface="-apple-system"/>
              </a:rPr>
              <a:t>Agent may operate in invisible form, yet its background process path and collaboration with other Agents are transparent to and controllable by the user.</a:t>
            </a:r>
          </a:p>
          <a:p>
            <a:pPr algn="l">
              <a:buNone/>
            </a:pPr>
            <a:r>
              <a:rPr lang="en-US" b="1" i="0">
                <a:solidFill>
                  <a:srgbClr val="1F2328"/>
                </a:solidFill>
                <a:effectLst/>
                <a:latin typeface="-apple-system"/>
              </a:rPr>
              <a:t>Agent (Time)</a:t>
            </a:r>
          </a:p>
          <a:p>
            <a:pPr algn="l">
              <a:buNone/>
            </a:pPr>
            <a:r>
              <a:rPr lang="en-US" b="0" i="0">
                <a:solidFill>
                  <a:srgbClr val="1F2328"/>
                </a:solidFill>
                <a:effectLst/>
                <a:latin typeface="-apple-system"/>
              </a:rPr>
              <a:t>This is how the agent operates over time. These principles inform how we design agents interacting across the past, present, and future.</a:t>
            </a:r>
          </a:p>
          <a:p>
            <a:pPr algn="l">
              <a:buFont typeface="Arial" panose="020B0604020202020204" pitchFamily="34" charset="0"/>
              <a:buChar char="•"/>
            </a:pPr>
            <a:r>
              <a:rPr lang="en-US" b="1" i="0">
                <a:solidFill>
                  <a:srgbClr val="1F2328"/>
                </a:solidFill>
                <a:effectLst/>
                <a:latin typeface="-apple-system"/>
              </a:rPr>
              <a:t>Past</a:t>
            </a:r>
            <a:r>
              <a:rPr lang="en-US" b="0" i="0">
                <a:solidFill>
                  <a:srgbClr val="1F2328"/>
                </a:solidFill>
                <a:effectLst/>
                <a:latin typeface="-apple-system"/>
              </a:rPr>
              <a:t>: Reflecting on history that includes both state and context.</a:t>
            </a:r>
          </a:p>
          <a:p>
            <a:pPr marL="742950" lvl="1" indent="-285750" algn="l">
              <a:buFont typeface="Arial" panose="020B0604020202020204" pitchFamily="34" charset="0"/>
              <a:buChar char="•"/>
            </a:pPr>
            <a:r>
              <a:rPr lang="en-US" b="0" i="0">
                <a:solidFill>
                  <a:srgbClr val="1F2328"/>
                </a:solidFill>
                <a:effectLst/>
                <a:latin typeface="-apple-system"/>
              </a:rPr>
              <a:t>Agent provides more relevant results based on analysis of richer historical data beyond only the event, people, or states.</a:t>
            </a:r>
          </a:p>
          <a:p>
            <a:pPr marL="742950" lvl="1" indent="-285750" algn="l">
              <a:buFont typeface="Arial" panose="020B0604020202020204" pitchFamily="34" charset="0"/>
              <a:buChar char="•"/>
            </a:pPr>
            <a:r>
              <a:rPr lang="en-US" b="0" i="0">
                <a:solidFill>
                  <a:srgbClr val="1F2328"/>
                </a:solidFill>
                <a:effectLst/>
                <a:latin typeface="-apple-system"/>
              </a:rPr>
              <a:t>Agent creates connections from past events and actively reflects on memory to engage with current situations.</a:t>
            </a:r>
          </a:p>
          <a:p>
            <a:pPr algn="l">
              <a:buFont typeface="Arial" panose="020B0604020202020204" pitchFamily="34" charset="0"/>
              <a:buChar char="•"/>
            </a:pPr>
            <a:r>
              <a:rPr lang="en-US" b="1" i="0">
                <a:solidFill>
                  <a:srgbClr val="1F2328"/>
                </a:solidFill>
                <a:effectLst/>
                <a:latin typeface="-apple-system"/>
              </a:rPr>
              <a:t>Now</a:t>
            </a:r>
            <a:r>
              <a:rPr lang="en-US" b="0" i="0">
                <a:solidFill>
                  <a:srgbClr val="1F2328"/>
                </a:solidFill>
                <a:effectLst/>
                <a:latin typeface="-apple-system"/>
              </a:rPr>
              <a:t>: Nudging more than notifying.</a:t>
            </a:r>
          </a:p>
          <a:p>
            <a:pPr marL="742950" lvl="1" indent="-285750" algn="l">
              <a:buFont typeface="Arial" panose="020B0604020202020204" pitchFamily="34" charset="0"/>
              <a:buChar char="•"/>
            </a:pPr>
            <a:r>
              <a:rPr lang="en-US" b="0" i="0">
                <a:solidFill>
                  <a:srgbClr val="1F2328"/>
                </a:solidFill>
                <a:effectLst/>
                <a:latin typeface="-apple-system"/>
              </a:rPr>
              <a:t>Agent embodies a comprehensive approach to interacting with people. When an event happens, the Agent goes beyond static notification or other static formality. Agent can simplify flows or dynamically generate cues to direct the user’s attention at the right moment.</a:t>
            </a:r>
          </a:p>
          <a:p>
            <a:pPr marL="742950" lvl="1" indent="-285750" algn="l">
              <a:buFont typeface="Arial" panose="020B0604020202020204" pitchFamily="34" charset="0"/>
              <a:buChar char="•"/>
            </a:pPr>
            <a:r>
              <a:rPr lang="en-US" b="0" i="0">
                <a:solidFill>
                  <a:srgbClr val="1F2328"/>
                </a:solidFill>
                <a:effectLst/>
                <a:latin typeface="-apple-system"/>
              </a:rPr>
              <a:t>Agent delivers information based on contextual environment, social and cultural changes and tailored to user intent.</a:t>
            </a:r>
          </a:p>
          <a:p>
            <a:pPr marL="742950" lvl="1" indent="-285750" algn="l">
              <a:buFont typeface="Arial" panose="020B0604020202020204" pitchFamily="34" charset="0"/>
              <a:buChar char="•"/>
            </a:pPr>
            <a:r>
              <a:rPr lang="en-US" b="0" i="0">
                <a:solidFill>
                  <a:srgbClr val="1F2328"/>
                </a:solidFill>
                <a:effectLst/>
                <a:latin typeface="-apple-system"/>
              </a:rPr>
              <a:t>Agent interaction can be gradual, evolving/growing in complexity to empower users over the long term.</a:t>
            </a:r>
          </a:p>
          <a:p>
            <a:pPr algn="l">
              <a:buFont typeface="Arial" panose="020B0604020202020204" pitchFamily="34" charset="0"/>
              <a:buChar char="•"/>
            </a:pPr>
            <a:r>
              <a:rPr lang="en-US" b="1" i="0">
                <a:solidFill>
                  <a:srgbClr val="1F2328"/>
                </a:solidFill>
                <a:effectLst/>
                <a:latin typeface="-apple-system"/>
              </a:rPr>
              <a:t>Future</a:t>
            </a:r>
            <a:r>
              <a:rPr lang="en-US" b="0" i="0">
                <a:solidFill>
                  <a:srgbClr val="1F2328"/>
                </a:solidFill>
                <a:effectLst/>
                <a:latin typeface="-apple-system"/>
              </a:rPr>
              <a:t>: Adapting and evolving.</a:t>
            </a:r>
          </a:p>
          <a:p>
            <a:pPr marL="742950" lvl="1" indent="-285750" algn="l">
              <a:buFont typeface="Arial" panose="020B0604020202020204" pitchFamily="34" charset="0"/>
              <a:buChar char="•"/>
            </a:pPr>
            <a:r>
              <a:rPr lang="en-US" b="0" i="0">
                <a:solidFill>
                  <a:srgbClr val="1F2328"/>
                </a:solidFill>
                <a:effectLst/>
                <a:latin typeface="-apple-system"/>
              </a:rPr>
              <a:t>Agent adapts to various devices, platforms, and modalities.</a:t>
            </a:r>
          </a:p>
          <a:p>
            <a:pPr marL="742950" lvl="1" indent="-285750" algn="l">
              <a:buFont typeface="Arial" panose="020B0604020202020204" pitchFamily="34" charset="0"/>
              <a:buChar char="•"/>
            </a:pPr>
            <a:r>
              <a:rPr lang="en-US" b="0" i="0">
                <a:solidFill>
                  <a:srgbClr val="1F2328"/>
                </a:solidFill>
                <a:effectLst/>
                <a:latin typeface="-apple-system"/>
              </a:rPr>
              <a:t>Agent adapts to user behavior, accessibility needs, and is freely customizable.</a:t>
            </a:r>
          </a:p>
          <a:p>
            <a:pPr marL="742950" lvl="1" indent="-285750" algn="l">
              <a:buFont typeface="Arial" panose="020B0604020202020204" pitchFamily="34" charset="0"/>
              <a:buChar char="•"/>
            </a:pPr>
            <a:r>
              <a:rPr lang="en-US" b="0" i="0">
                <a:solidFill>
                  <a:srgbClr val="1F2328"/>
                </a:solidFill>
                <a:effectLst/>
                <a:latin typeface="-apple-system"/>
              </a:rPr>
              <a:t>Agent is shaped by and evolves through continuous user interaction.</a:t>
            </a:r>
          </a:p>
          <a:p>
            <a:pPr algn="l">
              <a:buNone/>
            </a:pPr>
            <a:r>
              <a:rPr lang="en-US" b="1" i="0">
                <a:solidFill>
                  <a:srgbClr val="1F2328"/>
                </a:solidFill>
                <a:effectLst/>
                <a:latin typeface="-apple-system"/>
              </a:rPr>
              <a:t>Agent (Core)</a:t>
            </a:r>
          </a:p>
          <a:p>
            <a:pPr algn="l">
              <a:buNone/>
            </a:pPr>
            <a:r>
              <a:rPr lang="en-US" b="0" i="0">
                <a:solidFill>
                  <a:srgbClr val="1F2328"/>
                </a:solidFill>
                <a:effectLst/>
                <a:latin typeface="-apple-system"/>
              </a:rPr>
              <a:t>These are the key elements in the core of an agent’s design.</a:t>
            </a:r>
          </a:p>
          <a:p>
            <a:pPr algn="l">
              <a:buFont typeface="Arial" panose="020B0604020202020204" pitchFamily="34" charset="0"/>
              <a:buChar char="•"/>
            </a:pPr>
            <a:r>
              <a:rPr lang="en-US" b="1" i="0">
                <a:solidFill>
                  <a:srgbClr val="1F2328"/>
                </a:solidFill>
                <a:effectLst/>
                <a:latin typeface="-apple-system"/>
              </a:rPr>
              <a:t>Embrace uncertainty but establish trust</a:t>
            </a:r>
            <a:r>
              <a:rPr lang="en-US" b="0" i="0">
                <a:solidFill>
                  <a:srgbClr val="1F2328"/>
                </a:solidFill>
                <a:effectLst/>
                <a:latin typeface="-apple-system"/>
              </a:rPr>
              <a:t>.</a:t>
            </a:r>
          </a:p>
          <a:p>
            <a:pPr marL="742950" lvl="1" indent="-285750" algn="l">
              <a:buFont typeface="Arial" panose="020B0604020202020204" pitchFamily="34" charset="0"/>
              <a:buChar char="•"/>
            </a:pPr>
            <a:r>
              <a:rPr lang="en-US" b="0" i="0">
                <a:solidFill>
                  <a:srgbClr val="1F2328"/>
                </a:solidFill>
                <a:effectLst/>
                <a:latin typeface="-apple-system"/>
              </a:rPr>
              <a:t>A certain level of Agent uncertainty is expected. Uncertainty is a key element of agent design.</a:t>
            </a:r>
          </a:p>
          <a:p>
            <a:pPr marL="742950" lvl="1" indent="-285750" algn="l">
              <a:buFont typeface="Arial" panose="020B0604020202020204" pitchFamily="34" charset="0"/>
              <a:buChar char="•"/>
            </a:pPr>
            <a:r>
              <a:rPr lang="en-US" b="0" i="0">
                <a:solidFill>
                  <a:srgbClr val="1F2328"/>
                </a:solidFill>
                <a:effectLst/>
                <a:latin typeface="-apple-system"/>
              </a:rPr>
              <a:t>Trust and transparency are foundational layers of Agent design.</a:t>
            </a:r>
          </a:p>
          <a:p>
            <a:pPr marL="742950" lvl="1" indent="-285750" algn="l">
              <a:buFont typeface="Arial" panose="020B0604020202020204" pitchFamily="34" charset="0"/>
              <a:buChar char="•"/>
            </a:pPr>
            <a:r>
              <a:rPr lang="en-US" b="0" i="0">
                <a:solidFill>
                  <a:srgbClr val="1F2328"/>
                </a:solidFill>
                <a:effectLst/>
                <a:latin typeface="-apple-system"/>
              </a:rPr>
              <a:t>Humans are in control of when the Agent is on/off and Agent status is clearly visible at all times.</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26</a:t>
            </a:fld>
            <a:endParaRPr lang="en-US"/>
          </a:p>
        </p:txBody>
      </p:sp>
    </p:spTree>
    <p:extLst>
      <p:ext uri="{BB962C8B-B14F-4D97-AF65-F5344CB8AC3E}">
        <p14:creationId xmlns:p14="http://schemas.microsoft.com/office/powerpoint/2010/main" val="1403932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look at design *patterns*: common ways of designing agentic flows to incorporate tools, knowledge, and actions.</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27</a:t>
            </a:fld>
            <a:endParaRPr lang="en-US"/>
          </a:p>
        </p:txBody>
      </p:sp>
    </p:spTree>
    <p:extLst>
      <p:ext uri="{BB962C8B-B14F-4D97-AF65-F5344CB8AC3E}">
        <p14:creationId xmlns:p14="http://schemas.microsoft.com/office/powerpoint/2010/main" val="1551006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This slide has lots of </a:t>
            </a:r>
            <a:r>
              <a:rPr lang="en-US" sz="1000" err="1"/>
              <a:t>annimations</a:t>
            </a:r>
            <a:endParaRPr lang="en-US" sz="1000"/>
          </a:p>
          <a:p>
            <a:r>
              <a:rPr lang="en-US" sz="1000"/>
              <a:t>So, a bit more of a drill down</a:t>
            </a:r>
          </a:p>
          <a:p>
            <a:r>
              <a:rPr lang="en-US" sz="1000"/>
              <a:t>High level – this is how the AI Agent Service works</a:t>
            </a:r>
          </a:p>
          <a:p>
            <a:pPr marL="228600" indent="-228600">
              <a:buFont typeface="+mj-lt"/>
              <a:buAutoNum type="arabicPeriod"/>
            </a:pPr>
            <a:r>
              <a:rPr lang="en-US" sz="1000"/>
              <a:t>Create/define agent, </a:t>
            </a:r>
          </a:p>
          <a:p>
            <a:pPr marL="228600" indent="-228600">
              <a:buFont typeface="+mj-lt"/>
              <a:buAutoNum type="arabicPeriod"/>
            </a:pPr>
            <a:r>
              <a:rPr lang="en-US" sz="1000"/>
              <a:t>Create a thread which is a unit of conversation</a:t>
            </a:r>
          </a:p>
          <a:p>
            <a:pPr marL="228600" indent="-228600">
              <a:buFont typeface="+mj-lt"/>
              <a:buAutoNum type="arabicPeriod"/>
            </a:pPr>
            <a:r>
              <a:rPr lang="en-US" sz="1000"/>
              <a:t>Run the Agent</a:t>
            </a:r>
          </a:p>
          <a:p>
            <a:pPr marL="228600" indent="-228600">
              <a:buFont typeface="+mj-lt"/>
              <a:buAutoNum type="arabicPeriod"/>
            </a:pPr>
            <a:r>
              <a:rPr lang="en-US" sz="1000"/>
              <a:t>Check status till complete</a:t>
            </a:r>
          </a:p>
          <a:p>
            <a:pPr marL="228600" indent="-228600">
              <a:buFont typeface="+mj-lt"/>
              <a:buAutoNum type="arabicPeriod"/>
            </a:pPr>
            <a:r>
              <a:rPr lang="en-US" sz="1000"/>
              <a:t>Show output</a:t>
            </a:r>
          </a:p>
          <a:p>
            <a:pPr marL="228600" indent="-228600">
              <a:buFont typeface="+mj-lt"/>
              <a:buAutoNum type="arabicPeriod"/>
            </a:pPr>
            <a:endParaRPr lang="en-US" sz="1000"/>
          </a:p>
          <a:p>
            <a:pPr marL="228600" indent="-228600">
              <a:buFont typeface="+mj-lt"/>
              <a:buAutoNum type="arabicPeriod"/>
            </a:pPr>
            <a:r>
              <a:rPr lang="en-US" sz="1000"/>
              <a:t>Break this down </a:t>
            </a:r>
            <a:r>
              <a:rPr lang="en-US" sz="1000" err="1"/>
              <a:t>futher</a:t>
            </a:r>
            <a:endParaRPr lang="en-US" sz="100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4/8/25 10:12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7084236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Retrieval-Augmented Generation, is a way of getting an LLM to answer questions about your own data, by first retrieving relevant context and sending that to the LLM. There are many ways that we can improve RAG through agentic design patterns to increase the accuracy of the answers.</a:t>
            </a:r>
          </a:p>
          <a:p>
            <a:r>
              <a:rPr lang="en-US"/>
              <a:t>In this diagram, we send the user question to an LLM for initial analysis. It decides what tools to call and how to call them in order to find results, searching multiple places for relevant information. Then we collect the results together, and use either a model or algorithm to decide if the quality is high enough. If not, we repeat the retrieval step, but if so, we send the results to the LLM to generate a response. Finally, we remember the interaction in memory, for future reference.</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29</a:t>
            </a:fld>
            <a:endParaRPr lang="en-US"/>
          </a:p>
        </p:txBody>
      </p:sp>
    </p:spTree>
    <p:extLst>
      <p:ext uri="{BB962C8B-B14F-4D97-AF65-F5344CB8AC3E}">
        <p14:creationId xmlns:p14="http://schemas.microsoft.com/office/powerpoint/2010/main" val="22281092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we're going to use agents for business automation – to actually take actions – we need a high degree of confidence in their accuracy.</a:t>
            </a:r>
          </a:p>
        </p:txBody>
      </p:sp>
      <p:sp>
        <p:nvSpPr>
          <p:cNvPr id="4" name="Slide Number Placeholder 3"/>
          <p:cNvSpPr>
            <a:spLocks noGrp="1"/>
          </p:cNvSpPr>
          <p:nvPr>
            <p:ph type="sldNum" sz="quarter" idx="5"/>
          </p:nvPr>
        </p:nvSpPr>
        <p:spPr/>
        <p:txBody>
          <a:bodyPr/>
          <a:lstStyle/>
          <a:p>
            <a:fld id="{6C822E6C-A02C-4BB1-90E8-FA24A474D4B7}" type="slidenum">
              <a:rPr lang="en-US" smtClean="0"/>
              <a:t>31</a:t>
            </a:fld>
            <a:endParaRPr lang="en-US"/>
          </a:p>
        </p:txBody>
      </p:sp>
    </p:spTree>
    <p:extLst>
      <p:ext uri="{BB962C8B-B14F-4D97-AF65-F5344CB8AC3E}">
        <p14:creationId xmlns:p14="http://schemas.microsoft.com/office/powerpoint/2010/main" val="22495783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https://github.com/microsoft/ai-agents-for-beginners/tree/main/06-building-trustworthy-agents</a:t>
            </a:r>
          </a:p>
          <a:p>
            <a:endParaRPr lang="en-US"/>
          </a:p>
          <a:p>
            <a:r>
              <a:rPr lang="en-US"/>
              <a:t>https://github.com/microsoft/ai-agents-for-beginners/blob/main/06-building-trustworthy-agents/code_samples/06-system-message-framework.ipynb</a:t>
            </a:r>
          </a:p>
          <a:p>
            <a:endParaRPr lang="en-US"/>
          </a:p>
          <a:p>
            <a:endParaRPr lang="en-US"/>
          </a:p>
          <a:p>
            <a:r>
              <a:rPr lang="en-US"/>
              <a:t>https://learn.microsoft.com/azure/ai-services/openai/concepts/system-message?tabs=top-techniques</a:t>
            </a:r>
          </a:p>
        </p:txBody>
      </p:sp>
      <p:sp>
        <p:nvSpPr>
          <p:cNvPr id="4" name="Slide Number Placeholder 3"/>
          <p:cNvSpPr>
            <a:spLocks noGrp="1"/>
          </p:cNvSpPr>
          <p:nvPr>
            <p:ph type="sldNum" sz="quarter" idx="5"/>
          </p:nvPr>
        </p:nvSpPr>
        <p:spPr/>
        <p:txBody>
          <a:bodyPr/>
          <a:lstStyle/>
          <a:p>
            <a:fld id="{6C822E6C-A02C-4BB1-90E8-FA24A474D4B7}" type="slidenum">
              <a:rPr lang="en-US" smtClean="0"/>
              <a:t>32</a:t>
            </a:fld>
            <a:endParaRPr lang="en-US"/>
          </a:p>
        </p:txBody>
      </p:sp>
    </p:spTree>
    <p:extLst>
      <p:ext uri="{BB962C8B-B14F-4D97-AF65-F5344CB8AC3E}">
        <p14:creationId xmlns:p14="http://schemas.microsoft.com/office/powerpoint/2010/main" val="10811225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1BC3C-A995-140B-A0A7-58039E149A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935046-DB09-EC64-2725-2823707ABB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7FE3E5-6836-6EF0-C266-B66BF6C54320}"/>
              </a:ext>
            </a:extLst>
          </p:cNvPr>
          <p:cNvSpPr>
            <a:spLocks noGrp="1"/>
          </p:cNvSpPr>
          <p:nvPr>
            <p:ph type="body" idx="1"/>
          </p:nvPr>
        </p:nvSpPr>
        <p:spPr/>
        <p:txBody>
          <a:bodyPr/>
          <a:lstStyle/>
          <a:p>
            <a:r>
              <a:rPr lang="en-US"/>
              <a:t>For systems that need high accuracy, we will often need a way to bring in humans. A human can provide missing information, it can approve any actions that have low confidence, it can interact with users that are having a hard time getting what they need from an agent (like for customer support). Even if we bring humans in to handle 5% of cases, using AI agents can still help us speed up 95% of a business process.</a:t>
            </a:r>
          </a:p>
        </p:txBody>
      </p:sp>
      <p:sp>
        <p:nvSpPr>
          <p:cNvPr id="4" name="Slide Number Placeholder 3">
            <a:extLst>
              <a:ext uri="{FF2B5EF4-FFF2-40B4-BE49-F238E27FC236}">
                <a16:creationId xmlns:a16="http://schemas.microsoft.com/office/drawing/2014/main" id="{AB3896F5-C238-07E3-ADD6-0784F770659E}"/>
              </a:ext>
            </a:extLst>
          </p:cNvPr>
          <p:cNvSpPr>
            <a:spLocks noGrp="1"/>
          </p:cNvSpPr>
          <p:nvPr>
            <p:ph type="sldNum" sz="quarter" idx="5"/>
          </p:nvPr>
        </p:nvSpPr>
        <p:spPr/>
        <p:txBody>
          <a:bodyPr/>
          <a:lstStyle/>
          <a:p>
            <a:fld id="{6C822E6C-A02C-4BB1-90E8-FA24A474D4B7}" type="slidenum">
              <a:rPr lang="en-US" smtClean="0"/>
              <a:t>33</a:t>
            </a:fld>
            <a:endParaRPr lang="en-US"/>
          </a:p>
        </p:txBody>
      </p:sp>
    </p:spTree>
    <p:extLst>
      <p:ext uri="{BB962C8B-B14F-4D97-AF65-F5344CB8AC3E}">
        <p14:creationId xmlns:p14="http://schemas.microsoft.com/office/powerpoint/2010/main" val="21562300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here's some advice from my colleagues that have developed agents.</a:t>
            </a:r>
          </a:p>
        </p:txBody>
      </p:sp>
      <p:sp>
        <p:nvSpPr>
          <p:cNvPr id="4" name="Slide Number Placeholder 3"/>
          <p:cNvSpPr>
            <a:spLocks noGrp="1"/>
          </p:cNvSpPr>
          <p:nvPr>
            <p:ph type="sldNum" sz="quarter" idx="5"/>
          </p:nvPr>
        </p:nvSpPr>
        <p:spPr/>
        <p:txBody>
          <a:bodyPr/>
          <a:lstStyle/>
          <a:p>
            <a:fld id="{6C822E6C-A02C-4BB1-90E8-FA24A474D4B7}" type="slidenum">
              <a:rPr lang="en-US" smtClean="0"/>
              <a:t>35</a:t>
            </a:fld>
            <a:endParaRPr lang="en-US"/>
          </a:p>
        </p:txBody>
      </p:sp>
    </p:spTree>
    <p:extLst>
      <p:ext uri="{BB962C8B-B14F-4D97-AF65-F5344CB8AC3E}">
        <p14:creationId xmlns:p14="http://schemas.microsoft.com/office/powerpoint/2010/main" val="3289334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latin typeface="Calibri"/>
                <a:ea typeface="Calibri"/>
                <a:cs typeface="Calibri"/>
              </a:rPr>
              <a:t>Nós</a:t>
            </a:r>
            <a:r>
              <a:rPr lang="en-US">
                <a:latin typeface="Calibri"/>
                <a:ea typeface="Calibri"/>
                <a:cs typeface="Calibri"/>
              </a:rPr>
              <a:t> </a:t>
            </a:r>
            <a:r>
              <a:rPr lang="en-US" err="1">
                <a:latin typeface="Calibri"/>
                <a:ea typeface="Calibri"/>
                <a:cs typeface="Calibri"/>
              </a:rPr>
              <a:t>teremos</a:t>
            </a:r>
            <a:r>
              <a:rPr lang="en-US">
                <a:latin typeface="Calibri"/>
                <a:ea typeface="Calibri"/>
                <a:cs typeface="Calibri"/>
              </a:rPr>
              <a:t> </a:t>
            </a:r>
            <a:r>
              <a:rPr lang="en-US" err="1">
                <a:latin typeface="Calibri"/>
                <a:ea typeface="Calibri"/>
                <a:cs typeface="Calibri"/>
              </a:rPr>
              <a:t>transmissões</a:t>
            </a:r>
            <a:r>
              <a:rPr lang="en-US">
                <a:latin typeface="Calibri"/>
                <a:ea typeface="Calibri"/>
                <a:cs typeface="Calibri"/>
              </a:rPr>
              <a:t> </a:t>
            </a:r>
            <a:r>
              <a:rPr lang="en-US" err="1">
                <a:latin typeface="Calibri"/>
                <a:ea typeface="Calibri"/>
                <a:cs typeface="Calibri"/>
              </a:rPr>
              <a:t>em</a:t>
            </a:r>
            <a:r>
              <a:rPr lang="en-US">
                <a:latin typeface="Calibri"/>
                <a:ea typeface="Calibri"/>
                <a:cs typeface="Calibri"/>
              </a:rPr>
              <a:t> 4 </a:t>
            </a:r>
            <a:r>
              <a:rPr lang="en-US" err="1">
                <a:latin typeface="Calibri"/>
                <a:ea typeface="Calibri"/>
                <a:cs typeface="Calibri"/>
              </a:rPr>
              <a:t>idiomas</a:t>
            </a:r>
            <a:r>
              <a:rPr lang="en-US">
                <a:latin typeface="Calibri"/>
                <a:ea typeface="Calibri"/>
                <a:cs typeface="Calibri"/>
              </a:rPr>
              <a:t>. A </a:t>
            </a:r>
            <a:r>
              <a:rPr lang="en-US" err="1">
                <a:latin typeface="Calibri"/>
                <a:ea typeface="Calibri"/>
                <a:cs typeface="Calibri"/>
              </a:rPr>
              <a:t>maioria</a:t>
            </a:r>
            <a:r>
              <a:rPr lang="en-US">
                <a:latin typeface="Calibri"/>
                <a:ea typeface="Calibri"/>
                <a:cs typeface="Calibri"/>
              </a:rPr>
              <a:t> </a:t>
            </a:r>
            <a:r>
              <a:rPr lang="en-US" err="1">
                <a:latin typeface="Calibri"/>
                <a:ea typeface="Calibri"/>
                <a:cs typeface="Calibri"/>
              </a:rPr>
              <a:t>será</a:t>
            </a:r>
            <a:r>
              <a:rPr lang="en-US">
                <a:latin typeface="Calibri"/>
                <a:ea typeface="Calibri"/>
                <a:cs typeface="Calibri"/>
              </a:rPr>
              <a:t> </a:t>
            </a:r>
            <a:r>
              <a:rPr lang="en-US" err="1">
                <a:latin typeface="Calibri"/>
                <a:ea typeface="Calibri"/>
                <a:cs typeface="Calibri"/>
              </a:rPr>
              <a:t>em</a:t>
            </a:r>
            <a:r>
              <a:rPr lang="en-US">
                <a:latin typeface="Calibri"/>
                <a:ea typeface="Calibri"/>
                <a:cs typeface="Calibri"/>
              </a:rPr>
              <a:t> </a:t>
            </a:r>
            <a:r>
              <a:rPr lang="en-US" err="1">
                <a:latin typeface="Calibri"/>
                <a:ea typeface="Calibri"/>
                <a:cs typeface="Calibri"/>
              </a:rPr>
              <a:t>inglês</a:t>
            </a:r>
            <a:r>
              <a:rPr lang="en-US">
                <a:latin typeface="Calibri"/>
                <a:ea typeface="Calibri"/>
                <a:cs typeface="Calibri"/>
              </a:rPr>
              <a:t> mas </a:t>
            </a:r>
            <a:r>
              <a:rPr lang="en-US" err="1">
                <a:latin typeface="Calibri"/>
                <a:ea typeface="Calibri"/>
                <a:cs typeface="Calibri"/>
              </a:rPr>
              <a:t>teremos</a:t>
            </a:r>
            <a:r>
              <a:rPr lang="en-US">
                <a:latin typeface="Calibri"/>
                <a:ea typeface="Calibri"/>
                <a:cs typeface="Calibri"/>
              </a:rPr>
              <a:t> </a:t>
            </a:r>
            <a:r>
              <a:rPr lang="en-US" err="1">
                <a:latin typeface="Calibri"/>
                <a:ea typeface="Calibri"/>
                <a:cs typeface="Calibri"/>
              </a:rPr>
              <a:t>muitas</a:t>
            </a:r>
            <a:r>
              <a:rPr lang="en-US">
                <a:latin typeface="Calibri"/>
                <a:ea typeface="Calibri"/>
                <a:cs typeface="Calibri"/>
              </a:rPr>
              <a:t> </a:t>
            </a:r>
            <a:r>
              <a:rPr lang="en-US" err="1">
                <a:latin typeface="Calibri"/>
                <a:ea typeface="Calibri"/>
                <a:cs typeface="Calibri"/>
              </a:rPr>
              <a:t>em</a:t>
            </a:r>
            <a:r>
              <a:rPr lang="en-US">
                <a:latin typeface="Calibri"/>
                <a:ea typeface="Calibri"/>
                <a:cs typeface="Calibri"/>
              </a:rPr>
              <a:t> </a:t>
            </a:r>
            <a:r>
              <a:rPr lang="en-US" err="1">
                <a:latin typeface="Calibri"/>
                <a:ea typeface="Calibri"/>
                <a:cs typeface="Calibri"/>
              </a:rPr>
              <a:t>Espanhos</a:t>
            </a:r>
            <a:r>
              <a:rPr lang="en-US">
                <a:latin typeface="Calibri"/>
                <a:ea typeface="Calibri"/>
                <a:cs typeface="Calibri"/>
              </a:rPr>
              <a:t> e </a:t>
            </a:r>
            <a:r>
              <a:rPr lang="en-US" err="1">
                <a:latin typeface="Calibri"/>
                <a:ea typeface="Calibri"/>
                <a:cs typeface="Calibri"/>
              </a:rPr>
              <a:t>algumas</a:t>
            </a:r>
            <a:r>
              <a:rPr lang="en-US">
                <a:latin typeface="Calibri"/>
                <a:ea typeface="Calibri"/>
                <a:cs typeface="Calibri"/>
              </a:rPr>
              <a:t> </a:t>
            </a:r>
            <a:r>
              <a:rPr lang="en-US" err="1">
                <a:latin typeface="Calibri"/>
                <a:ea typeface="Calibri"/>
                <a:cs typeface="Calibri"/>
              </a:rPr>
              <a:t>em</a:t>
            </a:r>
            <a:r>
              <a:rPr lang="en-US">
                <a:latin typeface="Calibri"/>
                <a:ea typeface="Calibri"/>
                <a:cs typeface="Calibri"/>
              </a:rPr>
              <a:t> PT e Chines.</a:t>
            </a:r>
          </a:p>
        </p:txBody>
      </p:sp>
      <p:sp>
        <p:nvSpPr>
          <p:cNvPr id="4" name="Slide Number Placeholder 3"/>
          <p:cNvSpPr>
            <a:spLocks noGrp="1"/>
          </p:cNvSpPr>
          <p:nvPr>
            <p:ph type="sldNum" sz="quarter" idx="5"/>
          </p:nvPr>
        </p:nvSpPr>
        <p:spPr/>
        <p:txBody>
          <a:bodyPr/>
          <a:lstStyle/>
          <a:p>
            <a:fld id="{6C822E6C-A02C-4BB1-90E8-FA24A474D4B7}" type="slidenum">
              <a:rPr lang="en-US" smtClean="0"/>
              <a:t>3</a:t>
            </a:fld>
            <a:endParaRPr lang="en-US"/>
          </a:p>
        </p:txBody>
      </p:sp>
    </p:spTree>
    <p:extLst>
      <p:ext uri="{BB962C8B-B14F-4D97-AF65-F5344CB8AC3E}">
        <p14:creationId xmlns:p14="http://schemas.microsoft.com/office/powerpoint/2010/main" val="4889867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it's really fun! It's amazing to see what these new techmologies can do.</a:t>
            </a:r>
          </a:p>
        </p:txBody>
      </p:sp>
      <p:sp>
        <p:nvSpPr>
          <p:cNvPr id="4" name="Slide Number Placeholder 3"/>
          <p:cNvSpPr>
            <a:spLocks noGrp="1"/>
          </p:cNvSpPr>
          <p:nvPr>
            <p:ph type="sldNum" sz="quarter" idx="5"/>
          </p:nvPr>
        </p:nvSpPr>
        <p:spPr/>
        <p:txBody>
          <a:bodyPr/>
          <a:lstStyle/>
          <a:p>
            <a:fld id="{6C822E6C-A02C-4BB1-90E8-FA24A474D4B7}" type="slidenum">
              <a:rPr lang="en-US" smtClean="0"/>
              <a:t>36</a:t>
            </a:fld>
            <a:endParaRPr lang="en-US"/>
          </a:p>
        </p:txBody>
      </p:sp>
    </p:spTree>
    <p:extLst>
      <p:ext uri="{BB962C8B-B14F-4D97-AF65-F5344CB8AC3E}">
        <p14:creationId xmlns:p14="http://schemas.microsoft.com/office/powerpoint/2010/main" val="35660063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However, it can also be very difficult, especially when you start testing your system with real data and real user input.</a:t>
            </a:r>
          </a:p>
        </p:txBody>
      </p:sp>
      <p:sp>
        <p:nvSpPr>
          <p:cNvPr id="4" name="Slide Number Placeholder 3"/>
          <p:cNvSpPr>
            <a:spLocks noGrp="1"/>
          </p:cNvSpPr>
          <p:nvPr>
            <p:ph type="sldNum" sz="quarter" idx="5"/>
          </p:nvPr>
        </p:nvSpPr>
        <p:spPr/>
        <p:txBody>
          <a:bodyPr/>
          <a:lstStyle/>
          <a:p>
            <a:fld id="{6C822E6C-A02C-4BB1-90E8-FA24A474D4B7}" type="slidenum">
              <a:rPr lang="en-US" smtClean="0"/>
              <a:t>37</a:t>
            </a:fld>
            <a:endParaRPr lang="en-US"/>
          </a:p>
        </p:txBody>
      </p:sp>
    </p:spTree>
    <p:extLst>
      <p:ext uri="{BB962C8B-B14F-4D97-AF65-F5344CB8AC3E}">
        <p14:creationId xmlns:p14="http://schemas.microsoft.com/office/powerpoint/2010/main" val="17627982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just because it's hard, that doesn't mean you should give up!</a:t>
            </a:r>
          </a:p>
          <a:p>
            <a:r>
              <a:rPr lang="en-US"/>
              <a:t>Here are the steps that I recommend...</a:t>
            </a:r>
          </a:p>
          <a:p>
            <a:endParaRPr lang="en-US"/>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38</a:t>
            </a:fld>
            <a:endParaRPr lang="en-US"/>
          </a:p>
        </p:txBody>
      </p:sp>
    </p:spTree>
    <p:extLst>
      <p:ext uri="{BB962C8B-B14F-4D97-AF65-F5344CB8AC3E}">
        <p14:creationId xmlns:p14="http://schemas.microsoft.com/office/powerpoint/2010/main" val="4245414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remember that we have an entire curriculum that shows you how to build AI Agents, and it's been translated (by AI) into portuguese. Definitely check that out to dive more into the concepts we introduced today.</a:t>
            </a:r>
          </a:p>
        </p:txBody>
      </p:sp>
      <p:sp>
        <p:nvSpPr>
          <p:cNvPr id="4" name="Slide Number Placeholder 3"/>
          <p:cNvSpPr>
            <a:spLocks noGrp="1"/>
          </p:cNvSpPr>
          <p:nvPr>
            <p:ph type="sldNum" sz="quarter" idx="5"/>
          </p:nvPr>
        </p:nvSpPr>
        <p:spPr/>
        <p:txBody>
          <a:bodyPr/>
          <a:lstStyle/>
          <a:p>
            <a:fld id="{6C822E6C-A02C-4BB1-90E8-FA24A474D4B7}" type="slidenum">
              <a:rPr lang="en-US" smtClean="0"/>
              <a:t>39</a:t>
            </a:fld>
            <a:endParaRPr lang="en-US"/>
          </a:p>
        </p:txBody>
      </p:sp>
    </p:spTree>
    <p:extLst>
      <p:ext uri="{BB962C8B-B14F-4D97-AF65-F5344CB8AC3E}">
        <p14:creationId xmlns:p14="http://schemas.microsoft.com/office/powerpoint/2010/main" val="5915024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3404F-9A5A-9AC2-C1F8-B10068110C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92D75-01AA-3C26-50F1-6887D48AB3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A85418-D37E-6ED1-D44F-90E1731C3AC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6AA02A-F840-13B3-085C-5F5148BD1317}"/>
              </a:ext>
            </a:extLst>
          </p:cNvPr>
          <p:cNvSpPr>
            <a:spLocks noGrp="1"/>
          </p:cNvSpPr>
          <p:nvPr>
            <p:ph type="sldNum" sz="quarter" idx="5"/>
          </p:nvPr>
        </p:nvSpPr>
        <p:spPr/>
        <p:txBody>
          <a:bodyPr/>
          <a:lstStyle/>
          <a:p>
            <a:fld id="{6C822E6C-A02C-4BB1-90E8-FA24A474D4B7}" type="slidenum">
              <a:rPr lang="en-US" smtClean="0"/>
              <a:t>41</a:t>
            </a:fld>
            <a:endParaRPr lang="en-US"/>
          </a:p>
        </p:txBody>
      </p:sp>
    </p:spTree>
    <p:extLst>
      <p:ext uri="{BB962C8B-B14F-4D97-AF65-F5344CB8AC3E}">
        <p14:creationId xmlns:p14="http://schemas.microsoft.com/office/powerpoint/2010/main" val="291096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42</a:t>
            </a:fld>
            <a:endParaRPr lang="en-US"/>
          </a:p>
        </p:txBody>
      </p:sp>
    </p:spTree>
    <p:extLst>
      <p:ext uri="{BB962C8B-B14F-4D97-AF65-F5344CB8AC3E}">
        <p14:creationId xmlns:p14="http://schemas.microsoft.com/office/powerpoint/2010/main" val="32587004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08D2E6-E6F1-8387-9160-7BA54AF9CC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1B2AB6-C629-DB99-65FE-6AEFBCDA53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F51B34-8FF5-5A95-A86C-14D79AD67544}"/>
              </a:ext>
            </a:extLst>
          </p:cNvPr>
          <p:cNvSpPr>
            <a:spLocks noGrp="1"/>
          </p:cNvSpPr>
          <p:nvPr>
            <p:ph type="body" idx="1"/>
          </p:nvPr>
        </p:nvSpPr>
        <p:spPr/>
        <p:txBody>
          <a:bodyPr/>
          <a:lstStyle/>
          <a:p>
            <a:r>
              <a:rPr lang="en-US"/>
              <a:t>Developers always ask what AI Agent frameworks to use for coding your first agent.</a:t>
            </a:r>
          </a:p>
          <a:p>
            <a:r>
              <a:rPr lang="en-US"/>
              <a:t>For a single agent scenario, Microsoft offers the Azure AI Agent service and SDK, which basically creates a microservice for your agent, complete with thread storage.</a:t>
            </a:r>
          </a:p>
          <a:p>
            <a:r>
              <a:rPr lang="en-US"/>
              <a:t>For multi-agent scenarios, Microsoft offers two libraries that can make orchestration easier:</a:t>
            </a:r>
          </a:p>
          <a:p>
            <a:r>
              <a:rPr lang="en-US"/>
              <a:t>Autogen, from Microsoft Research, which includes state-of-the-art orchestration strategies</a:t>
            </a:r>
          </a:p>
          <a:p>
            <a:r>
              <a:rPr lang="en-US"/>
              <a:t>Semantic Kernel, which is designed more for production scenarios but brings in some of the strategies from AutoGen</a:t>
            </a:r>
          </a:p>
        </p:txBody>
      </p:sp>
      <p:sp>
        <p:nvSpPr>
          <p:cNvPr id="4" name="Slide Number Placeholder 3">
            <a:extLst>
              <a:ext uri="{FF2B5EF4-FFF2-40B4-BE49-F238E27FC236}">
                <a16:creationId xmlns:a16="http://schemas.microsoft.com/office/drawing/2014/main" id="{C7823017-93BC-9C01-27CF-629D11B88E05}"/>
              </a:ext>
            </a:extLst>
          </p:cNvPr>
          <p:cNvSpPr>
            <a:spLocks noGrp="1"/>
          </p:cNvSpPr>
          <p:nvPr>
            <p:ph type="sldNum" sz="quarter" idx="5"/>
          </p:nvPr>
        </p:nvSpPr>
        <p:spPr/>
        <p:txBody>
          <a:bodyPr/>
          <a:lstStyle/>
          <a:p>
            <a:fld id="{6C822E6C-A02C-4BB1-90E8-FA24A474D4B7}" type="slidenum">
              <a:rPr lang="en-US" smtClean="0"/>
              <a:t>43</a:t>
            </a:fld>
            <a:endParaRPr lang="en-US"/>
          </a:p>
        </p:txBody>
      </p:sp>
    </p:spTree>
    <p:extLst>
      <p:ext uri="{BB962C8B-B14F-4D97-AF65-F5344CB8AC3E}">
        <p14:creationId xmlns:p14="http://schemas.microsoft.com/office/powerpoint/2010/main" val="25944820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US"/>
              <a:t>Josh: Hi everyone, hope you enjoyed today's session! If you aren't registered for the AI Agents hackathon yet, register now at aka.ms/agentshack and start hacking on the agent of your dreams. </a:t>
            </a:r>
          </a:p>
          <a:p>
            <a:pPr>
              <a:buNone/>
            </a:pPr>
            <a:endParaRPr lang="en-US"/>
          </a:p>
          <a:p>
            <a:pPr>
              <a:buNone/>
            </a:pPr>
            <a:r>
              <a:rPr lang="en-US"/>
              <a:t>Pamela: If you have any questions along the way, post in our discussion forum or attend live office hours in Discord.  And of course, make sure to join our upcoming live streams to keep learning about agents.</a:t>
            </a:r>
          </a:p>
          <a:p>
            <a:pPr>
              <a:buNone/>
            </a:pPr>
            <a:endParaRPr lang="en-US"/>
          </a:p>
          <a:p>
            <a:pPr>
              <a:buNone/>
            </a:pPr>
            <a:r>
              <a:rPr lang="en-US"/>
              <a:t>Josh: Once your project is ready, submit it before April 30th at 11:59PM PT to be eligible for our prizes. Thanks for joining!</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53</a:t>
            </a:fld>
            <a:endParaRPr lang="en-US"/>
          </a:p>
        </p:txBody>
      </p:sp>
    </p:spTree>
    <p:extLst>
      <p:ext uri="{BB962C8B-B14F-4D97-AF65-F5344CB8AC3E}">
        <p14:creationId xmlns:p14="http://schemas.microsoft.com/office/powerpoint/2010/main" val="1671031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85EE55-B03D-576A-2047-CDFFE246AE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B7499-7F98-EB7B-E053-46A827D71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59E661-6B89-B0FD-4BDF-F38F3DE1CBF1}"/>
              </a:ext>
            </a:extLst>
          </p:cNvPr>
          <p:cNvSpPr>
            <a:spLocks noGrp="1"/>
          </p:cNvSpPr>
          <p:nvPr>
            <p:ph type="body" idx="1"/>
          </p:nvPr>
        </p:nvSpPr>
        <p:spPr/>
        <p:txBody>
          <a:bodyPr/>
          <a:lstStyle/>
          <a:p>
            <a:r>
              <a:rPr lang="en-US"/>
              <a:t>Agora </a:t>
            </a:r>
            <a:r>
              <a:rPr lang="en-US" err="1"/>
              <a:t>vamos</a:t>
            </a:r>
            <a:r>
              <a:rPr lang="en-US"/>
              <a:t> </a:t>
            </a:r>
            <a:r>
              <a:rPr lang="en-US" err="1"/>
              <a:t>falar</a:t>
            </a:r>
            <a:r>
              <a:rPr lang="en-US"/>
              <a:t> dos prêmios</a:t>
            </a:r>
          </a:p>
        </p:txBody>
      </p:sp>
      <p:sp>
        <p:nvSpPr>
          <p:cNvPr id="4" name="Slide Number Placeholder 3">
            <a:extLst>
              <a:ext uri="{FF2B5EF4-FFF2-40B4-BE49-F238E27FC236}">
                <a16:creationId xmlns:a16="http://schemas.microsoft.com/office/drawing/2014/main" id="{04B983CB-EE10-DF15-C919-EEE5FA1484B5}"/>
              </a:ext>
            </a:extLst>
          </p:cNvPr>
          <p:cNvSpPr>
            <a:spLocks noGrp="1"/>
          </p:cNvSpPr>
          <p:nvPr>
            <p:ph type="sldNum" sz="quarter" idx="5"/>
          </p:nvPr>
        </p:nvSpPr>
        <p:spPr/>
        <p:txBody>
          <a:bodyPr/>
          <a:lstStyle/>
          <a:p>
            <a:fld id="{6C822E6C-A02C-4BB1-90E8-FA24A474D4B7}" type="slidenum">
              <a:rPr lang="en-US" smtClean="0"/>
              <a:t>4</a:t>
            </a:fld>
            <a:endParaRPr lang="en-US"/>
          </a:p>
        </p:txBody>
      </p:sp>
    </p:spTree>
    <p:extLst>
      <p:ext uri="{BB962C8B-B14F-4D97-AF65-F5344CB8AC3E}">
        <p14:creationId xmlns:p14="http://schemas.microsoft.com/office/powerpoint/2010/main" val="1043347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3FE31-5CD8-5543-E058-3DBCBF124C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3E39DF-0F45-FC14-C313-ED7E21C2E6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C0A157-AE0D-71CF-C513-CB7B97D7E72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1C409C-8BBB-CAA6-37E6-C32AF982CC0A}"/>
              </a:ext>
            </a:extLst>
          </p:cNvPr>
          <p:cNvSpPr>
            <a:spLocks noGrp="1"/>
          </p:cNvSpPr>
          <p:nvPr>
            <p:ph type="sldNum" sz="quarter" idx="5"/>
          </p:nvPr>
        </p:nvSpPr>
        <p:spPr/>
        <p:txBody>
          <a:bodyPr/>
          <a:lstStyle/>
          <a:p>
            <a:fld id="{6C822E6C-A02C-4BB1-90E8-FA24A474D4B7}" type="slidenum">
              <a:rPr lang="en-US" smtClean="0"/>
              <a:t>5</a:t>
            </a:fld>
            <a:endParaRPr lang="en-US"/>
          </a:p>
        </p:txBody>
      </p:sp>
    </p:spTree>
    <p:extLst>
      <p:ext uri="{BB962C8B-B14F-4D97-AF65-F5344CB8AC3E}">
        <p14:creationId xmlns:p14="http://schemas.microsoft.com/office/powerpoint/2010/main" val="977593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873E7-D608-93E9-20F8-8A83E39978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D8F55A-68AE-0731-1429-3A68EAEDB2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B743C7-E57F-3541-2717-F09972D5275C}"/>
              </a:ext>
            </a:extLst>
          </p:cNvPr>
          <p:cNvSpPr>
            <a:spLocks noGrp="1"/>
          </p:cNvSpPr>
          <p:nvPr>
            <p:ph type="body" idx="1"/>
          </p:nvPr>
        </p:nvSpPr>
        <p:spPr/>
        <p:txBody>
          <a:bodyPr/>
          <a:lstStyle/>
          <a:p>
            <a:r>
              <a:rPr lang="en-US"/>
              <a:t>Agora que </a:t>
            </a:r>
            <a:r>
              <a:rPr lang="en-US" err="1"/>
              <a:t>dei</a:t>
            </a:r>
            <a:r>
              <a:rPr lang="en-US"/>
              <a:t> </a:t>
            </a:r>
            <a:r>
              <a:rPr lang="en-US" err="1"/>
              <a:t>uma</a:t>
            </a:r>
            <a:r>
              <a:rPr lang="en-US"/>
              <a:t> </a:t>
            </a:r>
            <a:r>
              <a:rPr lang="en-US" err="1"/>
              <a:t>visão</a:t>
            </a:r>
            <a:r>
              <a:rPr lang="en-US"/>
              <a:t> </a:t>
            </a:r>
            <a:r>
              <a:rPr lang="en-US" err="1"/>
              <a:t>geral</a:t>
            </a:r>
            <a:r>
              <a:rPr lang="en-US"/>
              <a:t> do que </a:t>
            </a:r>
            <a:r>
              <a:rPr lang="en-US" err="1"/>
              <a:t>acontecerá</a:t>
            </a:r>
            <a:r>
              <a:rPr lang="en-US"/>
              <a:t> </a:t>
            </a:r>
            <a:r>
              <a:rPr lang="en-US" err="1"/>
              <a:t>nos</a:t>
            </a:r>
            <a:r>
              <a:rPr lang="en-US"/>
              <a:t> </a:t>
            </a:r>
            <a:r>
              <a:rPr lang="en-US" err="1"/>
              <a:t>próximos</a:t>
            </a:r>
            <a:r>
              <a:rPr lang="en-US"/>
              <a:t> </a:t>
            </a:r>
            <a:r>
              <a:rPr lang="en-US" err="1"/>
              <a:t>dias</a:t>
            </a:r>
            <a:r>
              <a:rPr lang="en-US"/>
              <a:t>, </a:t>
            </a:r>
            <a:r>
              <a:rPr lang="en-US" err="1"/>
              <a:t>vamos</a:t>
            </a:r>
            <a:r>
              <a:rPr lang="en-US"/>
              <a:t> </a:t>
            </a:r>
            <a:r>
              <a:rPr lang="en-US" err="1"/>
              <a:t>aprender</a:t>
            </a:r>
            <a:r>
              <a:rPr lang="en-US"/>
              <a:t> um </a:t>
            </a:r>
            <a:r>
              <a:rPr lang="en-US" err="1"/>
              <a:t>pouco</a:t>
            </a:r>
            <a:r>
              <a:rPr lang="en-US"/>
              <a:t> sobre Agentes. </a:t>
            </a:r>
          </a:p>
        </p:txBody>
      </p:sp>
      <p:sp>
        <p:nvSpPr>
          <p:cNvPr id="4" name="Slide Number Placeholder 3">
            <a:extLst>
              <a:ext uri="{FF2B5EF4-FFF2-40B4-BE49-F238E27FC236}">
                <a16:creationId xmlns:a16="http://schemas.microsoft.com/office/drawing/2014/main" id="{DAC6F8D6-2AD8-1CA3-0FA8-02744CE0F346}"/>
              </a:ext>
            </a:extLst>
          </p:cNvPr>
          <p:cNvSpPr>
            <a:spLocks noGrp="1"/>
          </p:cNvSpPr>
          <p:nvPr>
            <p:ph type="sldNum" sz="quarter" idx="5"/>
          </p:nvPr>
        </p:nvSpPr>
        <p:spPr/>
        <p:txBody>
          <a:bodyPr/>
          <a:lstStyle/>
          <a:p>
            <a:fld id="{6C822E6C-A02C-4BB1-90E8-FA24A474D4B7}" type="slidenum">
              <a:rPr lang="en-US" smtClean="0"/>
              <a:t>7</a:t>
            </a:fld>
            <a:endParaRPr lang="en-US"/>
          </a:p>
        </p:txBody>
      </p:sp>
    </p:spTree>
    <p:extLst>
      <p:ext uri="{BB962C8B-B14F-4D97-AF65-F5344CB8AC3E}">
        <p14:creationId xmlns:p14="http://schemas.microsoft.com/office/powerpoint/2010/main" val="2761430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Esta </a:t>
            </a:r>
            <a:r>
              <a:rPr lang="en-US" err="1"/>
              <a:t>parte</a:t>
            </a:r>
            <a:r>
              <a:rPr lang="en-US"/>
              <a:t> da </a:t>
            </a:r>
            <a:r>
              <a:rPr lang="en-US" err="1"/>
              <a:t>apresentação</a:t>
            </a:r>
            <a:r>
              <a:rPr lang="en-US"/>
              <a:t> é </a:t>
            </a:r>
            <a:r>
              <a:rPr lang="en-US" err="1"/>
              <a:t>baseada</a:t>
            </a:r>
            <a:r>
              <a:rPr lang="en-US"/>
              <a:t> num </a:t>
            </a:r>
            <a:r>
              <a:rPr lang="en-US" err="1"/>
              <a:t>Curso</a:t>
            </a:r>
            <a:r>
              <a:rPr lang="en-US"/>
              <a:t> que </a:t>
            </a:r>
            <a:r>
              <a:rPr lang="en-US" err="1"/>
              <a:t>temos</a:t>
            </a:r>
            <a:r>
              <a:rPr lang="en-US"/>
              <a:t> de </a:t>
            </a:r>
            <a:r>
              <a:rPr lang="en-US" err="1"/>
              <a:t>Agentes</a:t>
            </a:r>
            <a:r>
              <a:rPr lang="en-US"/>
              <a:t> de IA e que </a:t>
            </a:r>
            <a:r>
              <a:rPr lang="en-US" err="1"/>
              <a:t>está</a:t>
            </a:r>
            <a:r>
              <a:rPr lang="en-US"/>
              <a:t> </a:t>
            </a:r>
            <a:r>
              <a:rPr lang="en-US" err="1"/>
              <a:t>disponível</a:t>
            </a:r>
            <a:r>
              <a:rPr lang="en-US"/>
              <a:t> online </a:t>
            </a:r>
            <a:r>
              <a:rPr lang="en-US" err="1"/>
              <a:t>nesse</a:t>
            </a:r>
            <a:r>
              <a:rPr lang="en-US"/>
              <a:t> link e que </a:t>
            </a:r>
            <a:r>
              <a:rPr lang="en-US" err="1"/>
              <a:t>foi</a:t>
            </a:r>
            <a:r>
              <a:rPr lang="en-US"/>
              <a:t> </a:t>
            </a:r>
            <a:r>
              <a:rPr lang="en-US" err="1"/>
              <a:t>também</a:t>
            </a:r>
            <a:r>
              <a:rPr lang="en-US"/>
              <a:t> </a:t>
            </a:r>
            <a:r>
              <a:rPr lang="en-US" err="1"/>
              <a:t>foi</a:t>
            </a:r>
            <a:r>
              <a:rPr lang="en-US"/>
              <a:t> </a:t>
            </a:r>
            <a:r>
              <a:rPr lang="en-US" err="1"/>
              <a:t>traduzido</a:t>
            </a:r>
            <a:r>
              <a:rPr lang="en-US"/>
              <a:t> para o </a:t>
            </a:r>
            <a:r>
              <a:rPr lang="en-US" err="1"/>
              <a:t>português</a:t>
            </a:r>
            <a:r>
              <a:rPr lang="en-US"/>
              <a:t>.</a:t>
            </a:r>
          </a:p>
          <a:p>
            <a:r>
              <a:rPr lang="en-US"/>
              <a:t> </a:t>
            </a:r>
          </a:p>
          <a:p>
            <a:r>
              <a:rPr lang="en-US" err="1"/>
              <a:t>Você</a:t>
            </a:r>
            <a:r>
              <a:rPr lang="en-US"/>
              <a:t> </a:t>
            </a:r>
            <a:r>
              <a:rPr lang="en-US" err="1"/>
              <a:t>pode</a:t>
            </a:r>
            <a:r>
              <a:rPr lang="en-US"/>
              <a:t> se </a:t>
            </a:r>
            <a:r>
              <a:rPr lang="en-US" err="1"/>
              <a:t>aprofundar</a:t>
            </a:r>
            <a:r>
              <a:rPr lang="en-US"/>
              <a:t> </a:t>
            </a:r>
            <a:r>
              <a:rPr lang="en-US" err="1"/>
              <a:t>muito</a:t>
            </a:r>
            <a:r>
              <a:rPr lang="en-US"/>
              <a:t> </a:t>
            </a:r>
            <a:r>
              <a:rPr lang="en-US" err="1"/>
              <a:t>mais</a:t>
            </a:r>
            <a:r>
              <a:rPr lang="en-US"/>
              <a:t> nesses </a:t>
            </a:r>
            <a:r>
              <a:rPr lang="en-US" err="1"/>
              <a:t>conceitos</a:t>
            </a:r>
            <a:r>
              <a:rPr lang="en-US"/>
              <a:t> </a:t>
            </a:r>
            <a:r>
              <a:rPr lang="en-US" err="1"/>
              <a:t>depois</a:t>
            </a:r>
            <a:r>
              <a:rPr lang="en-US"/>
              <a:t> </a:t>
            </a:r>
            <a:r>
              <a:rPr lang="en-US" err="1"/>
              <a:t>desta</a:t>
            </a:r>
            <a:r>
              <a:rPr lang="en-US"/>
              <a:t> palestra a </a:t>
            </a:r>
            <a:r>
              <a:rPr lang="en-US" err="1"/>
              <a:t>partir</a:t>
            </a:r>
            <a:r>
              <a:rPr lang="en-US"/>
              <a:t> </a:t>
            </a:r>
            <a:r>
              <a:rPr lang="en-US" err="1"/>
              <a:t>desse</a:t>
            </a:r>
            <a:r>
              <a:rPr lang="en-US"/>
              <a:t> link.</a:t>
            </a:r>
          </a:p>
        </p:txBody>
      </p:sp>
      <p:sp>
        <p:nvSpPr>
          <p:cNvPr id="4" name="Slide Number Placeholder 3"/>
          <p:cNvSpPr>
            <a:spLocks noGrp="1"/>
          </p:cNvSpPr>
          <p:nvPr>
            <p:ph type="sldNum" sz="quarter" idx="5"/>
          </p:nvPr>
        </p:nvSpPr>
        <p:spPr/>
        <p:txBody>
          <a:bodyPr/>
          <a:lstStyle/>
          <a:p>
            <a:fld id="{6C822E6C-A02C-4BB1-90E8-FA24A474D4B7}" type="slidenum">
              <a:rPr lang="en-US" smtClean="0"/>
              <a:t>9</a:t>
            </a:fld>
            <a:endParaRPr lang="en-US"/>
          </a:p>
        </p:txBody>
      </p:sp>
    </p:spTree>
    <p:extLst>
      <p:ext uri="{BB962C8B-B14F-4D97-AF65-F5344CB8AC3E}">
        <p14:creationId xmlns:p14="http://schemas.microsoft.com/office/powerpoint/2010/main" val="2407805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Vamos </a:t>
            </a:r>
            <a:r>
              <a:rPr lang="en-US" err="1"/>
              <a:t>ver</a:t>
            </a:r>
            <a:r>
              <a:rPr lang="en-US"/>
              <a:t> um example de </a:t>
            </a:r>
            <a:r>
              <a:rPr lang="en-US" err="1"/>
              <a:t>como</a:t>
            </a:r>
            <a:r>
              <a:rPr lang="en-US"/>
              <a:t> é um </a:t>
            </a:r>
            <a:r>
              <a:rPr lang="en-US" err="1"/>
              <a:t>Agente</a:t>
            </a:r>
            <a:r>
              <a:rPr lang="en-US"/>
              <a:t> de IA.</a:t>
            </a:r>
          </a:p>
        </p:txBody>
      </p:sp>
      <p:sp>
        <p:nvSpPr>
          <p:cNvPr id="4" name="Slide Number Placeholder 3"/>
          <p:cNvSpPr>
            <a:spLocks noGrp="1"/>
          </p:cNvSpPr>
          <p:nvPr>
            <p:ph type="sldNum" sz="quarter" idx="5"/>
          </p:nvPr>
        </p:nvSpPr>
        <p:spPr/>
        <p:txBody>
          <a:bodyPr/>
          <a:lstStyle/>
          <a:p>
            <a:fld id="{6C822E6C-A02C-4BB1-90E8-FA24A474D4B7}" type="slidenum">
              <a:rPr lang="en-US" smtClean="0"/>
              <a:t>10</a:t>
            </a:fld>
            <a:endParaRPr lang="en-US"/>
          </a:p>
        </p:txBody>
      </p:sp>
    </p:spTree>
    <p:extLst>
      <p:ext uri="{BB962C8B-B14F-4D97-AF65-F5344CB8AC3E}">
        <p14:creationId xmlns:p14="http://schemas.microsoft.com/office/powerpoint/2010/main" val="2221084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Aqui </a:t>
            </a:r>
            <a:r>
              <a:rPr lang="en-US" err="1"/>
              <a:t>está</a:t>
            </a:r>
            <a:r>
              <a:rPr lang="en-US"/>
              <a:t> um </a:t>
            </a:r>
            <a:r>
              <a:rPr lang="en-US" err="1"/>
              <a:t>fluxo</a:t>
            </a:r>
            <a:r>
              <a:rPr lang="en-US"/>
              <a:t> multi-</a:t>
            </a:r>
            <a:r>
              <a:rPr lang="en-US" err="1"/>
              <a:t>agente</a:t>
            </a:r>
            <a:r>
              <a:rPr lang="en-US"/>
              <a:t> </a:t>
            </a:r>
            <a:r>
              <a:rPr lang="en-US" err="1"/>
              <a:t>relativamente</a:t>
            </a:r>
            <a:r>
              <a:rPr lang="en-US"/>
              <a:t> simples. O </a:t>
            </a:r>
            <a:r>
              <a:rPr lang="en-US" err="1"/>
              <a:t>resultado</a:t>
            </a:r>
            <a:r>
              <a:rPr lang="en-US"/>
              <a:t> é um </a:t>
            </a:r>
            <a:r>
              <a:rPr lang="en-US" err="1"/>
              <a:t>aplicativo</a:t>
            </a:r>
            <a:r>
              <a:rPr lang="en-US"/>
              <a:t> de </a:t>
            </a:r>
            <a:r>
              <a:rPr lang="en-US" err="1"/>
              <a:t>vários</a:t>
            </a:r>
            <a:r>
              <a:rPr lang="en-US"/>
              <a:t> </a:t>
            </a:r>
            <a:r>
              <a:rPr lang="en-US" err="1"/>
              <a:t>agentes</a:t>
            </a:r>
            <a:r>
              <a:rPr lang="en-US"/>
              <a:t> para um </a:t>
            </a:r>
            <a:r>
              <a:rPr lang="en-US" err="1"/>
              <a:t>assistente</a:t>
            </a:r>
            <a:r>
              <a:rPr lang="en-US"/>
              <a:t> de </a:t>
            </a:r>
            <a:r>
              <a:rPr lang="en-US" err="1"/>
              <a:t>escrita</a:t>
            </a:r>
            <a:r>
              <a:rPr lang="en-US"/>
              <a:t> </a:t>
            </a:r>
            <a:r>
              <a:rPr lang="en-US" err="1"/>
              <a:t>criativa</a:t>
            </a:r>
            <a:r>
              <a:rPr lang="en-US"/>
              <a:t>. </a:t>
            </a:r>
          </a:p>
          <a:p>
            <a:endParaRPr lang="en-US"/>
          </a:p>
          <a:p>
            <a:r>
              <a:rPr lang="en-US"/>
              <a:t>Vamos </a:t>
            </a:r>
            <a:r>
              <a:rPr lang="en-US" err="1"/>
              <a:t>supor</a:t>
            </a:r>
            <a:r>
              <a:rPr lang="en-US"/>
              <a:t> que o time de marketing da </a:t>
            </a:r>
            <a:r>
              <a:rPr lang="en-US" err="1"/>
              <a:t>loja</a:t>
            </a:r>
            <a:r>
              <a:rPr lang="en-US"/>
              <a:t> Contoso Outdoor </a:t>
            </a:r>
            <a:r>
              <a:rPr lang="en-US" err="1"/>
              <a:t>quer</a:t>
            </a:r>
            <a:r>
              <a:rPr lang="en-US"/>
              <a:t> </a:t>
            </a:r>
            <a:r>
              <a:rPr lang="en-US" err="1"/>
              <a:t>escrever</a:t>
            </a:r>
            <a:r>
              <a:rPr lang="en-US"/>
              <a:t> um blog </a:t>
            </a:r>
            <a:r>
              <a:rPr lang="en-US" err="1"/>
              <a:t>sobre</a:t>
            </a:r>
            <a:r>
              <a:rPr lang="en-US"/>
              <a:t> as </a:t>
            </a:r>
            <a:r>
              <a:rPr lang="en-US" err="1"/>
              <a:t>últimas</a:t>
            </a:r>
            <a:r>
              <a:rPr lang="en-US"/>
              <a:t> </a:t>
            </a:r>
            <a:r>
              <a:rPr lang="en-US" err="1"/>
              <a:t>tendencias</a:t>
            </a:r>
            <a:r>
              <a:rPr lang="en-US"/>
              <a:t> de </a:t>
            </a:r>
            <a:r>
              <a:rPr lang="en-US" err="1"/>
              <a:t>acampamento</a:t>
            </a:r>
            <a:r>
              <a:rPr lang="en-US"/>
              <a:t> mas </a:t>
            </a:r>
            <a:r>
              <a:rPr lang="en-US" err="1"/>
              <a:t>usando</a:t>
            </a:r>
            <a:r>
              <a:rPr lang="en-US"/>
              <a:t> </a:t>
            </a:r>
            <a:r>
              <a:rPr lang="en-US" err="1"/>
              <a:t>seus</a:t>
            </a:r>
            <a:r>
              <a:rPr lang="en-US"/>
              <a:t> </a:t>
            </a:r>
            <a:r>
              <a:rPr lang="en-US" err="1"/>
              <a:t>produtos</a:t>
            </a:r>
            <a:r>
              <a:rPr lang="en-US"/>
              <a:t> </a:t>
            </a:r>
            <a:r>
              <a:rPr lang="en-US" err="1"/>
              <a:t>como</a:t>
            </a:r>
            <a:r>
              <a:rPr lang="en-US"/>
              <a:t> </a:t>
            </a:r>
            <a:r>
              <a:rPr lang="en-US" err="1"/>
              <a:t>referencia</a:t>
            </a:r>
            <a:r>
              <a:rPr lang="en-US"/>
              <a:t>. Esse app </a:t>
            </a:r>
            <a:r>
              <a:rPr lang="en-US" err="1"/>
              <a:t>pode</a:t>
            </a:r>
            <a:r>
              <a:rPr lang="en-US"/>
              <a:t> ser </a:t>
            </a:r>
            <a:r>
              <a:rPr lang="en-US" err="1"/>
              <a:t>usado</a:t>
            </a:r>
            <a:r>
              <a:rPr lang="en-US"/>
              <a:t> </a:t>
            </a:r>
            <a:r>
              <a:rPr lang="en-US" err="1"/>
              <a:t>pelo</a:t>
            </a:r>
            <a:r>
              <a:rPr lang="en-US"/>
              <a:t> time de marketing de </a:t>
            </a:r>
            <a:r>
              <a:rPr lang="en-US" err="1"/>
              <a:t>uma</a:t>
            </a:r>
            <a:r>
              <a:rPr lang="en-US"/>
              <a:t> </a:t>
            </a:r>
            <a:r>
              <a:rPr lang="en-US" err="1"/>
              <a:t>empresa</a:t>
            </a:r>
            <a:r>
              <a:rPr lang="en-US"/>
              <a:t> </a:t>
            </a:r>
            <a:r>
              <a:rPr lang="en-US" err="1"/>
              <a:t>fictícia</a:t>
            </a:r>
            <a:r>
              <a:rPr lang="en-US"/>
              <a:t> </a:t>
            </a:r>
            <a:r>
              <a:rPr lang="en-US" err="1"/>
              <a:t>chamada</a:t>
            </a:r>
            <a:r>
              <a:rPr lang="en-US"/>
              <a:t> Contoso Outdoor e </a:t>
            </a:r>
            <a:r>
              <a:rPr lang="en-US" err="1"/>
              <a:t>será</a:t>
            </a:r>
            <a:r>
              <a:rPr lang="en-US"/>
              <a:t> </a:t>
            </a:r>
            <a:r>
              <a:rPr lang="en-US" err="1"/>
              <a:t>usado</a:t>
            </a:r>
            <a:r>
              <a:rPr lang="en-US"/>
              <a:t> para </a:t>
            </a:r>
            <a:r>
              <a:rPr lang="en-US" err="1"/>
              <a:t>escrever</a:t>
            </a:r>
            <a:r>
              <a:rPr lang="en-US"/>
              <a:t> um </a:t>
            </a:r>
            <a:r>
              <a:rPr lang="en-US" err="1"/>
              <a:t>artigo</a:t>
            </a:r>
            <a:r>
              <a:rPr lang="en-US"/>
              <a:t> para o blog deles.</a:t>
            </a:r>
          </a:p>
          <a:p>
            <a:endParaRPr lang="en-US"/>
          </a:p>
          <a:p>
            <a:r>
              <a:rPr lang="en-US" err="1"/>
              <a:t>Então</a:t>
            </a:r>
            <a:r>
              <a:rPr lang="en-US"/>
              <a:t> </a:t>
            </a:r>
            <a:r>
              <a:rPr lang="en-US" err="1"/>
              <a:t>eu</a:t>
            </a:r>
            <a:r>
              <a:rPr lang="en-US"/>
              <a:t> q</a:t>
            </a:r>
            <a:r>
              <a:rPr lang="pt-BR" err="1"/>
              <a:t>uero</a:t>
            </a:r>
            <a:r>
              <a:rPr lang="pt-BR"/>
              <a:t> saber as últimas tendências de acampamento e o que as pessoas vão fazer no inverno de 2025. Baseado nisso inclua </a:t>
            </a:r>
            <a:r>
              <a:rPr lang="pt-BR" err="1"/>
              <a:t>nosss</a:t>
            </a:r>
            <a:r>
              <a:rPr lang="pt-BR"/>
              <a:t> produtos que temos na nossa loja. E finalmente, escreva um artigo para o nosso blog.</a:t>
            </a:r>
          </a:p>
          <a:p>
            <a:endParaRPr lang="pt-BR"/>
          </a:p>
          <a:p>
            <a:endParaRPr lang="en-US"/>
          </a:p>
          <a:p>
            <a:pPr>
              <a:buFont typeface="Arial"/>
              <a:buChar char="•"/>
            </a:pPr>
            <a:r>
              <a:rPr lang="en-US" err="1"/>
              <a:t>Invocando</a:t>
            </a:r>
            <a:r>
              <a:rPr lang="en-US"/>
              <a:t> o </a:t>
            </a:r>
            <a:r>
              <a:rPr lang="en-US" err="1"/>
              <a:t>agente</a:t>
            </a:r>
            <a:r>
              <a:rPr lang="en-US"/>
              <a:t> de </a:t>
            </a:r>
            <a:r>
              <a:rPr lang="en-US" err="1"/>
              <a:t>pesquisa</a:t>
            </a:r>
            <a:r>
              <a:rPr lang="en-US"/>
              <a:t> para </a:t>
            </a:r>
            <a:r>
              <a:rPr lang="en-US" err="1"/>
              <a:t>realizar</a:t>
            </a:r>
            <a:r>
              <a:rPr lang="en-US"/>
              <a:t> </a:t>
            </a:r>
            <a:r>
              <a:rPr lang="en-US" err="1"/>
              <a:t>pesquisas</a:t>
            </a:r>
            <a:r>
              <a:rPr lang="en-US"/>
              <a:t> com base no </a:t>
            </a:r>
            <a:r>
              <a:rPr lang="en-US" err="1"/>
              <a:t>tópico</a:t>
            </a:r>
            <a:r>
              <a:rPr lang="en-US"/>
              <a:t>.</a:t>
            </a:r>
          </a:p>
          <a:p>
            <a:pPr>
              <a:buFont typeface="Arial"/>
              <a:buChar char="•"/>
            </a:pPr>
            <a:r>
              <a:rPr lang="en-US" err="1"/>
              <a:t>Invocar</a:t>
            </a:r>
            <a:r>
              <a:rPr lang="en-US"/>
              <a:t> o </a:t>
            </a:r>
            <a:r>
              <a:rPr lang="en-US" err="1"/>
              <a:t>agente</a:t>
            </a:r>
            <a:r>
              <a:rPr lang="en-US"/>
              <a:t> de Produto para </a:t>
            </a:r>
            <a:r>
              <a:rPr lang="en-US" err="1"/>
              <a:t>encontrar</a:t>
            </a:r>
            <a:r>
              <a:rPr lang="en-US"/>
              <a:t> </a:t>
            </a:r>
            <a:r>
              <a:rPr lang="en-US" err="1"/>
              <a:t>produtos</a:t>
            </a:r>
            <a:r>
              <a:rPr lang="en-US"/>
              <a:t>.</a:t>
            </a:r>
          </a:p>
          <a:p>
            <a:pPr>
              <a:buFont typeface="Arial"/>
              <a:buChar char="•"/>
            </a:pPr>
            <a:r>
              <a:rPr lang="en-US" err="1"/>
              <a:t>Invocando</a:t>
            </a:r>
            <a:r>
              <a:rPr lang="en-US"/>
              <a:t> o </a:t>
            </a:r>
            <a:r>
              <a:rPr lang="en-US" err="1"/>
              <a:t>agente</a:t>
            </a:r>
            <a:r>
              <a:rPr lang="en-US"/>
              <a:t> </a:t>
            </a:r>
            <a:r>
              <a:rPr lang="en-US" err="1"/>
              <a:t>escritor</a:t>
            </a:r>
            <a:r>
              <a:rPr lang="en-US"/>
              <a:t> para </a:t>
            </a:r>
            <a:r>
              <a:rPr lang="en-US" err="1"/>
              <a:t>escrever</a:t>
            </a:r>
            <a:r>
              <a:rPr lang="en-US"/>
              <a:t> </a:t>
            </a:r>
            <a:r>
              <a:rPr lang="en-US" err="1"/>
              <a:t>conteúdo</a:t>
            </a:r>
            <a:r>
              <a:rPr lang="en-US"/>
              <a:t> com base </a:t>
            </a:r>
            <a:r>
              <a:rPr lang="en-US" err="1"/>
              <a:t>nos</a:t>
            </a:r>
            <a:r>
              <a:rPr lang="en-US"/>
              <a:t> </a:t>
            </a:r>
            <a:r>
              <a:rPr lang="en-US" err="1"/>
              <a:t>resultados</a:t>
            </a:r>
            <a:r>
              <a:rPr lang="en-US"/>
              <a:t> dos </a:t>
            </a:r>
            <a:r>
              <a:rPr lang="en-US" err="1"/>
              <a:t>agentes</a:t>
            </a:r>
            <a:r>
              <a:rPr lang="en-US"/>
              <a:t> de </a:t>
            </a:r>
            <a:r>
              <a:rPr lang="en-US" err="1"/>
              <a:t>pesquisa</a:t>
            </a:r>
            <a:r>
              <a:rPr lang="en-US"/>
              <a:t> e </a:t>
            </a:r>
            <a:r>
              <a:rPr lang="en-US" err="1"/>
              <a:t>produto</a:t>
            </a:r>
            <a:r>
              <a:rPr lang="en-US"/>
              <a:t>.</a:t>
            </a:r>
          </a:p>
          <a:p>
            <a:pPr>
              <a:buFont typeface="Arial"/>
              <a:buChar char="•"/>
            </a:pPr>
            <a:r>
              <a:rPr lang="en-US" err="1"/>
              <a:t>Processar</a:t>
            </a:r>
            <a:r>
              <a:rPr lang="en-US"/>
              <a:t> o </a:t>
            </a:r>
            <a:r>
              <a:rPr lang="en-US" err="1"/>
              <a:t>resultado</a:t>
            </a:r>
            <a:r>
              <a:rPr lang="en-US"/>
              <a:t> do </a:t>
            </a:r>
            <a:r>
              <a:rPr lang="en-US" err="1"/>
              <a:t>agente</a:t>
            </a:r>
            <a:r>
              <a:rPr lang="en-US"/>
              <a:t> </a:t>
            </a:r>
            <a:r>
              <a:rPr lang="en-US" err="1"/>
              <a:t>escritor</a:t>
            </a:r>
            <a:r>
              <a:rPr lang="en-US"/>
              <a:t> e </a:t>
            </a:r>
            <a:r>
              <a:rPr lang="en-US" err="1"/>
              <a:t>enviando</a:t>
            </a:r>
            <a:r>
              <a:rPr lang="en-US"/>
              <a:t>-o para o </a:t>
            </a:r>
            <a:r>
              <a:rPr lang="en-US" err="1"/>
              <a:t>agente</a:t>
            </a:r>
            <a:r>
              <a:rPr lang="en-US"/>
              <a:t> editor para </a:t>
            </a:r>
            <a:r>
              <a:rPr lang="en-US" err="1"/>
              <a:t>revisão</a:t>
            </a:r>
            <a:r>
              <a:rPr lang="en-US"/>
              <a:t>.</a:t>
            </a:r>
          </a:p>
          <a:p>
            <a:pPr marL="171450" indent="-171450">
              <a:buFont typeface="Arial"/>
              <a:buChar char="•"/>
            </a:pPr>
            <a:endParaRPr lang="en-US"/>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11</a:t>
            </a:fld>
            <a:endParaRPr lang="en-US"/>
          </a:p>
        </p:txBody>
      </p:sp>
    </p:spTree>
    <p:extLst>
      <p:ext uri="{BB962C8B-B14F-4D97-AF65-F5344CB8AC3E}">
        <p14:creationId xmlns:p14="http://schemas.microsoft.com/office/powerpoint/2010/main" val="31501703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9752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3287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41196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4863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17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960043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5772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725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394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4439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909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51919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3573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035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518005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117928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13573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73265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955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795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5385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2529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8556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8347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8793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39661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43223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71917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3881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887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1689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1618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64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4012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758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1389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006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9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646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70882119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10025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58716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64613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80368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320184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122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460035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39163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686629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3713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8354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2950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164850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5">
            <a:extLst>
              <a:ext uri="{96DAC541-7B7A-43D3-8B79-37D633B846F1}">
                <asvg:svgBlip xmlns:asvg="http://schemas.microsoft.com/office/drawing/2016/SVG/main" r:embed="rId56"/>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16916273"/>
      </p:ext>
    </p:extLst>
  </p:cSld>
  <p:clrMap bg1="lt1" tx1="dk1" bg2="lt2" tx2="dk2" accent1="accent1" accent2="accent2" accent3="accent3" accent4="accent4" accent5="accent5" accent6="accent6" hlink="hlink" folHlink="folHlink"/>
  <p:sldLayoutIdLst>
    <p:sldLayoutId id="2147483774" r:id="rId1"/>
    <p:sldLayoutId id="2147483776" r:id="rId2"/>
    <p:sldLayoutId id="2147483778" r:id="rId3"/>
    <p:sldLayoutId id="2147483780" r:id="rId4"/>
    <p:sldLayoutId id="2147483782" r:id="rId5"/>
    <p:sldLayoutId id="2147483783" r:id="rId6"/>
    <p:sldLayoutId id="2147483825" r:id="rId7"/>
    <p:sldLayoutId id="2147483826" r:id="rId8"/>
    <p:sldLayoutId id="2147483815" r:id="rId9"/>
    <p:sldLayoutId id="2147483823" r:id="rId10"/>
    <p:sldLayoutId id="2147483824"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6" r:id="rId43"/>
    <p:sldLayoutId id="2147483817" r:id="rId44"/>
    <p:sldLayoutId id="2147483818" r:id="rId45"/>
    <p:sldLayoutId id="2147483819" r:id="rId46"/>
    <p:sldLayoutId id="2147483820" r:id="rId47"/>
    <p:sldLayoutId id="2147483821" r:id="rId48"/>
    <p:sldLayoutId id="2147483822" r:id="rId49"/>
    <p:sldLayoutId id="2147483827" r:id="rId50"/>
    <p:sldLayoutId id="2147483828" r:id="rId51"/>
    <p:sldLayoutId id="2147483830" r:id="rId52"/>
    <p:sldLayoutId id="2147483832" r:id="rId5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aka.ms/agentshack-p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56.svg"/><Relationship Id="rId11" Type="http://schemas.openxmlformats.org/officeDocument/2006/relationships/image" Target="../media/image61.sv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hyperlink" Target="https://aka.ms/creative-writer-agent"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ka.ms/creative-writer-agent"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13.xml.rels><?xml version="1.0" encoding="UTF-8" standalone="yes"?>
<Relationships xmlns="http://schemas.openxmlformats.org/package/2006/relationships"><Relationship Id="rId3" Type="http://schemas.openxmlformats.org/officeDocument/2006/relationships/hyperlink" Target="https://aka.ms/creative-writer-agent" TargetMode="External"/><Relationship Id="rId2" Type="http://schemas.openxmlformats.org/officeDocument/2006/relationships/notesSlide" Target="../notesSlides/notesSlide11.xml"/><Relationship Id="rId1" Type="http://schemas.openxmlformats.org/officeDocument/2006/relationships/slideLayout" Target="../slideLayouts/slideLayout25.xml"/><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github.com/Azure-Samples/agent-openai-java-banking-assistant/tree/main" TargetMode="External"/><Relationship Id="rId7"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67.sv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aka.ms/agentshack/discord"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aka.ms/agentshack-pt"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jpeg"/><Relationship Id="rId2" Type="http://schemas.openxmlformats.org/officeDocument/2006/relationships/notesSlide" Target="../notesSlides/notesSlide18.xml"/><Relationship Id="rId1" Type="http://schemas.openxmlformats.org/officeDocument/2006/relationships/slideLayout" Target="../slideLayouts/slideLayout22.xml"/><Relationship Id="rId6" Type="http://schemas.openxmlformats.org/officeDocument/2006/relationships/image" Target="../media/image71.jpe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emf"/><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81.png"/><Relationship Id="rId11" Type="http://schemas.openxmlformats.org/officeDocument/2006/relationships/image" Target="../media/image74.png"/><Relationship Id="rId5" Type="http://schemas.openxmlformats.org/officeDocument/2006/relationships/image" Target="../media/image80.sv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24.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6.png"/><Relationship Id="rId7" Type="http://schemas.openxmlformats.org/officeDocument/2006/relationships/image" Target="../media/image88.jpe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7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24.xml"/><Relationship Id="rId1" Type="http://schemas.openxmlformats.org/officeDocument/2006/relationships/slideLayout" Target="../slideLayouts/slideLayout50.xml"/><Relationship Id="rId6" Type="http://schemas.openxmlformats.org/officeDocument/2006/relationships/image" Target="../media/image92.png"/><Relationship Id="rId5" Type="http://schemas.openxmlformats.org/officeDocument/2006/relationships/image" Target="../media/image91.jpeg"/><Relationship Id="rId4" Type="http://schemas.openxmlformats.org/officeDocument/2006/relationships/image" Target="../media/image90.png"/><Relationship Id="rId9"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97.svg"/></Relationships>
</file>

<file path=ppt/slides/_rels/slide3.xml.rels><?xml version="1.0" encoding="UTF-8" standalone="yes"?>
<Relationships xmlns="http://schemas.openxmlformats.org/package/2006/relationships"><Relationship Id="rId3" Type="http://schemas.openxmlformats.org/officeDocument/2006/relationships/hyperlink" Target="https://aka.ms/agentshack-pt"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aka.ms/agentshack-zh" TargetMode="External"/><Relationship Id="rId5" Type="http://schemas.openxmlformats.org/officeDocument/2006/relationships/hyperlink" Target="https://aka.ms/agentshack-es" TargetMode="External"/><Relationship Id="rId4" Type="http://schemas.openxmlformats.org/officeDocument/2006/relationships/hyperlink" Target="https://aka.ms/agentshack"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modelcontextprotocol.io/"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hyperlink" Target="https://learn.microsoft.com/azure/ai-foundry/how-to/develop/agent-evaluate-sdk" TargetMode="Externa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6.png"/><Relationship Id="rId7" Type="http://schemas.openxmlformats.org/officeDocument/2006/relationships/image" Target="../media/image88.jpeg"/><Relationship Id="rId2" Type="http://schemas.openxmlformats.org/officeDocument/2006/relationships/notesSlide" Target="../notesSlides/notesSlide36.xml"/><Relationship Id="rId1" Type="http://schemas.openxmlformats.org/officeDocument/2006/relationships/slideLayout" Target="../slideLayouts/slideLayout13.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7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8" Type="http://schemas.openxmlformats.org/officeDocument/2006/relationships/image" Target="../media/image105.svg"/><Relationship Id="rId3" Type="http://schemas.openxmlformats.org/officeDocument/2006/relationships/image" Target="../media/image62.png"/><Relationship Id="rId7" Type="http://schemas.openxmlformats.org/officeDocument/2006/relationships/image" Target="../media/image104.png"/><Relationship Id="rId2" Type="http://schemas.openxmlformats.org/officeDocument/2006/relationships/image" Target="../media/image101.jpeg"/><Relationship Id="rId1" Type="http://schemas.openxmlformats.org/officeDocument/2006/relationships/slideLayout" Target="../slideLayouts/slideLayout13.xml"/><Relationship Id="rId6" Type="http://schemas.openxmlformats.org/officeDocument/2006/relationships/image" Target="../media/image103.svg"/><Relationship Id="rId11" Type="http://schemas.openxmlformats.org/officeDocument/2006/relationships/hyperlink" Target="https://developer.microsoft.com/reactor/series/S-1505" TargetMode="External"/><Relationship Id="rId5" Type="http://schemas.openxmlformats.org/officeDocument/2006/relationships/image" Target="../media/image102.png"/><Relationship Id="rId10" Type="http://schemas.openxmlformats.org/officeDocument/2006/relationships/image" Target="../media/image107.svg"/><Relationship Id="rId4" Type="http://schemas.openxmlformats.org/officeDocument/2006/relationships/image" Target="../media/image63.svg"/><Relationship Id="rId9" Type="http://schemas.openxmlformats.org/officeDocument/2006/relationships/image" Target="../media/image106.png"/></Relationships>
</file>

<file path=ppt/slides/_rels/slide5.xml.rels><?xml version="1.0" encoding="UTF-8" standalone="yes"?>
<Relationships xmlns="http://schemas.openxmlformats.org/package/2006/relationships"><Relationship Id="rId3" Type="http://schemas.openxmlformats.org/officeDocument/2006/relationships/hyperlink" Target="https://aka.ms/agentshack/register" TargetMode="External"/><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13.xml"/><Relationship Id="rId5" Type="http://schemas.openxmlformats.org/officeDocument/2006/relationships/image" Target="../media/image63.sv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hyperlink" Target="https://aka.ms/agentshack/register" TargetMode="External"/><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aka.ms/agentshack/discor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aka.ms/agentshack/submit"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aka.ms/agentshack-pt/recursos-perguntas"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hyperlink" Target="https://aka.ms/agentshack/discor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aka.ms/ai-agents-beginners" TargetMode="External"/><Relationship Id="rId2" Type="http://schemas.openxmlformats.org/officeDocument/2006/relationships/notesSlide" Target="../notesSlides/notesSlide7.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EABF30-2A32-D8B8-F7F1-7C2A2DF686C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806A42F-B2A9-A2B2-40A4-A23C01432262}"/>
              </a:ext>
            </a:extLst>
          </p:cNvPr>
          <p:cNvSpPr>
            <a:spLocks noGrp="1"/>
          </p:cNvSpPr>
          <p:nvPr>
            <p:ph type="title"/>
          </p:nvPr>
        </p:nvSpPr>
        <p:spPr>
          <a:xfrm>
            <a:off x="584200" y="2856669"/>
            <a:ext cx="7613032" cy="677108"/>
          </a:xfrm>
        </p:spPr>
        <p:txBody>
          <a:bodyPr/>
          <a:lstStyle/>
          <a:p>
            <a:r>
              <a:rPr lang="en-US" sz="4400"/>
              <a:t>Hackathon de agentes de IA</a:t>
            </a:r>
          </a:p>
        </p:txBody>
      </p:sp>
      <p:sp>
        <p:nvSpPr>
          <p:cNvPr id="5" name="Text Placeholder 4">
            <a:extLst>
              <a:ext uri="{FF2B5EF4-FFF2-40B4-BE49-F238E27FC236}">
                <a16:creationId xmlns:a16="http://schemas.microsoft.com/office/drawing/2014/main" id="{3F088901-41BB-073F-F21F-950774B92FFD}"/>
              </a:ext>
            </a:extLst>
          </p:cNvPr>
          <p:cNvSpPr>
            <a:spLocks noGrp="1"/>
          </p:cNvSpPr>
          <p:nvPr>
            <p:ph type="body" sz="quarter" idx="12"/>
          </p:nvPr>
        </p:nvSpPr>
        <p:spPr>
          <a:xfrm>
            <a:off x="584200" y="3962400"/>
            <a:ext cx="5577840" cy="738664"/>
          </a:xfrm>
        </p:spPr>
        <p:txBody>
          <a:bodyPr/>
          <a:lstStyle/>
          <a:p>
            <a:pPr algn="l">
              <a:buNone/>
            </a:pPr>
            <a:r>
              <a:rPr lang="en-US" sz="2400" b="0" i="0">
                <a:effectLst/>
                <a:latin typeface="Segoe UI" panose="020B0502040204020203" pitchFamily="34" charset="0"/>
              </a:rPr>
              <a:t>🛠️ Construa, inove e #Hacktogether! 🛠️</a:t>
            </a:r>
          </a:p>
          <a:p>
            <a:pPr>
              <a:buNone/>
            </a:pPr>
            <a:r>
              <a:rPr lang="en-US" sz="2400">
                <a:hlinkClick r:id="rId3"/>
              </a:rPr>
              <a:t>aka.ms/agentshack-pt</a:t>
            </a:r>
            <a:endParaRPr lang="en-US" sz="2400"/>
          </a:p>
        </p:txBody>
      </p:sp>
      <p:pic>
        <p:nvPicPr>
          <p:cNvPr id="2" name="Picture 1" descr="A black and grey logo&#10;&#10;AI-generated content may be incorrect.">
            <a:extLst>
              <a:ext uri="{FF2B5EF4-FFF2-40B4-BE49-F238E27FC236}">
                <a16:creationId xmlns:a16="http://schemas.microsoft.com/office/drawing/2014/main" id="{BF5BF115-4353-9B64-ACF2-2B7AA95C51E1}"/>
              </a:ext>
            </a:extLst>
          </p:cNvPr>
          <p:cNvPicPr>
            <a:picLocks noChangeAspect="1"/>
          </p:cNvPicPr>
          <p:nvPr/>
        </p:nvPicPr>
        <p:blipFill>
          <a:blip r:embed="rId4"/>
          <a:stretch>
            <a:fillRect/>
          </a:stretch>
        </p:blipFill>
        <p:spPr>
          <a:xfrm>
            <a:off x="2639083" y="5796650"/>
            <a:ext cx="1468074" cy="596781"/>
          </a:xfrm>
          <a:prstGeom prst="rect">
            <a:avLst/>
          </a:prstGeom>
        </p:spPr>
      </p:pic>
      <p:sp>
        <p:nvSpPr>
          <p:cNvPr id="3" name="Text Placeholder 4">
            <a:extLst>
              <a:ext uri="{FF2B5EF4-FFF2-40B4-BE49-F238E27FC236}">
                <a16:creationId xmlns:a16="http://schemas.microsoft.com/office/drawing/2014/main" id="{EDCE0C13-4496-E623-7B37-B6B2A7E22E38}"/>
              </a:ext>
            </a:extLst>
          </p:cNvPr>
          <p:cNvSpPr txBox="1">
            <a:spLocks/>
          </p:cNvSpPr>
          <p:nvPr/>
        </p:nvSpPr>
        <p:spPr bwMode="white">
          <a:xfrm>
            <a:off x="584200" y="6130286"/>
            <a:ext cx="1944709"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91F2C"/>
                </a:solidFill>
                <a:effectLst/>
                <a:uLnTx/>
                <a:uFillTx/>
                <a:latin typeface="Segoe UI"/>
                <a:ea typeface="+mn-ea"/>
                <a:cs typeface="Segoe UI" panose="020B0502040204020203" pitchFamily="34" charset="0"/>
              </a:rPr>
              <a:t>In partnership with</a:t>
            </a:r>
          </a:p>
        </p:txBody>
      </p:sp>
      <p:sp>
        <p:nvSpPr>
          <p:cNvPr id="6" name="Text Placeholder 4">
            <a:extLst>
              <a:ext uri="{FF2B5EF4-FFF2-40B4-BE49-F238E27FC236}">
                <a16:creationId xmlns:a16="http://schemas.microsoft.com/office/drawing/2014/main" id="{50B7E295-02C0-D0BD-3118-BC4C50415907}"/>
              </a:ext>
            </a:extLst>
          </p:cNvPr>
          <p:cNvSpPr txBox="1">
            <a:spLocks/>
          </p:cNvSpPr>
          <p:nvPr/>
        </p:nvSpPr>
        <p:spPr bwMode="white">
          <a:xfrm>
            <a:off x="584200" y="2041758"/>
            <a:ext cx="5577840" cy="369332"/>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solidFill>
                  <a:srgbClr val="8661C5"/>
                </a:solidFill>
              </a:rPr>
              <a:t>8 de abril – 30 de abril</a:t>
            </a:r>
          </a:p>
        </p:txBody>
      </p:sp>
    </p:spTree>
    <p:extLst>
      <p:ext uri="{BB962C8B-B14F-4D97-AF65-F5344CB8AC3E}">
        <p14:creationId xmlns:p14="http://schemas.microsoft.com/office/powerpoint/2010/main" val="3801058414"/>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C3011E-BF8A-F754-D24C-9961CAA96B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2C8942-DA45-49E3-ADE6-6766840A6EED}"/>
              </a:ext>
            </a:extLst>
          </p:cNvPr>
          <p:cNvSpPr>
            <a:spLocks noGrp="1"/>
          </p:cNvSpPr>
          <p:nvPr>
            <p:ph type="title"/>
          </p:nvPr>
        </p:nvSpPr>
        <p:spPr>
          <a:xfrm>
            <a:off x="1373886" y="2923669"/>
            <a:ext cx="9144000" cy="747897"/>
          </a:xfrm>
        </p:spPr>
        <p:txBody>
          <a:bodyPr/>
          <a:lstStyle/>
          <a:p>
            <a:pPr algn="ctr"/>
            <a:r>
              <a:rPr lang="en-US" sz="5400"/>
              <a:t>O que pode construir? </a:t>
            </a:r>
          </a:p>
        </p:txBody>
      </p:sp>
    </p:spTree>
    <p:extLst>
      <p:ext uri="{BB962C8B-B14F-4D97-AF65-F5344CB8AC3E}">
        <p14:creationId xmlns:p14="http://schemas.microsoft.com/office/powerpoint/2010/main" val="697083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7E832-2111-E8C5-F03C-D43089FC8E2C}"/>
              </a:ext>
            </a:extLst>
          </p:cNvPr>
          <p:cNvSpPr>
            <a:spLocks noGrp="1"/>
          </p:cNvSpPr>
          <p:nvPr>
            <p:ph type="title"/>
          </p:nvPr>
        </p:nvSpPr>
        <p:spPr>
          <a:xfrm>
            <a:off x="588263" y="457200"/>
            <a:ext cx="11018520" cy="553998"/>
          </a:xfrm>
        </p:spPr>
        <p:txBody>
          <a:bodyPr/>
          <a:lstStyle/>
          <a:p>
            <a:r>
              <a:rPr lang="en-US">
                <a:cs typeface="Segoe UI"/>
              </a:rPr>
              <a:t>Demo: Contoso Creative Writer </a:t>
            </a:r>
            <a:r>
              <a:rPr lang="en-US" sz="2800">
                <a:cs typeface="Segoe UI"/>
              </a:rPr>
              <a:t>(visão geral da arquitetura)</a:t>
            </a:r>
            <a:endParaRPr lang="en-US" sz="2800"/>
          </a:p>
        </p:txBody>
      </p:sp>
      <p:grpSp>
        <p:nvGrpSpPr>
          <p:cNvPr id="3" name="Group 2" descr="User input to azure managed identity to azure application container (ACA). Azure monitor to azure application container (ACA). ACA to processing services. Azure AI Studio.&#10;&#10;Processing service 1. Researcher agent. Azure openAI service, bing search, azure AI search.&#10;&#10;Processing service 2. Writer agent. Azure OpenAI service.&#10;&#10;Processing service 3. Editor agent. Azure OpenAI service.&#10;&#10;Processing services to response.">
            <a:extLst>
              <a:ext uri="{FF2B5EF4-FFF2-40B4-BE49-F238E27FC236}">
                <a16:creationId xmlns:a16="http://schemas.microsoft.com/office/drawing/2014/main" id="{B3666A5C-9DFE-C487-3D9C-1CC794FE7312}"/>
              </a:ext>
            </a:extLst>
          </p:cNvPr>
          <p:cNvGrpSpPr/>
          <p:nvPr/>
        </p:nvGrpSpPr>
        <p:grpSpPr>
          <a:xfrm>
            <a:off x="655782" y="1368079"/>
            <a:ext cx="11053078" cy="4989548"/>
            <a:chOff x="655782" y="1368079"/>
            <a:chExt cx="11053078" cy="4989548"/>
          </a:xfrm>
        </p:grpSpPr>
        <p:sp>
          <p:nvSpPr>
            <p:cNvPr id="4" name="Rounded Rectangle 3">
              <a:extLst>
                <a:ext uri="{FF2B5EF4-FFF2-40B4-BE49-F238E27FC236}">
                  <a16:creationId xmlns:a16="http://schemas.microsoft.com/office/drawing/2014/main" id="{E1AAE987-F1EC-69B7-908D-21BFBE190E73}"/>
                </a:ext>
                <a:ext uri="{C183D7F6-B498-43B3-948B-1728B52AA6E4}">
                  <adec:decorative xmlns:adec="http://schemas.microsoft.com/office/drawing/2017/decorative" val="1"/>
                </a:ext>
              </a:extLst>
            </p:cNvPr>
            <p:cNvSpPr/>
            <p:nvPr/>
          </p:nvSpPr>
          <p:spPr bwMode="auto">
            <a:xfrm>
              <a:off x="5292669" y="1368079"/>
              <a:ext cx="3743114" cy="4989548"/>
            </a:xfrm>
            <a:prstGeom prst="roundRect">
              <a:avLst>
                <a:gd name="adj" fmla="val 287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err="1">
                  <a:latin typeface="+mj-lt"/>
                  <a:cs typeface="Segoe UI"/>
                </a:rPr>
                <a:t>Fluxo</a:t>
              </a:r>
              <a:r>
                <a:rPr lang="en-US" sz="1400">
                  <a:latin typeface="+mj-lt"/>
                  <a:cs typeface="Segoe UI"/>
                </a:rPr>
                <a:t> Multi </a:t>
              </a:r>
              <a:r>
                <a:rPr lang="en-US" sz="1400" err="1">
                  <a:latin typeface="+mj-lt"/>
                  <a:cs typeface="Segoe UI"/>
                </a:rPr>
                <a:t>Agente</a:t>
              </a:r>
              <a:endParaRPr lang="en-GB" sz="1400" err="1">
                <a:latin typeface="+mj-lt"/>
                <a:cs typeface="Segoe UI" pitchFamily="34" charset="0"/>
              </a:endParaRPr>
            </a:p>
          </p:txBody>
        </p:sp>
        <p:sp>
          <p:nvSpPr>
            <p:cNvPr id="6" name="Rounded Rectangle 5">
              <a:extLst>
                <a:ext uri="{FF2B5EF4-FFF2-40B4-BE49-F238E27FC236}">
                  <a16:creationId xmlns:a16="http://schemas.microsoft.com/office/drawing/2014/main" id="{5E5E8FC2-63CB-C533-58DC-5D0BF155C0BB}"/>
                </a:ext>
                <a:ext uri="{C183D7F6-B498-43B3-948B-1728B52AA6E4}">
                  <adec:decorative xmlns:adec="http://schemas.microsoft.com/office/drawing/2017/decorative" val="1"/>
                </a:ext>
              </a:extLst>
            </p:cNvPr>
            <p:cNvSpPr/>
            <p:nvPr/>
          </p:nvSpPr>
          <p:spPr bwMode="auto">
            <a:xfrm>
              <a:off x="655782" y="3265430"/>
              <a:ext cx="1845950" cy="1398109"/>
            </a:xfrm>
            <a:prstGeom prst="roundRect">
              <a:avLst>
                <a:gd name="adj" fmla="val 813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Entrada do usuário</a:t>
              </a:r>
              <a:endParaRPr lang="en-GB" sz="1400">
                <a:solidFill>
                  <a:schemeClr val="tx1"/>
                </a:solidFill>
                <a:latin typeface="+mj-lt"/>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19C1B0A0-566A-C8B7-04B2-77D3CEDA9BA8}"/>
                </a:ext>
                <a:ext uri="{C183D7F6-B498-43B3-948B-1728B52AA6E4}">
                  <adec:decorative xmlns:adec="http://schemas.microsoft.com/office/drawing/2017/decorative" val="1"/>
                </a:ext>
              </a:extLst>
            </p:cNvPr>
            <p:cNvSpPr/>
            <p:nvPr/>
          </p:nvSpPr>
          <p:spPr bwMode="auto">
            <a:xfrm>
              <a:off x="2912363" y="1370752"/>
              <a:ext cx="1944710" cy="1398109"/>
            </a:xfrm>
            <a:prstGeom prst="roundRect">
              <a:avLst>
                <a:gd name="adj" fmla="val 751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cs typeface="Segoe UI" pitchFamily="34" charset="0"/>
                </a:rPr>
                <a:t>Azure Monitor</a:t>
              </a:r>
              <a:endParaRPr lang="en-GB" sz="1400" err="1">
                <a:solidFill>
                  <a:schemeClr val="tx1"/>
                </a:solidFill>
                <a:latin typeface="+mj-lt"/>
                <a:cs typeface="Segoe UI" pitchFamily="34" charset="0"/>
              </a:endParaRPr>
            </a:p>
          </p:txBody>
        </p:sp>
        <p:sp>
          <p:nvSpPr>
            <p:cNvPr id="8" name="Rounded Rectangle 7">
              <a:extLst>
                <a:ext uri="{FF2B5EF4-FFF2-40B4-BE49-F238E27FC236}">
                  <a16:creationId xmlns:a16="http://schemas.microsoft.com/office/drawing/2014/main" id="{84B66289-F677-A6D5-766E-FAFED1258B4C}"/>
                </a:ext>
                <a:ext uri="{C183D7F6-B498-43B3-948B-1728B52AA6E4}">
                  <adec:decorative xmlns:adec="http://schemas.microsoft.com/office/drawing/2017/decorative" val="1"/>
                </a:ext>
              </a:extLst>
            </p:cNvPr>
            <p:cNvSpPr/>
            <p:nvPr/>
          </p:nvSpPr>
          <p:spPr bwMode="auto">
            <a:xfrm>
              <a:off x="5636129" y="1863352"/>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err="1">
                  <a:latin typeface="+mj-lt"/>
                  <a:ea typeface="Segoe UI" pitchFamily="34" charset="0"/>
                  <a:cs typeface="Segoe UI"/>
                </a:rPr>
                <a:t>Agente</a:t>
              </a:r>
              <a:r>
                <a:rPr lang="en-US" sz="1400">
                  <a:latin typeface="+mj-lt"/>
                  <a:ea typeface="Segoe UI" pitchFamily="34" charset="0"/>
                  <a:cs typeface="Segoe UI"/>
                </a:rPr>
                <a:t> </a:t>
              </a:r>
              <a:r>
                <a:rPr lang="en-US" sz="1400" err="1">
                  <a:latin typeface="+mj-lt"/>
                  <a:ea typeface="Segoe UI" pitchFamily="34" charset="0"/>
                  <a:cs typeface="Segoe UI"/>
                </a:rPr>
                <a:t>Pesquisador</a:t>
              </a:r>
              <a:endParaRPr lang="en-GB" sz="1400" err="1">
                <a:solidFill>
                  <a:schemeClr val="tx1"/>
                </a:solidFill>
                <a:latin typeface="+mj-lt"/>
                <a:ea typeface="Segoe UI" pitchFamily="34" charset="0"/>
                <a:cs typeface="Segoe UI" pitchFamily="34" charset="0"/>
              </a:endParaRPr>
            </a:p>
          </p:txBody>
        </p:sp>
        <p:sp>
          <p:nvSpPr>
            <p:cNvPr id="9" name="TextBox 8">
              <a:extLst>
                <a:ext uri="{FF2B5EF4-FFF2-40B4-BE49-F238E27FC236}">
                  <a16:creationId xmlns:a16="http://schemas.microsoft.com/office/drawing/2014/main" id="{71D94DAB-DA14-F85D-602F-FD05AE74D1F5}"/>
                </a:ext>
                <a:ext uri="{C183D7F6-B498-43B3-948B-1728B52AA6E4}">
                  <adec:decorative xmlns:adec="http://schemas.microsoft.com/office/drawing/2017/decorative" val="1"/>
                </a:ext>
              </a:extLst>
            </p:cNvPr>
            <p:cNvSpPr txBox="1"/>
            <p:nvPr/>
          </p:nvSpPr>
          <p:spPr>
            <a:xfrm>
              <a:off x="6112723" y="5844608"/>
              <a:ext cx="2002745" cy="338554"/>
            </a:xfrm>
            <a:prstGeom prst="rect">
              <a:avLst/>
            </a:prstGeom>
            <a:noFill/>
          </p:spPr>
          <p:txBody>
            <a:bodyPr wrap="square" lIns="0" tIns="0" rIns="0" bIns="0" rtlCol="0">
              <a:spAutoFit/>
            </a:bodyPr>
            <a:lstStyle/>
            <a:p>
              <a:pPr algn="ctr"/>
              <a:r>
                <a:rPr lang="en-US" sz="1100"/>
                <a:t>Azure OpenAI </a:t>
              </a:r>
              <a:br>
                <a:rPr lang="en-US" sz="1100"/>
              </a:br>
              <a:r>
                <a:rPr lang="en-US" sz="1100"/>
                <a:t>Service</a:t>
              </a:r>
              <a:endParaRPr lang="en-GB" sz="1100"/>
            </a:p>
          </p:txBody>
        </p:sp>
        <p:sp>
          <p:nvSpPr>
            <p:cNvPr id="10" name="TextBox 9">
              <a:extLst>
                <a:ext uri="{FF2B5EF4-FFF2-40B4-BE49-F238E27FC236}">
                  <a16:creationId xmlns:a16="http://schemas.microsoft.com/office/drawing/2014/main" id="{54F2EC39-5A47-3237-7C03-BCCFF218817E}"/>
                </a:ext>
                <a:ext uri="{C183D7F6-B498-43B3-948B-1728B52AA6E4}">
                  <adec:decorative xmlns:adec="http://schemas.microsoft.com/office/drawing/2017/decorative" val="1"/>
                </a:ext>
              </a:extLst>
            </p:cNvPr>
            <p:cNvSpPr txBox="1"/>
            <p:nvPr/>
          </p:nvSpPr>
          <p:spPr>
            <a:xfrm>
              <a:off x="6041611" y="3599734"/>
              <a:ext cx="913245" cy="338554"/>
            </a:xfrm>
            <a:prstGeom prst="rect">
              <a:avLst/>
            </a:prstGeom>
            <a:noFill/>
          </p:spPr>
          <p:txBody>
            <a:bodyPr wrap="square" lIns="0" tIns="0" rIns="0" bIns="0" rtlCol="0">
              <a:spAutoFit/>
            </a:bodyPr>
            <a:lstStyle/>
            <a:p>
              <a:pPr algn="ctr"/>
              <a:r>
                <a:rPr lang="en-US" sz="1100"/>
                <a:t>Azure OpenAI </a:t>
              </a:r>
              <a:br>
                <a:rPr lang="en-US" sz="1100"/>
              </a:br>
              <a:r>
                <a:rPr lang="en-US" sz="1100"/>
                <a:t>Service</a:t>
              </a:r>
              <a:endParaRPr lang="en-GB" sz="1100"/>
            </a:p>
          </p:txBody>
        </p:sp>
        <p:sp>
          <p:nvSpPr>
            <p:cNvPr id="11" name="TextBox 10">
              <a:extLst>
                <a:ext uri="{FF2B5EF4-FFF2-40B4-BE49-F238E27FC236}">
                  <a16:creationId xmlns:a16="http://schemas.microsoft.com/office/drawing/2014/main" id="{FF8E29A3-7708-2DB3-86D9-211FD3AA657C}"/>
                </a:ext>
                <a:ext uri="{C183D7F6-B498-43B3-948B-1728B52AA6E4}">
                  <adec:decorative xmlns:adec="http://schemas.microsoft.com/office/drawing/2017/decorative" val="1"/>
                </a:ext>
              </a:extLst>
            </p:cNvPr>
            <p:cNvSpPr txBox="1"/>
            <p:nvPr/>
          </p:nvSpPr>
          <p:spPr>
            <a:xfrm>
              <a:off x="5655316" y="2446491"/>
              <a:ext cx="1119657" cy="338554"/>
            </a:xfrm>
            <a:prstGeom prst="rect">
              <a:avLst/>
            </a:prstGeom>
            <a:noFill/>
          </p:spPr>
          <p:txBody>
            <a:bodyPr wrap="square" lIns="0" tIns="0" rIns="0" bIns="0" rtlCol="0">
              <a:spAutoFit/>
            </a:bodyPr>
            <a:lstStyle/>
            <a:p>
              <a:pPr algn="ctr"/>
              <a:r>
                <a:rPr lang="en-US" sz="1100"/>
                <a:t>Azure OpenAI </a:t>
              </a:r>
              <a:br>
                <a:rPr lang="en-US" sz="1100"/>
              </a:br>
              <a:r>
                <a:rPr lang="en-US" sz="1100"/>
                <a:t>Service</a:t>
              </a:r>
              <a:endParaRPr lang="en-GB" sz="1100"/>
            </a:p>
          </p:txBody>
        </p:sp>
        <p:sp>
          <p:nvSpPr>
            <p:cNvPr id="12" name="TextBox 11">
              <a:extLst>
                <a:ext uri="{FF2B5EF4-FFF2-40B4-BE49-F238E27FC236}">
                  <a16:creationId xmlns:a16="http://schemas.microsoft.com/office/drawing/2014/main" id="{48B07C71-89AC-B2D9-428E-12B15195B331}"/>
                </a:ext>
                <a:ext uri="{C183D7F6-B498-43B3-948B-1728B52AA6E4}">
                  <adec:decorative xmlns:adec="http://schemas.microsoft.com/office/drawing/2017/decorative" val="1"/>
                </a:ext>
              </a:extLst>
            </p:cNvPr>
            <p:cNvSpPr txBox="1"/>
            <p:nvPr/>
          </p:nvSpPr>
          <p:spPr>
            <a:xfrm>
              <a:off x="6615118" y="2446491"/>
              <a:ext cx="1119657" cy="338554"/>
            </a:xfrm>
            <a:prstGeom prst="rect">
              <a:avLst/>
            </a:prstGeom>
            <a:noFill/>
          </p:spPr>
          <p:txBody>
            <a:bodyPr wrap="square" lIns="0" tIns="0" rIns="0" bIns="0" rtlCol="0">
              <a:spAutoFit/>
            </a:bodyPr>
            <a:lstStyle/>
            <a:p>
              <a:pPr algn="ctr"/>
              <a:r>
                <a:rPr lang="en-US" sz="1100"/>
                <a:t>Grounding </a:t>
              </a:r>
              <a:br>
                <a:rPr lang="en-US" sz="1100"/>
              </a:br>
              <a:r>
                <a:rPr lang="en-US" sz="1100"/>
                <a:t>with Bing</a:t>
              </a:r>
              <a:endParaRPr lang="en-GB" sz="1100"/>
            </a:p>
          </p:txBody>
        </p:sp>
        <p:sp>
          <p:nvSpPr>
            <p:cNvPr id="13" name="TextBox 12">
              <a:extLst>
                <a:ext uri="{FF2B5EF4-FFF2-40B4-BE49-F238E27FC236}">
                  <a16:creationId xmlns:a16="http://schemas.microsoft.com/office/drawing/2014/main" id="{BB5F9AEE-A597-8B0B-E35E-2494AF058CDA}"/>
                </a:ext>
                <a:ext uri="{C183D7F6-B498-43B3-948B-1728B52AA6E4}">
                  <adec:decorative xmlns:adec="http://schemas.microsoft.com/office/drawing/2017/decorative" val="1"/>
                </a:ext>
              </a:extLst>
            </p:cNvPr>
            <p:cNvSpPr txBox="1"/>
            <p:nvPr/>
          </p:nvSpPr>
          <p:spPr>
            <a:xfrm>
              <a:off x="7546572" y="2446491"/>
              <a:ext cx="1119657" cy="338554"/>
            </a:xfrm>
            <a:prstGeom prst="rect">
              <a:avLst/>
            </a:prstGeom>
            <a:noFill/>
          </p:spPr>
          <p:txBody>
            <a:bodyPr wrap="square" lIns="0" tIns="0" rIns="0" bIns="0" rtlCol="0">
              <a:spAutoFit/>
            </a:bodyPr>
            <a:lstStyle/>
            <a:p>
              <a:pPr algn="ctr"/>
              <a:r>
                <a:rPr lang="en-US" sz="1100"/>
                <a:t>Azure AI</a:t>
              </a:r>
              <a:br>
                <a:rPr lang="en-US" sz="1100"/>
              </a:br>
              <a:r>
                <a:rPr lang="en-US" sz="1100"/>
                <a:t>Search</a:t>
              </a:r>
              <a:endParaRPr lang="en-GB" sz="1100"/>
            </a:p>
          </p:txBody>
        </p:sp>
        <p:pic>
          <p:nvPicPr>
            <p:cNvPr id="14" name="Graphic 13">
              <a:extLst>
                <a:ext uri="{FF2B5EF4-FFF2-40B4-BE49-F238E27FC236}">
                  <a16:creationId xmlns:a16="http://schemas.microsoft.com/office/drawing/2014/main" id="{952EA355-5E06-17B9-0CA4-2E93B004D0B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435" y="2213057"/>
              <a:ext cx="216791" cy="216789"/>
            </a:xfrm>
            <a:prstGeom prst="rect">
              <a:avLst/>
            </a:prstGeom>
          </p:spPr>
        </p:pic>
        <p:pic>
          <p:nvPicPr>
            <p:cNvPr id="15" name="Graphic 14">
              <a:extLst>
                <a:ext uri="{FF2B5EF4-FFF2-40B4-BE49-F238E27FC236}">
                  <a16:creationId xmlns:a16="http://schemas.microsoft.com/office/drawing/2014/main" id="{0381F671-BEF9-DBCA-2F52-EDCDBBD883B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9842" y="3368184"/>
              <a:ext cx="216785" cy="216785"/>
            </a:xfrm>
            <a:prstGeom prst="rect">
              <a:avLst/>
            </a:prstGeom>
          </p:spPr>
        </p:pic>
        <p:pic>
          <p:nvPicPr>
            <p:cNvPr id="16" name="Graphic 15">
              <a:extLst>
                <a:ext uri="{FF2B5EF4-FFF2-40B4-BE49-F238E27FC236}">
                  <a16:creationId xmlns:a16="http://schemas.microsoft.com/office/drawing/2014/main" id="{5313C940-C205-582B-2F4E-73521AD7E7D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6415" y="5583332"/>
              <a:ext cx="216785" cy="216785"/>
            </a:xfrm>
            <a:prstGeom prst="rect">
              <a:avLst/>
            </a:prstGeom>
          </p:spPr>
        </p:pic>
        <p:pic>
          <p:nvPicPr>
            <p:cNvPr id="17" name="Graphic 16">
              <a:extLst>
                <a:ext uri="{FF2B5EF4-FFF2-40B4-BE49-F238E27FC236}">
                  <a16:creationId xmlns:a16="http://schemas.microsoft.com/office/drawing/2014/main" id="{3C451A46-3175-4215-8BCF-30B9FDE539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3352" y="2178776"/>
              <a:ext cx="285353" cy="285353"/>
            </a:xfrm>
            <a:prstGeom prst="rect">
              <a:avLst/>
            </a:prstGeom>
          </p:spPr>
        </p:pic>
        <p:sp>
          <p:nvSpPr>
            <p:cNvPr id="20" name="Rounded Rectangle 19">
              <a:extLst>
                <a:ext uri="{FF2B5EF4-FFF2-40B4-BE49-F238E27FC236}">
                  <a16:creationId xmlns:a16="http://schemas.microsoft.com/office/drawing/2014/main" id="{32CAA408-8324-7A56-8F06-605312D030EC}"/>
                </a:ext>
                <a:ext uri="{C183D7F6-B498-43B3-948B-1728B52AA6E4}">
                  <adec:decorative xmlns:adec="http://schemas.microsoft.com/office/drawing/2017/decorative" val="1"/>
                </a:ext>
              </a:extLst>
            </p:cNvPr>
            <p:cNvSpPr/>
            <p:nvPr/>
          </p:nvSpPr>
          <p:spPr bwMode="auto">
            <a:xfrm>
              <a:off x="2912363" y="3265431"/>
              <a:ext cx="1944710" cy="1398109"/>
            </a:xfrm>
            <a:prstGeom prst="roundRect">
              <a:avLst>
                <a:gd name="adj" fmla="val 751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cs typeface="Segoe UI" pitchFamily="34" charset="0"/>
                </a:rPr>
                <a:t>Azure Container Apps (ACA)</a:t>
              </a:r>
            </a:p>
            <a:p>
              <a:pPr algn="ctr" defTabSz="932472" fontAlgn="base">
                <a:spcBef>
                  <a:spcPct val="0"/>
                </a:spcBef>
                <a:spcAft>
                  <a:spcPct val="0"/>
                </a:spcAft>
              </a:pPr>
              <a:endParaRPr lang="en-US" sz="1400">
                <a:latin typeface="+mj-lt"/>
                <a:cs typeface="Segoe UI" pitchFamily="34" charset="0"/>
              </a:endParaRPr>
            </a:p>
            <a:p>
              <a:pPr algn="ctr" defTabSz="932472" fontAlgn="base">
                <a:spcBef>
                  <a:spcPct val="0"/>
                </a:spcBef>
                <a:spcAft>
                  <a:spcPct val="0"/>
                </a:spcAft>
              </a:pPr>
              <a:endParaRPr lang="en-US" sz="1400">
                <a:solidFill>
                  <a:schemeClr val="tx1"/>
                </a:solidFill>
                <a:latin typeface="+mj-lt"/>
                <a:cs typeface="Segoe UI" pitchFamily="34" charset="0"/>
              </a:endParaRPr>
            </a:p>
            <a:p>
              <a:pPr algn="ctr" defTabSz="932472" fontAlgn="base">
                <a:spcBef>
                  <a:spcPct val="0"/>
                </a:spcBef>
                <a:spcAft>
                  <a:spcPct val="0"/>
                </a:spcAft>
              </a:pPr>
              <a:endParaRPr lang="en-GB" sz="1400">
                <a:solidFill>
                  <a:schemeClr val="tx1"/>
                </a:solidFill>
                <a:latin typeface="+mj-lt"/>
                <a:cs typeface="Segoe UI" pitchFamily="34" charset="0"/>
              </a:endParaRPr>
            </a:p>
          </p:txBody>
        </p:sp>
        <p:pic>
          <p:nvPicPr>
            <p:cNvPr id="21" name="Graphic 20">
              <a:extLst>
                <a:ext uri="{FF2B5EF4-FFF2-40B4-BE49-F238E27FC236}">
                  <a16:creationId xmlns:a16="http://schemas.microsoft.com/office/drawing/2014/main" id="{FA7E8C8E-F7A4-0ABD-F11B-471EA892EBB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2649" y="1913834"/>
              <a:ext cx="604138" cy="604138"/>
            </a:xfrm>
            <a:prstGeom prst="rect">
              <a:avLst/>
            </a:prstGeom>
          </p:spPr>
        </p:pic>
        <p:pic>
          <p:nvPicPr>
            <p:cNvPr id="22" name="Picture 4">
              <a:extLst>
                <a:ext uri="{FF2B5EF4-FFF2-40B4-BE49-F238E27FC236}">
                  <a16:creationId xmlns:a16="http://schemas.microsoft.com/office/drawing/2014/main" id="{89877134-064C-28AB-96BD-9AB57930DDBE}"/>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6477" y="3705959"/>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C927402D-98C8-C0D2-9093-BDDFB8C7748B}"/>
                </a:ext>
                <a:ext uri="{C183D7F6-B498-43B3-948B-1728B52AA6E4}">
                  <adec:decorative xmlns:adec="http://schemas.microsoft.com/office/drawing/2017/decorative" val="1"/>
                </a:ext>
              </a:extLst>
            </p:cNvPr>
            <p:cNvSpPr/>
            <p:nvPr/>
          </p:nvSpPr>
          <p:spPr bwMode="auto">
            <a:xfrm>
              <a:off x="9764150" y="3130540"/>
              <a:ext cx="1944710" cy="1398109"/>
            </a:xfrm>
            <a:prstGeom prst="roundRect">
              <a:avLst>
                <a:gd name="adj" fmla="val 10127"/>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cs typeface="Segoe UI" pitchFamily="34" charset="0"/>
                </a:rPr>
                <a:t>Resposta</a:t>
              </a:r>
              <a:endParaRPr lang="en-GB" sz="1400" err="1">
                <a:solidFill>
                  <a:schemeClr val="tx1"/>
                </a:solidFill>
                <a:latin typeface="+mj-lt"/>
                <a:cs typeface="Segoe UI" pitchFamily="34" charset="0"/>
              </a:endParaRPr>
            </a:p>
          </p:txBody>
        </p:sp>
        <p:pic>
          <p:nvPicPr>
            <p:cNvPr id="24" name="Picture 4">
              <a:extLst>
                <a:ext uri="{FF2B5EF4-FFF2-40B4-BE49-F238E27FC236}">
                  <a16:creationId xmlns:a16="http://schemas.microsoft.com/office/drawing/2014/main" id="{27E54859-D7B2-093B-C46B-2DD2856FFD60}"/>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6318" y="355493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60C99CC6-83A2-C304-4F2B-343632E8DC2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70114" y="2208993"/>
              <a:ext cx="148920" cy="224917"/>
            </a:xfrm>
            <a:prstGeom prst="rect">
              <a:avLst/>
            </a:prstGeom>
          </p:spPr>
        </p:pic>
        <p:cxnSp>
          <p:nvCxnSpPr>
            <p:cNvPr id="27" name="Straight Arrow Connector 26">
              <a:extLst>
                <a:ext uri="{FF2B5EF4-FFF2-40B4-BE49-F238E27FC236}">
                  <a16:creationId xmlns:a16="http://schemas.microsoft.com/office/drawing/2014/main" id="{3E2DC45A-833E-7260-7DCF-6AD76FEAD7FA}"/>
                </a:ext>
                <a:ext uri="{C183D7F6-B498-43B3-948B-1728B52AA6E4}">
                  <adec:decorative xmlns:adec="http://schemas.microsoft.com/office/drawing/2017/decorative" val="1"/>
                </a:ext>
              </a:extLst>
            </p:cNvPr>
            <p:cNvCxnSpPr/>
            <p:nvPr/>
          </p:nvCxnSpPr>
          <p:spPr>
            <a:xfrm>
              <a:off x="2532973" y="3964486"/>
              <a:ext cx="379390"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1C0ED5B-AAE8-F9D9-B7F5-47F03616D244}"/>
                </a:ext>
                <a:ext uri="{C183D7F6-B498-43B3-948B-1728B52AA6E4}">
                  <adec:decorative xmlns:adec="http://schemas.microsoft.com/office/drawing/2017/decorative" val="1"/>
                </a:ext>
              </a:extLst>
            </p:cNvPr>
            <p:cNvCxnSpPr/>
            <p:nvPr/>
          </p:nvCxnSpPr>
          <p:spPr>
            <a:xfrm flipV="1">
              <a:off x="3884718" y="2768861"/>
              <a:ext cx="0" cy="496570"/>
            </a:xfrm>
            <a:prstGeom prst="straightConnector1">
              <a:avLst/>
            </a:prstGeom>
            <a:ln w="12700" cap="rnd">
              <a:solidFill>
                <a:srgbClr val="B1B3B3"/>
              </a:solidFill>
              <a:headEnd type="arrow"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9" name="Connector: Elbow 1024">
              <a:extLst>
                <a:ext uri="{FF2B5EF4-FFF2-40B4-BE49-F238E27FC236}">
                  <a16:creationId xmlns:a16="http://schemas.microsoft.com/office/drawing/2014/main" id="{EEA3FC18-6A40-366C-80A7-B54FF94781D7}"/>
                </a:ext>
                <a:ext uri="{C183D7F6-B498-43B3-948B-1728B52AA6E4}">
                  <adec:decorative xmlns:adec="http://schemas.microsoft.com/office/drawing/2017/decorative" val="1"/>
                </a:ext>
              </a:extLst>
            </p:cNvPr>
            <p:cNvCxnSpPr>
              <a:cxnSpLocks/>
            </p:cNvCxnSpPr>
            <p:nvPr/>
          </p:nvCxnSpPr>
          <p:spPr>
            <a:xfrm>
              <a:off x="8679066" y="2344275"/>
              <a:ext cx="12700" cy="1118923"/>
            </a:xfrm>
            <a:prstGeom prst="bentConnector3">
              <a:avLst>
                <a:gd name="adj1" fmla="val 1900000"/>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B263DE-0F66-5B00-DD57-34A23E4CADF3}"/>
                </a:ext>
                <a:ext uri="{C183D7F6-B498-43B3-948B-1728B52AA6E4}">
                  <adec:decorative xmlns:adec="http://schemas.microsoft.com/office/drawing/2017/decorative" val="1"/>
                </a:ext>
              </a:extLst>
            </p:cNvPr>
            <p:cNvCxnSpPr>
              <a:cxnSpLocks/>
              <a:stCxn id="4" idx="3"/>
              <a:endCxn id="23" idx="1"/>
            </p:cNvCxnSpPr>
            <p:nvPr/>
          </p:nvCxnSpPr>
          <p:spPr>
            <a:xfrm flipV="1">
              <a:off x="9035783" y="3829595"/>
              <a:ext cx="728367"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1" name="Connector: Elbow 1032">
              <a:extLst>
                <a:ext uri="{FF2B5EF4-FFF2-40B4-BE49-F238E27FC236}">
                  <a16:creationId xmlns:a16="http://schemas.microsoft.com/office/drawing/2014/main" id="{9CBFA725-EB6D-C837-CAA4-19A0CD2E55F7}"/>
                </a:ext>
                <a:ext uri="{C183D7F6-B498-43B3-948B-1728B52AA6E4}">
                  <adec:decorative xmlns:adec="http://schemas.microsoft.com/office/drawing/2017/decorative" val="1"/>
                </a:ext>
              </a:extLst>
            </p:cNvPr>
            <p:cNvCxnSpPr>
              <a:cxnSpLocks/>
              <a:stCxn id="20" idx="2"/>
            </p:cNvCxnSpPr>
            <p:nvPr/>
          </p:nvCxnSpPr>
          <p:spPr>
            <a:xfrm rot="16200000" flipH="1">
              <a:off x="4234504" y="4313753"/>
              <a:ext cx="708378" cy="1407951"/>
            </a:xfrm>
            <a:prstGeom prst="bentConnector2">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Rounded Rectangle 10">
              <a:extLst>
                <a:ext uri="{FF2B5EF4-FFF2-40B4-BE49-F238E27FC236}">
                  <a16:creationId xmlns:a16="http://schemas.microsoft.com/office/drawing/2014/main" id="{0318AC8F-4E97-8C66-3CEF-C750F72D5008}"/>
                </a:ext>
                <a:ext uri="{C183D7F6-B498-43B3-948B-1728B52AA6E4}">
                  <adec:decorative xmlns:adec="http://schemas.microsoft.com/office/drawing/2017/decorative" val="1"/>
                </a:ext>
              </a:extLst>
            </p:cNvPr>
            <p:cNvSpPr/>
            <p:nvPr/>
          </p:nvSpPr>
          <p:spPr bwMode="auto">
            <a:xfrm>
              <a:off x="5648829" y="2982275"/>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err="1">
                  <a:latin typeface="+mj-lt"/>
                  <a:ea typeface="Segoe UI" pitchFamily="34" charset="0"/>
                  <a:cs typeface="Segoe UI"/>
                </a:rPr>
                <a:t>Agente</a:t>
              </a:r>
              <a:r>
                <a:rPr lang="en-US" sz="1400">
                  <a:latin typeface="+mj-lt"/>
                  <a:ea typeface="Segoe UI" pitchFamily="34" charset="0"/>
                  <a:cs typeface="Segoe UI"/>
                </a:rPr>
                <a:t> do Produto</a:t>
              </a:r>
              <a:endParaRPr lang="en-GB" sz="1400">
                <a:solidFill>
                  <a:schemeClr val="tx1"/>
                </a:solidFill>
                <a:latin typeface="+mj-lt"/>
                <a:ea typeface="Segoe UI" pitchFamily="34" charset="0"/>
                <a:cs typeface="Segoe UI" pitchFamily="34" charset="0"/>
              </a:endParaRPr>
            </a:p>
          </p:txBody>
        </p:sp>
        <p:sp>
          <p:nvSpPr>
            <p:cNvPr id="34" name="Rounded Rectangle 10">
              <a:extLst>
                <a:ext uri="{FF2B5EF4-FFF2-40B4-BE49-F238E27FC236}">
                  <a16:creationId xmlns:a16="http://schemas.microsoft.com/office/drawing/2014/main" id="{7ED9A47F-1732-2194-7484-E7E7027A2F65}"/>
                </a:ext>
                <a:ext uri="{C183D7F6-B498-43B3-948B-1728B52AA6E4}">
                  <adec:decorative xmlns:adec="http://schemas.microsoft.com/office/drawing/2017/decorative" val="1"/>
                </a:ext>
              </a:extLst>
            </p:cNvPr>
            <p:cNvSpPr/>
            <p:nvPr/>
          </p:nvSpPr>
          <p:spPr bwMode="auto">
            <a:xfrm>
              <a:off x="5639219" y="4103646"/>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err="1">
                  <a:latin typeface="+mj-lt"/>
                  <a:ea typeface="Segoe UI" pitchFamily="34" charset="0"/>
                  <a:cs typeface="Segoe UI"/>
                </a:rPr>
                <a:t>Agente</a:t>
              </a:r>
              <a:r>
                <a:rPr lang="en-US" sz="1400">
                  <a:latin typeface="+mj-lt"/>
                  <a:ea typeface="Segoe UI" pitchFamily="34" charset="0"/>
                  <a:cs typeface="Segoe UI"/>
                </a:rPr>
                <a:t> </a:t>
              </a:r>
              <a:r>
                <a:rPr lang="en-US" sz="1400" err="1">
                  <a:latin typeface="+mj-lt"/>
                  <a:ea typeface="Segoe UI" pitchFamily="34" charset="0"/>
                  <a:cs typeface="Segoe UI"/>
                </a:rPr>
                <a:t>Escritor</a:t>
              </a:r>
              <a:endParaRPr lang="en-GB" sz="1400" err="1">
                <a:solidFill>
                  <a:schemeClr val="tx1"/>
                </a:solidFill>
                <a:latin typeface="+mj-lt"/>
                <a:ea typeface="Segoe UI" pitchFamily="34" charset="0"/>
                <a:cs typeface="Segoe UI" pitchFamily="34" charset="0"/>
              </a:endParaRPr>
            </a:p>
          </p:txBody>
        </p:sp>
        <p:sp>
          <p:nvSpPr>
            <p:cNvPr id="35" name="Rounded Rectangle 10">
              <a:extLst>
                <a:ext uri="{FF2B5EF4-FFF2-40B4-BE49-F238E27FC236}">
                  <a16:creationId xmlns:a16="http://schemas.microsoft.com/office/drawing/2014/main" id="{77C55C80-4851-FC58-782E-584959F0AEDE}"/>
                </a:ext>
                <a:ext uri="{C183D7F6-B498-43B3-948B-1728B52AA6E4}">
                  <adec:decorative xmlns:adec="http://schemas.microsoft.com/office/drawing/2017/decorative" val="1"/>
                </a:ext>
              </a:extLst>
            </p:cNvPr>
            <p:cNvSpPr/>
            <p:nvPr/>
          </p:nvSpPr>
          <p:spPr bwMode="auto">
            <a:xfrm>
              <a:off x="5655526" y="5223184"/>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err="1">
                  <a:latin typeface="+mj-lt"/>
                  <a:ea typeface="Segoe UI" pitchFamily="34" charset="0"/>
                  <a:cs typeface="Segoe UI"/>
                </a:rPr>
                <a:t>Agente</a:t>
              </a:r>
              <a:r>
                <a:rPr lang="en-US" sz="1400">
                  <a:latin typeface="+mj-lt"/>
                  <a:ea typeface="Segoe UI" pitchFamily="34" charset="0"/>
                  <a:cs typeface="Segoe UI"/>
                </a:rPr>
                <a:t> Editor</a:t>
              </a:r>
              <a:endParaRPr lang="en-GB" sz="1400">
                <a:solidFill>
                  <a:schemeClr val="tx1"/>
                </a:solidFill>
                <a:latin typeface="+mj-lt"/>
                <a:ea typeface="Segoe UI" pitchFamily="34" charset="0"/>
                <a:cs typeface="Segoe UI" pitchFamily="34" charset="0"/>
              </a:endParaRPr>
            </a:p>
          </p:txBody>
        </p:sp>
        <p:sp>
          <p:nvSpPr>
            <p:cNvPr id="36" name="TextBox 35">
              <a:extLst>
                <a:ext uri="{FF2B5EF4-FFF2-40B4-BE49-F238E27FC236}">
                  <a16:creationId xmlns:a16="http://schemas.microsoft.com/office/drawing/2014/main" id="{239B59A3-888C-FD86-B959-0C05AB034CFB}"/>
                </a:ext>
                <a:ext uri="{C183D7F6-B498-43B3-948B-1728B52AA6E4}">
                  <adec:decorative xmlns:adec="http://schemas.microsoft.com/office/drawing/2017/decorative" val="1"/>
                </a:ext>
              </a:extLst>
            </p:cNvPr>
            <p:cNvSpPr txBox="1"/>
            <p:nvPr/>
          </p:nvSpPr>
          <p:spPr>
            <a:xfrm>
              <a:off x="7146529" y="3584072"/>
              <a:ext cx="1119657" cy="338554"/>
            </a:xfrm>
            <a:prstGeom prst="rect">
              <a:avLst/>
            </a:prstGeom>
            <a:noFill/>
          </p:spPr>
          <p:txBody>
            <a:bodyPr wrap="square" lIns="0" tIns="0" rIns="0" bIns="0" rtlCol="0">
              <a:spAutoFit/>
            </a:bodyPr>
            <a:lstStyle/>
            <a:p>
              <a:pPr algn="ctr"/>
              <a:r>
                <a:rPr lang="en-US" sz="1100"/>
                <a:t>Azure AI</a:t>
              </a:r>
              <a:br>
                <a:rPr lang="en-US" sz="1100"/>
              </a:br>
              <a:r>
                <a:rPr lang="en-US" sz="1100"/>
                <a:t>Search</a:t>
              </a:r>
              <a:endParaRPr lang="en-GB" sz="1100"/>
            </a:p>
          </p:txBody>
        </p:sp>
        <p:pic>
          <p:nvPicPr>
            <p:cNvPr id="37" name="Graphic 36">
              <a:extLst>
                <a:ext uri="{FF2B5EF4-FFF2-40B4-BE49-F238E27FC236}">
                  <a16:creationId xmlns:a16="http://schemas.microsoft.com/office/drawing/2014/main" id="{33E81519-A2A9-BA4F-0AC1-528D4A7015D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3309" y="3316357"/>
              <a:ext cx="285353" cy="285353"/>
            </a:xfrm>
            <a:prstGeom prst="rect">
              <a:avLst/>
            </a:prstGeom>
          </p:spPr>
        </p:pic>
        <p:sp>
          <p:nvSpPr>
            <p:cNvPr id="38" name="TextBox 37">
              <a:extLst>
                <a:ext uri="{FF2B5EF4-FFF2-40B4-BE49-F238E27FC236}">
                  <a16:creationId xmlns:a16="http://schemas.microsoft.com/office/drawing/2014/main" id="{940C23EE-4FA3-054E-4CC9-D12D3EB3C198}"/>
                </a:ext>
                <a:ext uri="{C183D7F6-B498-43B3-948B-1728B52AA6E4}">
                  <adec:decorative xmlns:adec="http://schemas.microsoft.com/office/drawing/2017/decorative" val="1"/>
                </a:ext>
              </a:extLst>
            </p:cNvPr>
            <p:cNvSpPr txBox="1"/>
            <p:nvPr/>
          </p:nvSpPr>
          <p:spPr>
            <a:xfrm>
              <a:off x="6687332" y="4710807"/>
              <a:ext cx="913245" cy="338554"/>
            </a:xfrm>
            <a:prstGeom prst="rect">
              <a:avLst/>
            </a:prstGeom>
            <a:noFill/>
          </p:spPr>
          <p:txBody>
            <a:bodyPr wrap="square" lIns="0" tIns="0" rIns="0" bIns="0" rtlCol="0">
              <a:spAutoFit/>
            </a:bodyPr>
            <a:lstStyle/>
            <a:p>
              <a:pPr algn="ctr"/>
              <a:r>
                <a:rPr lang="en-US" sz="1100"/>
                <a:t>Azure OpenAI </a:t>
              </a:r>
              <a:br>
                <a:rPr lang="en-US" sz="1100"/>
              </a:br>
              <a:r>
                <a:rPr lang="en-US" sz="1100"/>
                <a:t>Service</a:t>
              </a:r>
              <a:endParaRPr lang="en-GB" sz="1100"/>
            </a:p>
          </p:txBody>
        </p:sp>
        <p:pic>
          <p:nvPicPr>
            <p:cNvPr id="39" name="Graphic 38">
              <a:extLst>
                <a:ext uri="{FF2B5EF4-FFF2-40B4-BE49-F238E27FC236}">
                  <a16:creationId xmlns:a16="http://schemas.microsoft.com/office/drawing/2014/main" id="{DBE2912E-F5B1-34D2-FE19-4DF2924BB74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5563" y="4479257"/>
              <a:ext cx="216785" cy="216785"/>
            </a:xfrm>
            <a:prstGeom prst="rect">
              <a:avLst/>
            </a:prstGeom>
          </p:spPr>
        </p:pic>
        <p:cxnSp>
          <p:nvCxnSpPr>
            <p:cNvPr id="40" name="Connector: Elbow 55">
              <a:extLst>
                <a:ext uri="{FF2B5EF4-FFF2-40B4-BE49-F238E27FC236}">
                  <a16:creationId xmlns:a16="http://schemas.microsoft.com/office/drawing/2014/main" id="{3BE38363-27EA-53F4-7B77-635C5A0967A0}"/>
                </a:ext>
                <a:ext uri="{C183D7F6-B498-43B3-948B-1728B52AA6E4}">
                  <adec:decorative xmlns:adec="http://schemas.microsoft.com/office/drawing/2017/decorative" val="1"/>
                </a:ext>
              </a:extLst>
            </p:cNvPr>
            <p:cNvCxnSpPr>
              <a:cxnSpLocks/>
            </p:cNvCxnSpPr>
            <p:nvPr/>
          </p:nvCxnSpPr>
          <p:spPr>
            <a:xfrm rot="16200000" flipH="1">
              <a:off x="8246291" y="4056820"/>
              <a:ext cx="910982" cy="27844"/>
            </a:xfrm>
            <a:prstGeom prst="bentConnector4">
              <a:avLst>
                <a:gd name="adj1" fmla="val 37"/>
                <a:gd name="adj2" fmla="val 753764"/>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1" name="Connector: Elbow 1031">
              <a:extLst>
                <a:ext uri="{FF2B5EF4-FFF2-40B4-BE49-F238E27FC236}">
                  <a16:creationId xmlns:a16="http://schemas.microsoft.com/office/drawing/2014/main" id="{CEF8DDA2-99C5-7C49-4189-47BA28261958}"/>
                </a:ext>
                <a:ext uri="{C183D7F6-B498-43B3-948B-1728B52AA6E4}">
                  <adec:decorative xmlns:adec="http://schemas.microsoft.com/office/drawing/2017/decorative" val="1"/>
                </a:ext>
              </a:extLst>
            </p:cNvPr>
            <p:cNvCxnSpPr>
              <a:cxnSpLocks/>
            </p:cNvCxnSpPr>
            <p:nvPr/>
          </p:nvCxnSpPr>
          <p:spPr>
            <a:xfrm>
              <a:off x="8699926" y="4710791"/>
              <a:ext cx="12700" cy="1118923"/>
            </a:xfrm>
            <a:prstGeom prst="bentConnector3">
              <a:avLst>
                <a:gd name="adj1" fmla="val 1900000"/>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pic>
        <p:nvPicPr>
          <p:cNvPr id="45" name="Graphic 44">
            <a:extLst>
              <a:ext uri="{FF2B5EF4-FFF2-40B4-BE49-F238E27FC236}">
                <a16:creationId xmlns:a16="http://schemas.microsoft.com/office/drawing/2014/main" id="{CB5C91A3-9C62-23A1-AAA5-C9446A8E33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67932" y="3980331"/>
            <a:ext cx="571613" cy="571613"/>
          </a:xfrm>
          <a:prstGeom prst="rect">
            <a:avLst/>
          </a:prstGeom>
        </p:spPr>
      </p:pic>
      <p:sp>
        <p:nvSpPr>
          <p:cNvPr id="47" name="TextBox 46">
            <a:extLst>
              <a:ext uri="{FF2B5EF4-FFF2-40B4-BE49-F238E27FC236}">
                <a16:creationId xmlns:a16="http://schemas.microsoft.com/office/drawing/2014/main" id="{AC705E52-CD78-0E4A-2E52-BA15D8BA4161}"/>
              </a:ext>
            </a:extLst>
          </p:cNvPr>
          <p:cNvSpPr txBox="1"/>
          <p:nvPr/>
        </p:nvSpPr>
        <p:spPr>
          <a:xfrm>
            <a:off x="611663" y="5948436"/>
            <a:ext cx="5886570" cy="369332"/>
          </a:xfrm>
          <a:prstGeom prst="rect">
            <a:avLst/>
          </a:prstGeom>
          <a:noFill/>
        </p:spPr>
        <p:txBody>
          <a:bodyPr wrap="square">
            <a:spAutoFit/>
          </a:bodyPr>
          <a:lstStyle/>
          <a:p>
            <a:r>
              <a:rPr lang="en-US">
                <a:hlinkClick r:id="rId14"/>
              </a:rPr>
              <a:t>https://aka.ms/creative-writer-agent</a:t>
            </a:r>
            <a:endParaRPr lang="en-US"/>
          </a:p>
        </p:txBody>
      </p:sp>
    </p:spTree>
    <p:extLst>
      <p:ext uri="{BB962C8B-B14F-4D97-AF65-F5344CB8AC3E}">
        <p14:creationId xmlns:p14="http://schemas.microsoft.com/office/powerpoint/2010/main" val="5438915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3F32FA7-9CBC-3E1F-E330-6F89E3495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F7042-FCF1-8228-9965-D3B2ED4D446D}"/>
              </a:ext>
            </a:extLst>
          </p:cNvPr>
          <p:cNvSpPr>
            <a:spLocks noGrp="1"/>
          </p:cNvSpPr>
          <p:nvPr>
            <p:ph type="title"/>
          </p:nvPr>
        </p:nvSpPr>
        <p:spPr/>
        <p:txBody>
          <a:bodyPr/>
          <a:lstStyle/>
          <a:p>
            <a:r>
              <a:rPr lang="en-US"/>
              <a:t>Demo: Contoso Creative Writer </a:t>
            </a:r>
          </a:p>
        </p:txBody>
      </p:sp>
      <p:sp>
        <p:nvSpPr>
          <p:cNvPr id="47" name="TextBox 46">
            <a:extLst>
              <a:ext uri="{FF2B5EF4-FFF2-40B4-BE49-F238E27FC236}">
                <a16:creationId xmlns:a16="http://schemas.microsoft.com/office/drawing/2014/main" id="{4AEC34E8-8689-68A0-B6E9-B6C05A324809}"/>
              </a:ext>
            </a:extLst>
          </p:cNvPr>
          <p:cNvSpPr txBox="1"/>
          <p:nvPr/>
        </p:nvSpPr>
        <p:spPr>
          <a:xfrm>
            <a:off x="611663" y="5948436"/>
            <a:ext cx="5886570" cy="369332"/>
          </a:xfrm>
          <a:prstGeom prst="rect">
            <a:avLst/>
          </a:prstGeom>
          <a:noFill/>
        </p:spPr>
        <p:txBody>
          <a:bodyPr wrap="square">
            <a:spAutoFit/>
          </a:bodyPr>
          <a:lstStyle/>
          <a:p>
            <a:r>
              <a:rPr lang="en-US">
                <a:hlinkClick r:id="rId3"/>
              </a:rPr>
              <a:t>https://aka.ms/creative-writer-agent</a:t>
            </a:r>
            <a:endParaRPr lang="en-US"/>
          </a:p>
        </p:txBody>
      </p:sp>
      <p:pic>
        <p:nvPicPr>
          <p:cNvPr id="5" name="Picture 4" descr="Diagrama que mostra a arquitetura e a interação dos agentes no sistema de vários agentes do Contoso Creative Writer.">
            <a:extLst>
              <a:ext uri="{FF2B5EF4-FFF2-40B4-BE49-F238E27FC236}">
                <a16:creationId xmlns:a16="http://schemas.microsoft.com/office/drawing/2014/main" id="{DA97255A-F3CD-036F-9BBD-BF469CB86408}"/>
              </a:ext>
            </a:extLst>
          </p:cNvPr>
          <p:cNvPicPr>
            <a:picLocks noChangeAspect="1"/>
          </p:cNvPicPr>
          <p:nvPr/>
        </p:nvPicPr>
        <p:blipFill>
          <a:blip r:embed="rId4"/>
          <a:stretch>
            <a:fillRect/>
          </a:stretch>
        </p:blipFill>
        <p:spPr>
          <a:xfrm>
            <a:off x="626327" y="1360934"/>
            <a:ext cx="10539759" cy="4377741"/>
          </a:xfrm>
          <a:prstGeom prst="rect">
            <a:avLst/>
          </a:prstGeom>
        </p:spPr>
      </p:pic>
    </p:spTree>
    <p:extLst>
      <p:ext uri="{BB962C8B-B14F-4D97-AF65-F5344CB8AC3E}">
        <p14:creationId xmlns:p14="http://schemas.microsoft.com/office/powerpoint/2010/main" val="382105596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166F5-8AA6-457E-F750-74F95EA86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D20A6D-77AE-7BED-46BE-B9A48F8ED217}"/>
              </a:ext>
            </a:extLst>
          </p:cNvPr>
          <p:cNvSpPr>
            <a:spLocks noGrp="1"/>
          </p:cNvSpPr>
          <p:nvPr>
            <p:ph type="title"/>
          </p:nvPr>
        </p:nvSpPr>
        <p:spPr>
          <a:xfrm>
            <a:off x="588263" y="588963"/>
            <a:ext cx="4158362" cy="2535236"/>
          </a:xfrm>
        </p:spPr>
        <p:txBody>
          <a:bodyPr vert="horz" wrap="square" lIns="0" tIns="0" rIns="0" bIns="0" rtlCol="0" anchor="b">
            <a:normAutofit/>
          </a:bodyPr>
          <a:lstStyle/>
          <a:p>
            <a:r>
              <a:rPr lang="en-US" b="0" kern="1200" cap="none" spc="-50" baseline="0">
                <a:ln w="3175">
                  <a:noFill/>
                </a:ln>
                <a:effectLst/>
                <a:latin typeface="+mj-lt"/>
                <a:ea typeface="+mn-ea"/>
                <a:cs typeface="Segoe UI" pitchFamily="34" charset="0"/>
              </a:rPr>
              <a:t>Demo: Contoso Creative Writer </a:t>
            </a:r>
          </a:p>
        </p:txBody>
      </p:sp>
      <p:sp>
        <p:nvSpPr>
          <p:cNvPr id="47" name="TextBox 46">
            <a:extLst>
              <a:ext uri="{FF2B5EF4-FFF2-40B4-BE49-F238E27FC236}">
                <a16:creationId xmlns:a16="http://schemas.microsoft.com/office/drawing/2014/main" id="{95D83308-4D9A-F11C-C990-658ED7EE37C3}"/>
              </a:ext>
            </a:extLst>
          </p:cNvPr>
          <p:cNvSpPr txBox="1"/>
          <p:nvPr/>
        </p:nvSpPr>
        <p:spPr>
          <a:xfrm>
            <a:off x="584200" y="3535540"/>
            <a:ext cx="4162425" cy="338554"/>
          </a:xfrm>
          <a:prstGeom prst="rect">
            <a:avLst/>
          </a:prstGeom>
        </p:spPr>
        <p:txBody>
          <a:bodyPr vert="horz" wrap="square" lIns="0" tIns="0" rIns="0" bIns="0" rtlCol="0">
            <a:normAutofit/>
          </a:bodyPr>
          <a:lstStyle/>
          <a:p>
            <a:pPr defTabSz="932742">
              <a:spcBef>
                <a:spcPct val="20000"/>
              </a:spcBef>
              <a:buSzPct val="90000"/>
            </a:pPr>
            <a:r>
              <a:rPr lang="en-US" sz="2000" kern="1200" spc="0" baseline="0">
                <a:latin typeface="+mn-lt"/>
                <a:ea typeface="+mn-ea"/>
                <a:cs typeface="Segoe UI" panose="020B0502040204020203" pitchFamily="34" charset="0"/>
                <a:hlinkClick r:id="rId3">
                  <a:extLst>
                    <a:ext uri="{A12FA001-AC4F-418D-AE19-62706E023703}">
                      <ahyp:hlinkClr xmlns:ahyp="http://schemas.microsoft.com/office/drawing/2018/hyperlinkcolor" val="tx"/>
                    </a:ext>
                  </a:extLst>
                </a:hlinkClick>
              </a:rPr>
              <a:t>https://aka.ms/creative-writer-agent</a:t>
            </a:r>
            <a:endParaRPr lang="en-US" sz="2000" kern="1200" spc="0" baseline="0">
              <a:latin typeface="+mn-lt"/>
              <a:ea typeface="+mn-ea"/>
              <a:cs typeface="Segoe UI" panose="020B0502040204020203" pitchFamily="34" charset="0"/>
            </a:endParaRPr>
          </a:p>
        </p:txBody>
      </p:sp>
      <p:pic>
        <p:nvPicPr>
          <p:cNvPr id="3" name="Picture 2" descr="A screenshot of a computer&#10;&#10;AI-generated content may be incorrect.">
            <a:extLst>
              <a:ext uri="{FF2B5EF4-FFF2-40B4-BE49-F238E27FC236}">
                <a16:creationId xmlns:a16="http://schemas.microsoft.com/office/drawing/2014/main" id="{34436BDD-0E6F-9024-5024-26AD0374FE12}"/>
              </a:ext>
            </a:extLst>
          </p:cNvPr>
          <p:cNvPicPr>
            <a:picLocks noChangeAspect="1"/>
          </p:cNvPicPr>
          <p:nvPr/>
        </p:nvPicPr>
        <p:blipFill>
          <a:blip r:embed="rId4"/>
          <a:stretch>
            <a:fillRect/>
          </a:stretch>
        </p:blipFill>
        <p:spPr>
          <a:xfrm>
            <a:off x="5334000" y="394335"/>
            <a:ext cx="6858000" cy="6069330"/>
          </a:xfrm>
          <a:prstGeom prst="rect">
            <a:avLst/>
          </a:prstGeom>
          <a:noFill/>
        </p:spPr>
      </p:pic>
    </p:spTree>
    <p:extLst>
      <p:ext uri="{BB962C8B-B14F-4D97-AF65-F5344CB8AC3E}">
        <p14:creationId xmlns:p14="http://schemas.microsoft.com/office/powerpoint/2010/main" val="63139728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5106E-6B9B-2EA3-2F63-855181A79B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42BBDC-4665-4025-E13B-B3091846F2CE}"/>
              </a:ext>
            </a:extLst>
          </p:cNvPr>
          <p:cNvSpPr>
            <a:spLocks noGrp="1"/>
          </p:cNvSpPr>
          <p:nvPr>
            <p:ph type="title"/>
          </p:nvPr>
        </p:nvSpPr>
        <p:spPr/>
        <p:txBody>
          <a:bodyPr/>
          <a:lstStyle/>
          <a:p>
            <a:r>
              <a:rPr lang="en-US">
                <a:cs typeface="Segoe UI"/>
              </a:rPr>
              <a:t>Demo: Assistente</a:t>
            </a:r>
            <a:r>
              <a:rPr lang="en-US" sz="3600">
                <a:cs typeface="Segoe UI"/>
              </a:rPr>
              <a:t> </a:t>
            </a:r>
            <a:r>
              <a:rPr lang="en-US">
                <a:cs typeface="Segoe UI"/>
              </a:rPr>
              <a:t>bancário</a:t>
            </a:r>
          </a:p>
        </p:txBody>
      </p:sp>
      <p:sp>
        <p:nvSpPr>
          <p:cNvPr id="18" name="TextBox 17">
            <a:extLst>
              <a:ext uri="{FF2B5EF4-FFF2-40B4-BE49-F238E27FC236}">
                <a16:creationId xmlns:a16="http://schemas.microsoft.com/office/drawing/2014/main" id="{6D1DC5FB-724C-637E-6D7D-A10F369A17F4}"/>
              </a:ext>
            </a:extLst>
          </p:cNvPr>
          <p:cNvSpPr txBox="1"/>
          <p:nvPr/>
        </p:nvSpPr>
        <p:spPr>
          <a:xfrm>
            <a:off x="588263" y="6228280"/>
            <a:ext cx="10270156" cy="369332"/>
          </a:xfrm>
          <a:prstGeom prst="rect">
            <a:avLst/>
          </a:prstGeom>
          <a:noFill/>
        </p:spPr>
        <p:txBody>
          <a:bodyPr wrap="square">
            <a:spAutoFit/>
          </a:bodyPr>
          <a:lstStyle/>
          <a:p>
            <a:r>
              <a:rPr lang="en-US">
                <a:hlinkClick r:id="rId3"/>
              </a:rPr>
              <a:t>https://github.com/Azure-Samples/agent-openai-java-banking-assistant</a:t>
            </a:r>
            <a:endParaRPr lang="en-US"/>
          </a:p>
        </p:txBody>
      </p:sp>
      <p:sp>
        <p:nvSpPr>
          <p:cNvPr id="19" name="Oval 18">
            <a:extLst>
              <a:ext uri="{FF2B5EF4-FFF2-40B4-BE49-F238E27FC236}">
                <a16:creationId xmlns:a16="http://schemas.microsoft.com/office/drawing/2014/main" id="{B75BFF15-5D79-FB4E-3A41-1BA0F7DB20D8}"/>
              </a:ext>
              <a:ext uri="{C183D7F6-B498-43B3-948B-1728B52AA6E4}">
                <adec:decorative xmlns:adec="http://schemas.microsoft.com/office/drawing/2017/decorative" val="1"/>
              </a:ext>
            </a:extLst>
          </p:cNvPr>
          <p:cNvSpPr>
            <a:spLocks/>
          </p:cNvSpPr>
          <p:nvPr/>
        </p:nvSpPr>
        <p:spPr bwMode="auto">
          <a:xfrm>
            <a:off x="449016" y="3057614"/>
            <a:ext cx="618123" cy="618123"/>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86" rtl="0" eaLnBrk="1" fontAlgn="base" latinLnBrk="0" hangingPunct="1">
              <a:lnSpc>
                <a:spcPct val="100000"/>
              </a:lnSpc>
              <a:spcBef>
                <a:spcPts val="600"/>
              </a:spcBef>
              <a:spcAft>
                <a:spcPct val="0"/>
              </a:spcAft>
              <a:buClrTx/>
              <a:buSzTx/>
              <a:buFontTx/>
              <a:buNone/>
              <a:tabLst>
                <a:tab pos="1487158" algn="l"/>
              </a:tabLst>
              <a:defRPr/>
            </a:pPr>
            <a:endParaRPr kumimoji="0" lang="en-US" sz="800" b="1" i="0" u="none" strike="noStrike" kern="1200" cap="none" spc="0" normalizeH="0" baseline="0" noProof="0">
              <a:ln>
                <a:noFill/>
              </a:ln>
              <a:gradFill>
                <a:gsLst>
                  <a:gs pos="70629">
                    <a:srgbClr val="FFFFFF"/>
                  </a:gs>
                  <a:gs pos="48951">
                    <a:srgbClr val="FFFFFF"/>
                  </a:gs>
                </a:gsLst>
                <a:path path="circle">
                  <a:fillToRect l="100000" t="100000"/>
                </a:path>
              </a:gradFill>
              <a:effectLst/>
              <a:uLnTx/>
              <a:uFillTx/>
              <a:latin typeface="Segoe UI Semibold"/>
              <a:ea typeface="+mn-ea"/>
              <a:cs typeface="+mn-cs"/>
            </a:endParaRPr>
          </a:p>
        </p:txBody>
      </p:sp>
      <p:sp>
        <p:nvSpPr>
          <p:cNvPr id="26" name="Graphic 35">
            <a:extLst>
              <a:ext uri="{FF2B5EF4-FFF2-40B4-BE49-F238E27FC236}">
                <a16:creationId xmlns:a16="http://schemas.microsoft.com/office/drawing/2014/main" id="{E253B3E1-7237-5CD7-E4E3-7A9C6B33012D}"/>
              </a:ext>
              <a:ext uri="{C183D7F6-B498-43B3-948B-1728B52AA6E4}">
                <adec:decorative xmlns:adec="http://schemas.microsoft.com/office/drawing/2017/decorative" val="1"/>
              </a:ext>
            </a:extLst>
          </p:cNvPr>
          <p:cNvSpPr/>
          <p:nvPr/>
        </p:nvSpPr>
        <p:spPr>
          <a:xfrm>
            <a:off x="653486" y="3235971"/>
            <a:ext cx="209182" cy="261409"/>
          </a:xfrm>
          <a:custGeom>
            <a:avLst/>
            <a:gdLst>
              <a:gd name="connsiteX0" fmla="*/ 465699 w 541899"/>
              <a:gd name="connsiteY0" fmla="*/ 406264 h 677196"/>
              <a:gd name="connsiteX1" fmla="*/ 541899 w 541899"/>
              <a:gd name="connsiteY1" fmla="*/ 482396 h 677196"/>
              <a:gd name="connsiteX2" fmla="*/ 541899 w 541899"/>
              <a:gd name="connsiteY2" fmla="*/ 482430 h 677196"/>
              <a:gd name="connsiteX3" fmla="*/ 541899 w 541899"/>
              <a:gd name="connsiteY3" fmla="*/ 513519 h 677196"/>
              <a:gd name="connsiteX4" fmla="*/ 524526 w 541899"/>
              <a:gd name="connsiteY4" fmla="*/ 567672 h 677196"/>
              <a:gd name="connsiteX5" fmla="*/ 270831 w 541899"/>
              <a:gd name="connsiteY5" fmla="*/ 677196 h 677196"/>
              <a:gd name="connsiteX6" fmla="*/ 17272 w 541899"/>
              <a:gd name="connsiteY6" fmla="*/ 567570 h 677196"/>
              <a:gd name="connsiteX7" fmla="*/ 0 w 541899"/>
              <a:gd name="connsiteY7" fmla="*/ 513553 h 677196"/>
              <a:gd name="connsiteX8" fmla="*/ 0 w 541899"/>
              <a:gd name="connsiteY8" fmla="*/ 482396 h 677196"/>
              <a:gd name="connsiteX9" fmla="*/ 76132 w 541899"/>
              <a:gd name="connsiteY9" fmla="*/ 406196 h 677196"/>
              <a:gd name="connsiteX10" fmla="*/ 76166 w 541899"/>
              <a:gd name="connsiteY10" fmla="*/ 406196 h 677196"/>
              <a:gd name="connsiteX11" fmla="*/ 465666 w 541899"/>
              <a:gd name="connsiteY11" fmla="*/ 406196 h 677196"/>
              <a:gd name="connsiteX12" fmla="*/ 270831 w 541899"/>
              <a:gd name="connsiteY12" fmla="*/ 0 h 677196"/>
              <a:gd name="connsiteX13" fmla="*/ 440164 w 541899"/>
              <a:gd name="connsiteY13" fmla="*/ 169333 h 677196"/>
              <a:gd name="connsiteX14" fmla="*/ 270831 w 541899"/>
              <a:gd name="connsiteY14" fmla="*/ 338666 h 677196"/>
              <a:gd name="connsiteX15" fmla="*/ 101498 w 541899"/>
              <a:gd name="connsiteY15" fmla="*/ 169333 h 677196"/>
              <a:gd name="connsiteX16" fmla="*/ 270831 w 541899"/>
              <a:gd name="connsiteY16" fmla="*/ 0 h 677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1899" h="677196">
                <a:moveTo>
                  <a:pt x="465699" y="406264"/>
                </a:moveTo>
                <a:cubicBezTo>
                  <a:pt x="507765" y="406243"/>
                  <a:pt x="541879" y="440330"/>
                  <a:pt x="541899" y="482396"/>
                </a:cubicBezTo>
                <a:cubicBezTo>
                  <a:pt x="541899" y="482406"/>
                  <a:pt x="541899" y="482419"/>
                  <a:pt x="541899" y="482430"/>
                </a:cubicBezTo>
                <a:lnTo>
                  <a:pt x="541899" y="513519"/>
                </a:lnTo>
                <a:cubicBezTo>
                  <a:pt x="541896" y="532938"/>
                  <a:pt x="535820" y="551873"/>
                  <a:pt x="524526" y="567672"/>
                </a:cubicBezTo>
                <a:cubicBezTo>
                  <a:pt x="472168" y="640925"/>
                  <a:pt x="386655" y="677196"/>
                  <a:pt x="270831" y="677196"/>
                </a:cubicBezTo>
                <a:cubicBezTo>
                  <a:pt x="154940" y="677196"/>
                  <a:pt x="69494" y="640891"/>
                  <a:pt x="17272" y="567570"/>
                </a:cubicBezTo>
                <a:cubicBezTo>
                  <a:pt x="6039" y="551798"/>
                  <a:pt x="2" y="532918"/>
                  <a:pt x="0" y="513553"/>
                </a:cubicBezTo>
                <a:lnTo>
                  <a:pt x="0" y="482396"/>
                </a:lnTo>
                <a:cubicBezTo>
                  <a:pt x="-19" y="440330"/>
                  <a:pt x="34067" y="406216"/>
                  <a:pt x="76132" y="406196"/>
                </a:cubicBezTo>
                <a:cubicBezTo>
                  <a:pt x="76143" y="406196"/>
                  <a:pt x="76155" y="406196"/>
                  <a:pt x="76166" y="406196"/>
                </a:cubicBezTo>
                <a:lnTo>
                  <a:pt x="465666" y="406196"/>
                </a:lnTo>
                <a:close/>
                <a:moveTo>
                  <a:pt x="270831" y="0"/>
                </a:moveTo>
                <a:cubicBezTo>
                  <a:pt x="364350" y="0"/>
                  <a:pt x="440164" y="75813"/>
                  <a:pt x="440164" y="169333"/>
                </a:cubicBezTo>
                <a:cubicBezTo>
                  <a:pt x="440164" y="262853"/>
                  <a:pt x="364350" y="338666"/>
                  <a:pt x="270831" y="338666"/>
                </a:cubicBezTo>
                <a:cubicBezTo>
                  <a:pt x="177311" y="338666"/>
                  <a:pt x="101498" y="262853"/>
                  <a:pt x="101498" y="169333"/>
                </a:cubicBezTo>
                <a:cubicBezTo>
                  <a:pt x="101498" y="75813"/>
                  <a:pt x="177311" y="0"/>
                  <a:pt x="270831" y="0"/>
                </a:cubicBezTo>
                <a:close/>
              </a:path>
            </a:pathLst>
          </a:custGeom>
          <a:solidFill>
            <a:srgbClr val="FFFFFF"/>
          </a:solidFill>
          <a:ln w="12700">
            <a:noFill/>
            <a:headEnd type="none" w="med" len="med"/>
            <a:tailEnd type="none" w="med" len="med"/>
          </a:ln>
          <a:effectLst>
            <a:outerShdw blurRad="63500" dist="635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2" name="TextBox 155">
            <a:extLst>
              <a:ext uri="{FF2B5EF4-FFF2-40B4-BE49-F238E27FC236}">
                <a16:creationId xmlns:a16="http://schemas.microsoft.com/office/drawing/2014/main" id="{EF3CC1D1-33E5-D29D-8B64-622FF24DDC66}"/>
              </a:ext>
              <a:ext uri="{C183D7F6-B498-43B3-948B-1728B52AA6E4}">
                <adec:decorative xmlns:adec="http://schemas.microsoft.com/office/drawing/2017/decorative" val="1"/>
              </a:ext>
            </a:extLst>
          </p:cNvPr>
          <p:cNvSpPr txBox="1">
            <a:spLocks/>
          </p:cNvSpPr>
          <p:nvPr/>
        </p:nvSpPr>
        <p:spPr>
          <a:xfrm>
            <a:off x="530115" y="3734836"/>
            <a:ext cx="1948457" cy="1330171"/>
          </a:xfrm>
          <a:prstGeom prst="rect">
            <a:avLst/>
          </a:prstGeom>
          <a:noFill/>
        </p:spPr>
        <p:txBody>
          <a:bodyPr wrap="square" lIns="0" tIns="0" rIns="0" bIns="0" rtlCol="0">
            <a:noAutofit/>
          </a:bodyPr>
          <a:lstStyle/>
          <a:p>
            <a:pPr lvl="0" defTabSz="914367">
              <a:defRPr/>
            </a:pPr>
            <a:r>
              <a:rPr lang="en-US" sz="1400"/>
              <a:t>Pergunta ou ação sobre conta bancária pessoal, transações, pagamento de faturas</a:t>
            </a:r>
          </a:p>
        </p:txBody>
      </p:sp>
      <p:cxnSp>
        <p:nvCxnSpPr>
          <p:cNvPr id="42" name="Connettore 2 54">
            <a:extLst>
              <a:ext uri="{FF2B5EF4-FFF2-40B4-BE49-F238E27FC236}">
                <a16:creationId xmlns:a16="http://schemas.microsoft.com/office/drawing/2014/main" id="{7219ECC4-4465-1ACB-EE70-0DC4DEF6AC66}"/>
              </a:ext>
              <a:ext uri="{C183D7F6-B498-43B3-948B-1728B52AA6E4}">
                <adec:decorative xmlns:adec="http://schemas.microsoft.com/office/drawing/2017/decorative" val="1"/>
              </a:ext>
            </a:extLst>
          </p:cNvPr>
          <p:cNvCxnSpPr>
            <a:cxnSpLocks/>
          </p:cNvCxnSpPr>
          <p:nvPr/>
        </p:nvCxnSpPr>
        <p:spPr>
          <a:xfrm>
            <a:off x="1068862" y="3337423"/>
            <a:ext cx="1412737"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43" name="Rectangle 14">
            <a:extLst>
              <a:ext uri="{FF2B5EF4-FFF2-40B4-BE49-F238E27FC236}">
                <a16:creationId xmlns:a16="http://schemas.microsoft.com/office/drawing/2014/main" id="{61FE60EB-A3B9-ADF5-C193-8521E4C06D20}"/>
              </a:ext>
              <a:ext uri="{C183D7F6-B498-43B3-948B-1728B52AA6E4}">
                <adec:decorative xmlns:adec="http://schemas.microsoft.com/office/drawing/2017/decorative" val="1"/>
              </a:ext>
            </a:extLst>
          </p:cNvPr>
          <p:cNvSpPr>
            <a:spLocks/>
          </p:cNvSpPr>
          <p:nvPr/>
        </p:nvSpPr>
        <p:spPr bwMode="auto">
          <a:xfrm>
            <a:off x="2481599" y="1594088"/>
            <a:ext cx="6831582" cy="4431151"/>
          </a:xfrm>
          <a:prstGeom prst="roundRect">
            <a:avLst>
              <a:gd name="adj" fmla="val 4714"/>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endParaRPr>
          </a:p>
        </p:txBody>
      </p:sp>
      <p:pic>
        <p:nvPicPr>
          <p:cNvPr id="44" name="Graphic 20">
            <a:extLst>
              <a:ext uri="{FF2B5EF4-FFF2-40B4-BE49-F238E27FC236}">
                <a16:creationId xmlns:a16="http://schemas.microsoft.com/office/drawing/2014/main" id="{747970C5-B4F6-9BD2-EE4E-3FD8EDC8F9F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44117" y="1798737"/>
            <a:ext cx="329902" cy="329902"/>
          </a:xfrm>
          <a:prstGeom prst="rect">
            <a:avLst/>
          </a:prstGeom>
        </p:spPr>
      </p:pic>
      <p:sp>
        <p:nvSpPr>
          <p:cNvPr id="46" name="TextBox 9">
            <a:extLst>
              <a:ext uri="{FF2B5EF4-FFF2-40B4-BE49-F238E27FC236}">
                <a16:creationId xmlns:a16="http://schemas.microsoft.com/office/drawing/2014/main" id="{1952628C-7747-74CF-8874-BF587C67B0FD}"/>
              </a:ext>
              <a:ext uri="{C183D7F6-B498-43B3-948B-1728B52AA6E4}">
                <adec:decorative xmlns:adec="http://schemas.microsoft.com/office/drawing/2017/decorative" val="1"/>
              </a:ext>
            </a:extLst>
          </p:cNvPr>
          <p:cNvSpPr txBox="1"/>
          <p:nvPr/>
        </p:nvSpPr>
        <p:spPr>
          <a:xfrm>
            <a:off x="3119446" y="1707905"/>
            <a:ext cx="1397819" cy="307777"/>
          </a:xfrm>
          <a:prstGeom prst="rect">
            <a:avLst/>
          </a:prstGeom>
          <a:noFill/>
        </p:spPr>
        <p:txBody>
          <a:bodyPr wrap="square" lIns="0" tIns="0" rIns="0" bIns="0" rtlCol="0">
            <a:noAutofit/>
          </a:bodyPr>
          <a:lstStyle>
            <a:defPPr>
              <a:defRPr lang="en-US"/>
            </a:defPPr>
            <a:lvl1pPr marR="0" lvl="0" indent="0" fontAlgn="auto">
              <a:lnSpc>
                <a:spcPct val="100000"/>
              </a:lnSpc>
              <a:spcBef>
                <a:spcPts val="0"/>
              </a:spcBef>
              <a:spcAft>
                <a:spcPts val="0"/>
              </a:spcAft>
              <a:buClrTx/>
              <a:buSzTx/>
              <a:buFontTx/>
              <a:buNone/>
              <a:tabLst/>
              <a:defRPr kumimoji="0" sz="2000" b="0" i="0" u="none" strike="noStrike" cap="none" spc="0" normalizeH="0" baseline="0">
                <a:ln>
                  <a:noFill/>
                </a:ln>
                <a:solidFill>
                  <a:prstClr val="white"/>
                </a:solidFill>
                <a:effectLst/>
                <a:uLnTx/>
                <a:uFillTx/>
                <a:latin typeface="Segoe UI Semibold"/>
              </a:defRPr>
            </a:lvl1pPr>
          </a:lstStyle>
          <a:p>
            <a:pPr algn="ctr" defTabSz="932472" fontAlgn="base">
              <a:spcBef>
                <a:spcPct val="0"/>
              </a:spcBef>
              <a:spcAft>
                <a:spcPct val="0"/>
              </a:spcAft>
            </a:pPr>
            <a:r>
              <a:rPr lang="en-US" sz="1400">
                <a:solidFill>
                  <a:schemeClr val="tx1"/>
                </a:solidFill>
                <a:cs typeface="Segoe UI" pitchFamily="34" charset="0"/>
              </a:rPr>
              <a:t>Azure Container Apps (ACA)</a:t>
            </a:r>
          </a:p>
        </p:txBody>
      </p:sp>
      <p:sp>
        <p:nvSpPr>
          <p:cNvPr id="48" name="Esagono 23">
            <a:extLst>
              <a:ext uri="{FF2B5EF4-FFF2-40B4-BE49-F238E27FC236}">
                <a16:creationId xmlns:a16="http://schemas.microsoft.com/office/drawing/2014/main" id="{AA0B5547-B908-491E-542E-CA82AABF5D25}"/>
              </a:ext>
              <a:ext uri="{C183D7F6-B498-43B3-948B-1728B52AA6E4}">
                <adec:decorative xmlns:adec="http://schemas.microsoft.com/office/drawing/2017/decorative" val="1"/>
              </a:ext>
            </a:extLst>
          </p:cNvPr>
          <p:cNvSpPr>
            <a:spLocks/>
          </p:cNvSpPr>
          <p:nvPr/>
        </p:nvSpPr>
        <p:spPr bwMode="auto">
          <a:xfrm>
            <a:off x="2644117" y="3057614"/>
            <a:ext cx="2415008" cy="1124250"/>
          </a:xfrm>
          <a:prstGeom prst="roundRect">
            <a:avLst>
              <a:gd name="adj" fmla="val 8760"/>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sp>
        <p:nvSpPr>
          <p:cNvPr id="51" name="TextBox 12">
            <a:extLst>
              <a:ext uri="{FF2B5EF4-FFF2-40B4-BE49-F238E27FC236}">
                <a16:creationId xmlns:a16="http://schemas.microsoft.com/office/drawing/2014/main" id="{073FCA21-F8B4-2231-AA41-A224CE29AC84}"/>
              </a:ext>
            </a:extLst>
          </p:cNvPr>
          <p:cNvSpPr txBox="1">
            <a:spLocks/>
          </p:cNvSpPr>
          <p:nvPr/>
        </p:nvSpPr>
        <p:spPr>
          <a:xfrm>
            <a:off x="2784609" y="3228268"/>
            <a:ext cx="2172496" cy="246221"/>
          </a:xfrm>
          <a:prstGeom prst="rect">
            <a:avLst/>
          </a:prstGeom>
          <a:noFill/>
        </p:spPr>
        <p:txBody>
          <a:bodyPr wrap="square" lIns="0" tIns="0" rIns="0" bIns="0" rtlCol="0">
            <a:spAutoFit/>
          </a:bodyPr>
          <a:lstStyle>
            <a:defPPr>
              <a:defRPr lang="en-US"/>
            </a:defPPr>
            <a:lvl1pPr lvl="0" algn="ctr">
              <a:defRPr sz="10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l" defTabSz="914367">
              <a:defRPr/>
            </a:pPr>
            <a:r>
              <a:rPr lang="it-IT" sz="1600">
                <a:solidFill>
                  <a:schemeClr val="tx1"/>
                </a:solidFill>
                <a:latin typeface="Segoe UI Semibold"/>
              </a:rPr>
              <a:t>Agente de roteador</a:t>
            </a:r>
          </a:p>
        </p:txBody>
      </p:sp>
      <p:cxnSp>
        <p:nvCxnSpPr>
          <p:cNvPr id="54" name="Connettore curvo 77">
            <a:extLst>
              <a:ext uri="{FF2B5EF4-FFF2-40B4-BE49-F238E27FC236}">
                <a16:creationId xmlns:a16="http://schemas.microsoft.com/office/drawing/2014/main" id="{594F3EE6-908B-BAF0-C472-4FE6766BB2EB}"/>
              </a:ext>
              <a:ext uri="{C183D7F6-B498-43B3-948B-1728B52AA6E4}">
                <adec:decorative xmlns:adec="http://schemas.microsoft.com/office/drawing/2017/decorative" val="1"/>
              </a:ext>
            </a:extLst>
          </p:cNvPr>
          <p:cNvCxnSpPr>
            <a:cxnSpLocks/>
          </p:cNvCxnSpPr>
          <p:nvPr/>
        </p:nvCxnSpPr>
        <p:spPr>
          <a:xfrm flipV="1">
            <a:off x="5059125" y="2330689"/>
            <a:ext cx="1692214" cy="1289050"/>
          </a:xfrm>
          <a:prstGeom prst="bentConnector3">
            <a:avLst>
              <a:gd name="adj1" fmla="val 16228"/>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029F724-F160-01ED-4561-A8563B6F91AB}"/>
              </a:ext>
            </a:extLst>
          </p:cNvPr>
          <p:cNvSpPr txBox="1"/>
          <p:nvPr/>
        </p:nvSpPr>
        <p:spPr>
          <a:xfrm>
            <a:off x="5495071" y="2105965"/>
            <a:ext cx="1106072" cy="153888"/>
          </a:xfrm>
          <a:prstGeom prst="rect">
            <a:avLst/>
          </a:prstGeom>
          <a:noFill/>
        </p:spPr>
        <p:txBody>
          <a:bodyPr wrap="none" lIns="0" tIns="0" rIns="0" bIns="0" rtlCol="0">
            <a:noAutofit/>
          </a:bodyPr>
          <a:lstStyle>
            <a:defPPr>
              <a:defRPr lang="en-US"/>
            </a:defPPr>
            <a:lvl1pPr lvl="0">
              <a:defRPr sz="12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Intent=AccountInfo</a:t>
            </a:r>
          </a:p>
        </p:txBody>
      </p:sp>
      <p:sp>
        <p:nvSpPr>
          <p:cNvPr id="56" name="TextBox 55">
            <a:extLst>
              <a:ext uri="{FF2B5EF4-FFF2-40B4-BE49-F238E27FC236}">
                <a16:creationId xmlns:a16="http://schemas.microsoft.com/office/drawing/2014/main" id="{7C214AA0-5873-58F5-6E6B-D728FC47186C}"/>
              </a:ext>
            </a:extLst>
          </p:cNvPr>
          <p:cNvSpPr txBox="1"/>
          <p:nvPr/>
        </p:nvSpPr>
        <p:spPr>
          <a:xfrm>
            <a:off x="5485453" y="3383543"/>
            <a:ext cx="1125309" cy="153888"/>
          </a:xfrm>
          <a:prstGeom prst="rect">
            <a:avLst/>
          </a:prstGeom>
          <a:noFill/>
        </p:spPr>
        <p:txBody>
          <a:bodyPr wrap="none" lIns="0" tIns="0" rIns="0" bIns="0" rtlCol="0">
            <a:noAutofit/>
          </a:bodyPr>
          <a:lstStyle>
            <a:defPPr>
              <a:defRPr lang="en-US"/>
            </a:defPPr>
            <a:lvl1pPr lvl="0">
              <a:defRPr sz="12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Intent=Transactions</a:t>
            </a:r>
          </a:p>
        </p:txBody>
      </p:sp>
      <p:cxnSp>
        <p:nvCxnSpPr>
          <p:cNvPr id="57" name="Connettore 2 54">
            <a:extLst>
              <a:ext uri="{FF2B5EF4-FFF2-40B4-BE49-F238E27FC236}">
                <a16:creationId xmlns:a16="http://schemas.microsoft.com/office/drawing/2014/main" id="{69EDD078-0CE4-0D72-E153-01E100EEF45B}"/>
              </a:ext>
              <a:ext uri="{C183D7F6-B498-43B3-948B-1728B52AA6E4}">
                <adec:decorative xmlns:adec="http://schemas.microsoft.com/office/drawing/2017/decorative" val="1"/>
              </a:ext>
            </a:extLst>
          </p:cNvPr>
          <p:cNvCxnSpPr>
            <a:cxnSpLocks/>
          </p:cNvCxnSpPr>
          <p:nvPr/>
        </p:nvCxnSpPr>
        <p:spPr>
          <a:xfrm>
            <a:off x="5059125" y="3619739"/>
            <a:ext cx="1692214" cy="0"/>
          </a:xfrm>
          <a:prstGeom prst="straightConnector1">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BBF85FC-1FE4-77CA-203B-0E70E29AA92B}"/>
              </a:ext>
            </a:extLst>
          </p:cNvPr>
          <p:cNvSpPr txBox="1"/>
          <p:nvPr/>
        </p:nvSpPr>
        <p:spPr>
          <a:xfrm>
            <a:off x="5524727" y="4511345"/>
            <a:ext cx="1046760" cy="307777"/>
          </a:xfrm>
          <a:prstGeom prst="rect">
            <a:avLst/>
          </a:prstGeom>
          <a:noFill/>
        </p:spPr>
        <p:txBody>
          <a:bodyPr wrap="none" lIns="0" tIns="0" rIns="0" bIns="0" rtlCol="0">
            <a:noAutofit/>
          </a:bodyPr>
          <a:lstStyle>
            <a:defPPr>
              <a:defRPr lang="en-US"/>
            </a:defPPr>
            <a:lvl1pPr lvl="0">
              <a:defRPr sz="12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Intent=PayInvoice,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Segoe UI"/>
                <a:ea typeface="+mn-ea"/>
                <a:cs typeface="+mn-cs"/>
              </a:rPr>
              <a:t>RepeatPayment</a:t>
            </a:r>
          </a:p>
        </p:txBody>
      </p:sp>
      <p:cxnSp>
        <p:nvCxnSpPr>
          <p:cNvPr id="59" name="Connettore curvo 80">
            <a:extLst>
              <a:ext uri="{FF2B5EF4-FFF2-40B4-BE49-F238E27FC236}">
                <a16:creationId xmlns:a16="http://schemas.microsoft.com/office/drawing/2014/main" id="{18FD996B-F844-E187-16CA-414AE4861F04}"/>
              </a:ext>
              <a:ext uri="{C183D7F6-B498-43B3-948B-1728B52AA6E4}">
                <adec:decorative xmlns:adec="http://schemas.microsoft.com/office/drawing/2017/decorative" val="1"/>
              </a:ext>
            </a:extLst>
          </p:cNvPr>
          <p:cNvCxnSpPr>
            <a:cxnSpLocks/>
          </p:cNvCxnSpPr>
          <p:nvPr/>
        </p:nvCxnSpPr>
        <p:spPr>
          <a:xfrm>
            <a:off x="5059125" y="3619739"/>
            <a:ext cx="1692214" cy="1289050"/>
          </a:xfrm>
          <a:prstGeom prst="bentConnector3">
            <a:avLst>
              <a:gd name="adj1" fmla="val 16228"/>
            </a:avLst>
          </a:prstGeom>
          <a:ln w="12700" cap="rnd">
            <a:solidFill>
              <a:schemeClr val="tx1"/>
            </a:soli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60" name="Esagono 23">
            <a:extLst>
              <a:ext uri="{FF2B5EF4-FFF2-40B4-BE49-F238E27FC236}">
                <a16:creationId xmlns:a16="http://schemas.microsoft.com/office/drawing/2014/main" id="{8B5EA401-0CD1-206F-6FA8-A63FC305A9E7}"/>
              </a:ext>
              <a:ext uri="{C183D7F6-B498-43B3-948B-1728B52AA6E4}">
                <adec:decorative xmlns:adec="http://schemas.microsoft.com/office/drawing/2017/decorative" val="1"/>
              </a:ext>
            </a:extLst>
          </p:cNvPr>
          <p:cNvSpPr>
            <a:spLocks/>
          </p:cNvSpPr>
          <p:nvPr/>
        </p:nvSpPr>
        <p:spPr bwMode="auto">
          <a:xfrm>
            <a:off x="6751339" y="1768564"/>
            <a:ext cx="2415008" cy="1124250"/>
          </a:xfrm>
          <a:prstGeom prst="roundRect">
            <a:avLst>
              <a:gd name="adj" fmla="val 8760"/>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sp>
        <p:nvSpPr>
          <p:cNvPr id="62" name="TextBox 12">
            <a:extLst>
              <a:ext uri="{FF2B5EF4-FFF2-40B4-BE49-F238E27FC236}">
                <a16:creationId xmlns:a16="http://schemas.microsoft.com/office/drawing/2014/main" id="{3E8A1C13-64C9-55EE-D7EA-6C986BDEA8FE}"/>
              </a:ext>
            </a:extLst>
          </p:cNvPr>
          <p:cNvSpPr txBox="1">
            <a:spLocks/>
          </p:cNvSpPr>
          <p:nvPr/>
        </p:nvSpPr>
        <p:spPr>
          <a:xfrm>
            <a:off x="6901310" y="1938589"/>
            <a:ext cx="1605875" cy="184666"/>
          </a:xfrm>
          <a:prstGeom prst="rect">
            <a:avLst/>
          </a:prstGeom>
          <a:noFill/>
        </p:spPr>
        <p:txBody>
          <a:bodyPr wrap="square" lIns="0" tIns="0" rIns="0" bIns="0" rtlCol="0">
            <a:spAutoFit/>
          </a:bodyPr>
          <a:lstStyle>
            <a:defPPr>
              <a:defRPr lang="en-US"/>
            </a:defPPr>
            <a:lvl1pPr lvl="0" algn="ctr">
              <a:defRPr sz="10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l" defTabSz="914367">
              <a:defRPr/>
            </a:pPr>
            <a:r>
              <a:rPr lang="it-IT" sz="1200">
                <a:solidFill>
                  <a:schemeClr val="tx1"/>
                </a:solidFill>
                <a:latin typeface="Segoe UI Semibold"/>
              </a:rPr>
              <a:t>Agente de contas</a:t>
            </a:r>
          </a:p>
        </p:txBody>
      </p:sp>
      <p:sp>
        <p:nvSpPr>
          <p:cNvPr id="5120" name="TextBox 12">
            <a:extLst>
              <a:ext uri="{FF2B5EF4-FFF2-40B4-BE49-F238E27FC236}">
                <a16:creationId xmlns:a16="http://schemas.microsoft.com/office/drawing/2014/main" id="{5A8BFF1C-F620-A459-B30F-BC63B458DD37}"/>
              </a:ext>
            </a:extLst>
          </p:cNvPr>
          <p:cNvSpPr txBox="1">
            <a:spLocks/>
          </p:cNvSpPr>
          <p:nvPr/>
        </p:nvSpPr>
        <p:spPr>
          <a:xfrm>
            <a:off x="7831448" y="2247080"/>
            <a:ext cx="1312304" cy="369332"/>
          </a:xfrm>
          <a:prstGeom prst="rect">
            <a:avLst/>
          </a:prstGeom>
          <a:noFill/>
        </p:spPr>
        <p:txBody>
          <a:bodyPr wrap="square" lIns="0" tIns="0" rIns="0" bIns="0" rtlCol="0">
            <a:spAutoFit/>
          </a:bodyPr>
          <a:lstStyle>
            <a:defPPr>
              <a:defRPr lang="en-US"/>
            </a:defPPr>
            <a:lvl1pPr lvl="0">
              <a:defRPr sz="1000">
                <a:solidFill>
                  <a:prstClr val="white"/>
                </a:solidFill>
                <a:latin typeface="+mj-lt"/>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367">
              <a:defRPr/>
            </a:pPr>
            <a:r>
              <a:rPr lang="it-IT" sz="1200">
                <a:solidFill>
                  <a:schemeClr val="tx1"/>
                </a:solidFill>
              </a:rPr>
              <a:t>Ferramentas</a:t>
            </a:r>
            <a:endParaRPr lang="en-US" sz="1200">
              <a:solidFill>
                <a:schemeClr val="tx1"/>
              </a:solidFill>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5121" name="TextBox 22">
            <a:extLst>
              <a:ext uri="{FF2B5EF4-FFF2-40B4-BE49-F238E27FC236}">
                <a16:creationId xmlns:a16="http://schemas.microsoft.com/office/drawing/2014/main" id="{2FE4A3FE-9C31-9B74-638C-6F9FA835ECB7}"/>
              </a:ext>
            </a:extLst>
          </p:cNvPr>
          <p:cNvSpPr txBox="1">
            <a:spLocks/>
          </p:cNvSpPr>
          <p:nvPr/>
        </p:nvSpPr>
        <p:spPr>
          <a:xfrm>
            <a:off x="7825125" y="2452333"/>
            <a:ext cx="1187826" cy="153888"/>
          </a:xfrm>
          <a:prstGeom prst="rect">
            <a:avLst/>
          </a:prstGeom>
          <a:noFill/>
        </p:spPr>
        <p:txBody>
          <a:bodyPr wrap="none" lIns="0" tIns="0" rIns="0" bIns="0" rtlCol="0">
            <a:spAutoFit/>
          </a:bodyPr>
          <a:lstStyle>
            <a:defPPr>
              <a:defRPr lang="en-US"/>
            </a:defPPr>
            <a:lvl1pPr lvl="0">
              <a:defRPr sz="800">
                <a:solidFill>
                  <a:prstClr val="white"/>
                </a:solidFill>
              </a:defRPr>
            </a:lvl1pPr>
            <a:lvl2pPr marL="90488" marR="0" lvl="1" indent="-90488" defTabSz="932742" fontAlgn="auto">
              <a:lnSpc>
                <a:spcPct val="100000"/>
              </a:lnSpc>
              <a:spcBef>
                <a:spcPts val="0"/>
              </a:spcBef>
              <a:spcAft>
                <a:spcPts val="0"/>
              </a:spcAft>
              <a:buClrTx/>
              <a:buSzPct val="90000"/>
              <a:buFont typeface="Arial" panose="020B0604020202020204" pitchFamily="34" charset="0"/>
              <a:buChar char="•"/>
              <a:tabLst/>
              <a:defRPr sz="8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AccountServiceClient</a:t>
            </a:r>
          </a:p>
        </p:txBody>
      </p:sp>
      <p:sp>
        <p:nvSpPr>
          <p:cNvPr id="5125" name="Esagono 23">
            <a:extLst>
              <a:ext uri="{FF2B5EF4-FFF2-40B4-BE49-F238E27FC236}">
                <a16:creationId xmlns:a16="http://schemas.microsoft.com/office/drawing/2014/main" id="{46030C1D-B39A-DC50-0A82-C0F34840E60B}"/>
              </a:ext>
              <a:ext uri="{C183D7F6-B498-43B3-948B-1728B52AA6E4}">
                <adec:decorative xmlns:adec="http://schemas.microsoft.com/office/drawing/2017/decorative" val="1"/>
              </a:ext>
            </a:extLst>
          </p:cNvPr>
          <p:cNvSpPr>
            <a:spLocks/>
          </p:cNvSpPr>
          <p:nvPr/>
        </p:nvSpPr>
        <p:spPr bwMode="auto">
          <a:xfrm>
            <a:off x="6751339" y="3057614"/>
            <a:ext cx="2415008" cy="1124250"/>
          </a:xfrm>
          <a:prstGeom prst="roundRect">
            <a:avLst>
              <a:gd name="adj" fmla="val 8760"/>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sp>
        <p:nvSpPr>
          <p:cNvPr id="5127" name="TextBox 12">
            <a:extLst>
              <a:ext uri="{FF2B5EF4-FFF2-40B4-BE49-F238E27FC236}">
                <a16:creationId xmlns:a16="http://schemas.microsoft.com/office/drawing/2014/main" id="{E8427DB9-0915-D397-F924-A82B00B25F96}"/>
              </a:ext>
            </a:extLst>
          </p:cNvPr>
          <p:cNvSpPr txBox="1">
            <a:spLocks/>
          </p:cNvSpPr>
          <p:nvPr/>
        </p:nvSpPr>
        <p:spPr>
          <a:xfrm>
            <a:off x="6853359" y="3146372"/>
            <a:ext cx="1972234" cy="184666"/>
          </a:xfrm>
          <a:prstGeom prst="rect">
            <a:avLst/>
          </a:prstGeom>
          <a:noFill/>
        </p:spPr>
        <p:txBody>
          <a:bodyPr wrap="square" lIns="0" tIns="0" rIns="0" bIns="0" rtlCol="0">
            <a:spAutoFit/>
          </a:bodyPr>
          <a:lstStyle>
            <a:defPPr>
              <a:defRPr lang="en-US"/>
            </a:defPPr>
            <a:lvl1pPr lvl="0" algn="ctr">
              <a:defRPr sz="10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l" defTabSz="914367">
              <a:defRPr/>
            </a:pPr>
            <a:r>
              <a:rPr lang="it-IT" sz="1200">
                <a:solidFill>
                  <a:schemeClr val="tx1"/>
                </a:solidFill>
                <a:latin typeface="Segoe UI Semibold"/>
              </a:rPr>
              <a:t>Agente de transações</a:t>
            </a:r>
          </a:p>
        </p:txBody>
      </p:sp>
      <p:sp>
        <p:nvSpPr>
          <p:cNvPr id="5129" name="TextBox 12">
            <a:extLst>
              <a:ext uri="{FF2B5EF4-FFF2-40B4-BE49-F238E27FC236}">
                <a16:creationId xmlns:a16="http://schemas.microsoft.com/office/drawing/2014/main" id="{ACD19703-D655-690D-1D6A-B25B56273700}"/>
              </a:ext>
            </a:extLst>
          </p:cNvPr>
          <p:cNvSpPr txBox="1">
            <a:spLocks/>
          </p:cNvSpPr>
          <p:nvPr/>
        </p:nvSpPr>
        <p:spPr>
          <a:xfrm>
            <a:off x="7824579" y="3487819"/>
            <a:ext cx="1045479" cy="369332"/>
          </a:xfrm>
          <a:prstGeom prst="rect">
            <a:avLst/>
          </a:prstGeom>
          <a:noFill/>
        </p:spPr>
        <p:txBody>
          <a:bodyPr wrap="square" lIns="0" tIns="0" rIns="0" bIns="0" rtlCol="0">
            <a:spAutoFit/>
          </a:bodyPr>
          <a:lstStyle>
            <a:defPPr>
              <a:defRPr lang="en-US"/>
            </a:defPPr>
            <a:lvl1pPr lvl="0">
              <a:defRPr sz="1000">
                <a:solidFill>
                  <a:prstClr val="white"/>
                </a:solidFill>
                <a:latin typeface="+mj-lt"/>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367">
              <a:defRPr/>
            </a:pPr>
            <a:r>
              <a:rPr lang="it-IT" sz="1200">
                <a:solidFill>
                  <a:schemeClr val="tx1"/>
                </a:solidFill>
              </a:rPr>
              <a:t>Ferramentas</a:t>
            </a:r>
            <a:endParaRPr lang="en-US" sz="1200">
              <a:solidFill>
                <a:schemeClr val="tx1"/>
              </a:solidFill>
            </a:endParaRPr>
          </a:p>
          <a:p>
            <a:pPr lvl="0" defTabSz="914367">
              <a:defRPr/>
            </a:pPr>
            <a:endParaRPr kumimoji="0" lang="en-US" sz="1200" b="0" i="0" u="none" strike="noStrike" kern="1200" cap="none" spc="0" normalizeH="0" baseline="0" noProof="0">
              <a:ln>
                <a:noFill/>
              </a:ln>
              <a:solidFill>
                <a:schemeClr val="tx1"/>
              </a:solidFill>
              <a:effectLst/>
              <a:uLnTx/>
              <a:uFillTx/>
              <a:latin typeface="Segoe UI Semibold"/>
            </a:endParaRPr>
          </a:p>
        </p:txBody>
      </p:sp>
      <p:sp>
        <p:nvSpPr>
          <p:cNvPr id="5130" name="TextBox 22">
            <a:extLst>
              <a:ext uri="{FF2B5EF4-FFF2-40B4-BE49-F238E27FC236}">
                <a16:creationId xmlns:a16="http://schemas.microsoft.com/office/drawing/2014/main" id="{FC21870A-C248-C601-ED01-EF665C1BCAAC}"/>
              </a:ext>
            </a:extLst>
          </p:cNvPr>
          <p:cNvSpPr txBox="1">
            <a:spLocks/>
          </p:cNvSpPr>
          <p:nvPr/>
        </p:nvSpPr>
        <p:spPr>
          <a:xfrm>
            <a:off x="7820636" y="3699573"/>
            <a:ext cx="1284006" cy="307777"/>
          </a:xfrm>
          <a:prstGeom prst="rect">
            <a:avLst/>
          </a:prstGeom>
          <a:noFill/>
        </p:spPr>
        <p:txBody>
          <a:bodyPr wrap="none" lIns="0" tIns="0" rIns="0" bIns="0" rtlCol="0">
            <a:spAutoFit/>
          </a:bodyPr>
          <a:lstStyle>
            <a:defPPr>
              <a:defRPr lang="en-US"/>
            </a:defPPr>
            <a:lvl1pPr lvl="0">
              <a:defRPr sz="800">
                <a:solidFill>
                  <a:prstClr val="white"/>
                </a:solidFill>
              </a:defRPr>
            </a:lvl1pPr>
            <a:lvl2pPr marL="90488" marR="0" lvl="1" indent="-90488" defTabSz="932742" fontAlgn="auto">
              <a:lnSpc>
                <a:spcPct val="100000"/>
              </a:lnSpc>
              <a:spcBef>
                <a:spcPts val="0"/>
              </a:spcBef>
              <a:spcAft>
                <a:spcPts val="0"/>
              </a:spcAft>
              <a:buClrTx/>
              <a:buSzPct val="90000"/>
              <a:buFont typeface="Arial" panose="020B0604020202020204" pitchFamily="34" charset="0"/>
              <a:buChar char="•"/>
              <a:tabLst/>
              <a:defRPr sz="8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ReportingServiceClient</a:t>
            </a:r>
          </a:p>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AccountServiceClient</a:t>
            </a:r>
          </a:p>
        </p:txBody>
      </p:sp>
      <p:sp>
        <p:nvSpPr>
          <p:cNvPr id="5133" name="Esagono 23">
            <a:extLst>
              <a:ext uri="{FF2B5EF4-FFF2-40B4-BE49-F238E27FC236}">
                <a16:creationId xmlns:a16="http://schemas.microsoft.com/office/drawing/2014/main" id="{1AAAFF75-C31C-7260-EA35-059019470C5C}"/>
              </a:ext>
              <a:ext uri="{C183D7F6-B498-43B3-948B-1728B52AA6E4}">
                <adec:decorative xmlns:adec="http://schemas.microsoft.com/office/drawing/2017/decorative" val="1"/>
              </a:ext>
            </a:extLst>
          </p:cNvPr>
          <p:cNvSpPr>
            <a:spLocks/>
          </p:cNvSpPr>
          <p:nvPr/>
        </p:nvSpPr>
        <p:spPr bwMode="auto">
          <a:xfrm>
            <a:off x="6751339" y="4346663"/>
            <a:ext cx="2415008" cy="1379283"/>
          </a:xfrm>
          <a:prstGeom prst="roundRect">
            <a:avLst>
              <a:gd name="adj" fmla="val 8760"/>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err="1">
              <a:ln w="3175">
                <a:noFill/>
              </a:ln>
              <a:gradFill>
                <a:gsLst>
                  <a:gs pos="74825">
                    <a:srgbClr val="FFFFFF"/>
                  </a:gs>
                  <a:gs pos="53147">
                    <a:srgbClr val="FFFFFF"/>
                  </a:gs>
                </a:gsLst>
                <a:path path="circle">
                  <a:fillToRect l="100000" b="100000"/>
                </a:path>
              </a:gradFill>
              <a:effectLst/>
              <a:uLnTx/>
              <a:uFillTx/>
              <a:latin typeface="Segoe UI"/>
              <a:ea typeface="+mn-ea"/>
              <a:cs typeface="Segoe UI" pitchFamily="34" charset="0"/>
            </a:endParaRPr>
          </a:p>
        </p:txBody>
      </p:sp>
      <p:sp>
        <p:nvSpPr>
          <p:cNvPr id="5135" name="TextBox 12">
            <a:extLst>
              <a:ext uri="{FF2B5EF4-FFF2-40B4-BE49-F238E27FC236}">
                <a16:creationId xmlns:a16="http://schemas.microsoft.com/office/drawing/2014/main" id="{72D4228F-1C7A-8DF1-504B-80C5059911AC}"/>
              </a:ext>
            </a:extLst>
          </p:cNvPr>
          <p:cNvSpPr txBox="1">
            <a:spLocks/>
          </p:cNvSpPr>
          <p:nvPr/>
        </p:nvSpPr>
        <p:spPr>
          <a:xfrm>
            <a:off x="6853358" y="4456318"/>
            <a:ext cx="1763885" cy="369332"/>
          </a:xfrm>
          <a:prstGeom prst="rect">
            <a:avLst/>
          </a:prstGeom>
          <a:noFill/>
        </p:spPr>
        <p:txBody>
          <a:bodyPr wrap="square" lIns="0" tIns="0" rIns="0" bIns="0" rtlCol="0">
            <a:noAutofit/>
          </a:bodyPr>
          <a:lstStyle>
            <a:defPPr>
              <a:defRPr lang="en-US"/>
            </a:defPPr>
            <a:lvl1pPr lvl="0" algn="ctr">
              <a:defRPr sz="1000">
                <a:solidFill>
                  <a:prstClr val="white"/>
                </a:solidFill>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algn="l" defTabSz="914367">
              <a:defRPr/>
            </a:pPr>
            <a:r>
              <a:rPr lang="it-IT" sz="1200">
                <a:solidFill>
                  <a:schemeClr val="tx1"/>
                </a:solidFill>
                <a:latin typeface="Segoe UI Semibold"/>
              </a:rPr>
              <a:t>Agente de pagamentos</a:t>
            </a:r>
            <a:endParaRPr kumimoji="0" lang="en-US" sz="1200" b="0" i="0" u="none" strike="noStrike" kern="1200" cap="none" spc="0" normalizeH="0" baseline="0" noProof="0">
              <a:ln>
                <a:noFill/>
              </a:ln>
              <a:solidFill>
                <a:schemeClr val="tx1"/>
              </a:solidFill>
              <a:effectLst/>
              <a:uLnTx/>
              <a:uFillTx/>
              <a:latin typeface="Segoe UI Semibold"/>
              <a:ea typeface="+mn-ea"/>
              <a:cs typeface="+mn-cs"/>
            </a:endParaRPr>
          </a:p>
        </p:txBody>
      </p:sp>
      <p:sp>
        <p:nvSpPr>
          <p:cNvPr id="5137" name="TextBox 12">
            <a:extLst>
              <a:ext uri="{FF2B5EF4-FFF2-40B4-BE49-F238E27FC236}">
                <a16:creationId xmlns:a16="http://schemas.microsoft.com/office/drawing/2014/main" id="{F1FB486C-B06C-465B-B46A-58F7B2BBC280}"/>
              </a:ext>
            </a:extLst>
          </p:cNvPr>
          <p:cNvSpPr txBox="1">
            <a:spLocks/>
          </p:cNvSpPr>
          <p:nvPr/>
        </p:nvSpPr>
        <p:spPr>
          <a:xfrm>
            <a:off x="7831448" y="4707232"/>
            <a:ext cx="1122423" cy="153888"/>
          </a:xfrm>
          <a:prstGeom prst="rect">
            <a:avLst/>
          </a:prstGeom>
          <a:noFill/>
        </p:spPr>
        <p:txBody>
          <a:bodyPr wrap="none" lIns="0" tIns="0" rIns="0" bIns="0" rtlCol="0">
            <a:noAutofit/>
          </a:bodyPr>
          <a:lstStyle>
            <a:defPPr>
              <a:defRPr lang="en-US"/>
            </a:defPPr>
            <a:lvl1pPr lvl="0">
              <a:defRPr sz="1000">
                <a:solidFill>
                  <a:prstClr val="white"/>
                </a:solidFill>
                <a:latin typeface="+mj-lt"/>
              </a:defRPr>
            </a:lvl1pPr>
            <a:lvl2pPr marL="457200" marR="0" lvl="1"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lvl="0" defTabSz="914367">
              <a:defRPr/>
            </a:pPr>
            <a:r>
              <a:rPr lang="it-IT" sz="1200">
                <a:solidFill>
                  <a:schemeClr val="tx1"/>
                </a:solidFill>
              </a:rPr>
              <a:t>Ferramentas</a:t>
            </a:r>
            <a:endParaRPr lang="en-US" sz="1200">
              <a:solidFill>
                <a:schemeClr val="tx1"/>
              </a:solidFill>
            </a:endParaRPr>
          </a:p>
        </p:txBody>
      </p:sp>
      <p:sp>
        <p:nvSpPr>
          <p:cNvPr id="5138" name="TextBox 22">
            <a:extLst>
              <a:ext uri="{FF2B5EF4-FFF2-40B4-BE49-F238E27FC236}">
                <a16:creationId xmlns:a16="http://schemas.microsoft.com/office/drawing/2014/main" id="{C8C5A4B9-852F-ED9B-ABAF-012F802DC23C}"/>
              </a:ext>
            </a:extLst>
          </p:cNvPr>
          <p:cNvSpPr txBox="1">
            <a:spLocks/>
          </p:cNvSpPr>
          <p:nvPr/>
        </p:nvSpPr>
        <p:spPr>
          <a:xfrm>
            <a:off x="7820636" y="4935305"/>
            <a:ext cx="1122423" cy="674301"/>
          </a:xfrm>
          <a:prstGeom prst="rect">
            <a:avLst/>
          </a:prstGeom>
          <a:noFill/>
        </p:spPr>
        <p:txBody>
          <a:bodyPr wrap="none" lIns="0" tIns="0" rIns="0" bIns="0" rtlCol="0">
            <a:noAutofit/>
          </a:bodyPr>
          <a:lstStyle>
            <a:defPPr>
              <a:defRPr lang="en-US"/>
            </a:defPPr>
            <a:lvl1pPr lvl="0">
              <a:defRPr sz="800">
                <a:solidFill>
                  <a:prstClr val="white"/>
                </a:solidFill>
              </a:defRPr>
            </a:lvl1pPr>
            <a:lvl2pPr marL="90488" marR="0" lvl="1" indent="-90488" defTabSz="932742" fontAlgn="auto">
              <a:lnSpc>
                <a:spcPct val="100000"/>
              </a:lnSpc>
              <a:spcBef>
                <a:spcPts val="0"/>
              </a:spcBef>
              <a:spcAft>
                <a:spcPts val="0"/>
              </a:spcAft>
              <a:buClrTx/>
              <a:buSzPct val="90000"/>
              <a:buFont typeface="Arial" panose="020B0604020202020204" pitchFamily="34" charset="0"/>
              <a:buChar char="•"/>
              <a:tabLst/>
              <a:defRPr sz="800" spc="0" baseline="0"/>
            </a:lvl2pPr>
            <a:lvl3pPr marL="657225" marR="0" lvl="2"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lvl="3"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lvl="4"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AccountServiceClient</a:t>
            </a:r>
          </a:p>
          <a:p>
            <a:pPr marL="0" marR="0" lvl="1" indent="0" algn="l" defTabSz="932742" rtl="0" eaLnBrk="1" fontAlgn="auto" latinLnBrk="0" hangingPunct="1">
              <a:lnSpc>
                <a:spcPct val="100000"/>
              </a:lnSpc>
              <a:spcBef>
                <a:spcPts val="0"/>
              </a:spcBef>
              <a:spcAft>
                <a:spcPts val="0"/>
              </a:spcAft>
              <a:buClrTx/>
              <a:buSzPct val="90000"/>
              <a:buNone/>
              <a:tabLst/>
              <a:defRPr/>
            </a:pPr>
            <a:r>
              <a:rPr lang="it-IT" sz="1000">
                <a:latin typeface="Segoe UI"/>
              </a:rPr>
              <a:t>R</a:t>
            </a:r>
            <a:r>
              <a:rPr kumimoji="0" lang="it-IT" sz="1000" b="0" i="0" u="none" strike="noStrike" kern="1200" cap="none" spc="0" normalizeH="0" baseline="0" noProof="0">
                <a:ln>
                  <a:noFill/>
                </a:ln>
                <a:effectLst/>
                <a:uLnTx/>
                <a:uFillTx/>
                <a:latin typeface="Segoe UI"/>
                <a:ea typeface="+mn-ea"/>
                <a:cs typeface="+mn-cs"/>
              </a:rPr>
              <a:t>eportingServiceClient</a:t>
            </a:r>
          </a:p>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PaymentServiceClient</a:t>
            </a:r>
          </a:p>
          <a:p>
            <a:pPr marL="0" marR="0" lvl="1" indent="0" algn="l" defTabSz="932742" rtl="0" eaLnBrk="1" fontAlgn="auto" latinLnBrk="0" hangingPunct="1">
              <a:lnSpc>
                <a:spcPct val="100000"/>
              </a:lnSpc>
              <a:spcBef>
                <a:spcPts val="0"/>
              </a:spcBef>
              <a:spcAft>
                <a:spcPts val="0"/>
              </a:spcAft>
              <a:buClrTx/>
              <a:buSzPct val="90000"/>
              <a:buNone/>
              <a:tabLst/>
              <a:defRPr/>
            </a:pPr>
            <a:r>
              <a:rPr kumimoji="0" lang="it-IT" sz="1000" b="0" i="0" u="none" strike="noStrike" kern="1200" cap="none" spc="0" normalizeH="0" baseline="0" noProof="0">
                <a:ln>
                  <a:noFill/>
                </a:ln>
                <a:effectLst/>
                <a:uLnTx/>
                <a:uFillTx/>
                <a:latin typeface="Segoe UI"/>
                <a:ea typeface="+mn-ea"/>
                <a:cs typeface="+mn-cs"/>
              </a:rPr>
              <a:t>ScanInvoice</a:t>
            </a:r>
            <a:endParaRPr kumimoji="0" lang="en-US" sz="1000" b="0" i="0" u="none" strike="noStrike" kern="1200" cap="none" spc="0" normalizeH="0" baseline="0" noProof="0">
              <a:ln>
                <a:noFill/>
              </a:ln>
              <a:effectLst/>
              <a:uLnTx/>
              <a:uFillTx/>
              <a:latin typeface="Segoe UI"/>
              <a:ea typeface="+mn-ea"/>
              <a:cs typeface="+mn-cs"/>
            </a:endParaRPr>
          </a:p>
        </p:txBody>
      </p:sp>
      <p:sp>
        <p:nvSpPr>
          <p:cNvPr id="5141" name="TextBox 155">
            <a:extLst>
              <a:ext uri="{FF2B5EF4-FFF2-40B4-BE49-F238E27FC236}">
                <a16:creationId xmlns:a16="http://schemas.microsoft.com/office/drawing/2014/main" id="{DB493D46-6406-D507-9ADF-3C193478CD04}"/>
              </a:ext>
              <a:ext uri="{C183D7F6-B498-43B3-948B-1728B52AA6E4}">
                <adec:decorative xmlns:adec="http://schemas.microsoft.com/office/drawing/2017/decorative" val="1"/>
              </a:ext>
            </a:extLst>
          </p:cNvPr>
          <p:cNvSpPr txBox="1">
            <a:spLocks/>
          </p:cNvSpPr>
          <p:nvPr/>
        </p:nvSpPr>
        <p:spPr>
          <a:xfrm>
            <a:off x="1144005" y="3391490"/>
            <a:ext cx="1131400" cy="307777"/>
          </a:xfrm>
          <a:prstGeom prst="rect">
            <a:avLst/>
          </a:prstGeom>
          <a:noFill/>
        </p:spPr>
        <p:txBody>
          <a:bodyPr wrap="square" lIns="0" tIns="0" rIns="0" bIns="0" rtlCol="0">
            <a:noAutofit/>
          </a:bodyPr>
          <a:lstStyle/>
          <a:p>
            <a:pPr defTabSz="914367">
              <a:defRPr/>
            </a:pPr>
            <a:r>
              <a:rPr lang="en-US" sz="2000" b="1">
                <a:ea typeface="Segoe UI" pitchFamily="34" charset="0"/>
                <a:cs typeface="Segoe UI" pitchFamily="34" charset="0"/>
              </a:rPr>
              <a:t>Usuário</a:t>
            </a:r>
            <a:endParaRPr lang="en-GB" sz="2000" b="1">
              <a:ea typeface="Segoe UI" pitchFamily="34" charset="0"/>
              <a:cs typeface="Segoe UI"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effectLst/>
              <a:uLnTx/>
              <a:uFillTx/>
              <a:latin typeface="Segoe UI Semibold"/>
              <a:ea typeface="+mn-ea"/>
              <a:cs typeface="+mn-cs"/>
            </a:endParaRPr>
          </a:p>
        </p:txBody>
      </p:sp>
      <p:sp>
        <p:nvSpPr>
          <p:cNvPr id="5142" name="Rounded Rectangle 5141">
            <a:extLst>
              <a:ext uri="{FF2B5EF4-FFF2-40B4-BE49-F238E27FC236}">
                <a16:creationId xmlns:a16="http://schemas.microsoft.com/office/drawing/2014/main" id="{B926F4BA-075A-029D-B457-74AB452BED6C}"/>
              </a:ext>
              <a:ext uri="{C183D7F6-B498-43B3-948B-1728B52AA6E4}">
                <adec:decorative xmlns:adec="http://schemas.microsoft.com/office/drawing/2017/decorative" val="1"/>
              </a:ext>
            </a:extLst>
          </p:cNvPr>
          <p:cNvSpPr/>
          <p:nvPr/>
        </p:nvSpPr>
        <p:spPr bwMode="auto">
          <a:xfrm>
            <a:off x="10046968" y="2723963"/>
            <a:ext cx="1944710" cy="1398109"/>
          </a:xfrm>
          <a:prstGeom prst="roundRect">
            <a:avLst>
              <a:gd name="adj" fmla="val 10127"/>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a:solidFill>
                  <a:schemeClr val="tx1"/>
                </a:solidFill>
                <a:latin typeface="+mj-lt"/>
                <a:cs typeface="Segoe UI" pitchFamily="34" charset="0"/>
              </a:rPr>
              <a:t>Resposta</a:t>
            </a:r>
            <a:endParaRPr lang="en-GB" err="1">
              <a:solidFill>
                <a:schemeClr val="tx1"/>
              </a:solidFill>
              <a:latin typeface="+mj-lt"/>
              <a:cs typeface="Segoe UI" pitchFamily="34" charset="0"/>
            </a:endParaRPr>
          </a:p>
        </p:txBody>
      </p:sp>
      <p:cxnSp>
        <p:nvCxnSpPr>
          <p:cNvPr id="5143" name="Straight Arrow Connector 5142">
            <a:extLst>
              <a:ext uri="{FF2B5EF4-FFF2-40B4-BE49-F238E27FC236}">
                <a16:creationId xmlns:a16="http://schemas.microsoft.com/office/drawing/2014/main" id="{6F3D1CFF-D185-EAF9-0FB8-BD5D18F73D72}"/>
              </a:ext>
              <a:ext uri="{C183D7F6-B498-43B3-948B-1728B52AA6E4}">
                <adec:decorative xmlns:adec="http://schemas.microsoft.com/office/drawing/2017/decorative" val="1"/>
              </a:ext>
            </a:extLst>
          </p:cNvPr>
          <p:cNvCxnSpPr>
            <a:cxnSpLocks/>
            <a:endCxn id="5142" idx="1"/>
          </p:cNvCxnSpPr>
          <p:nvPr/>
        </p:nvCxnSpPr>
        <p:spPr>
          <a:xfrm flipV="1">
            <a:off x="9318601" y="3423018"/>
            <a:ext cx="728367"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pic>
        <p:nvPicPr>
          <p:cNvPr id="5144" name="Picture 4">
            <a:extLst>
              <a:ext uri="{FF2B5EF4-FFF2-40B4-BE49-F238E27FC236}">
                <a16:creationId xmlns:a16="http://schemas.microsoft.com/office/drawing/2014/main" id="{C666E7E5-2CED-B3AA-11BC-ABB851B66C91}"/>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2495" y="3186837"/>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95FBA8C6-572B-6423-5BB1-F6936C25542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23888" y="3630232"/>
            <a:ext cx="369332" cy="369332"/>
          </a:xfrm>
          <a:prstGeom prst="rect">
            <a:avLst/>
          </a:prstGeom>
        </p:spPr>
      </p:pic>
      <p:sp>
        <p:nvSpPr>
          <p:cNvPr id="7" name="TextBox 6">
            <a:extLst>
              <a:ext uri="{FF2B5EF4-FFF2-40B4-BE49-F238E27FC236}">
                <a16:creationId xmlns:a16="http://schemas.microsoft.com/office/drawing/2014/main" id="{78236899-2D8A-0C91-EE33-B5C2B2321DFC}"/>
              </a:ext>
              <a:ext uri="{C183D7F6-B498-43B3-948B-1728B52AA6E4}">
                <adec:decorative xmlns:adec="http://schemas.microsoft.com/office/drawing/2017/decorative" val="1"/>
              </a:ext>
            </a:extLst>
          </p:cNvPr>
          <p:cNvSpPr txBox="1"/>
          <p:nvPr/>
        </p:nvSpPr>
        <p:spPr>
          <a:xfrm>
            <a:off x="3231520" y="3645621"/>
            <a:ext cx="515302" cy="338554"/>
          </a:xfrm>
          <a:prstGeom prst="rect">
            <a:avLst/>
          </a:prstGeom>
          <a:noFill/>
        </p:spPr>
        <p:txBody>
          <a:bodyPr wrap="square" lIns="0" tIns="0" rIns="0" bIns="0" rtlCol="0">
            <a:spAutoFit/>
          </a:bodyPr>
          <a:lstStyle/>
          <a:p>
            <a:r>
              <a:rPr lang="en-US" sz="1100"/>
              <a:t>Azure</a:t>
            </a:r>
          </a:p>
          <a:p>
            <a:r>
              <a:rPr lang="en-US" sz="1100"/>
              <a:t>OpenAI </a:t>
            </a:r>
            <a:endParaRPr lang="en-GB" sz="1100"/>
          </a:p>
        </p:txBody>
      </p:sp>
      <p:pic>
        <p:nvPicPr>
          <p:cNvPr id="14" name="Graphic 13">
            <a:extLst>
              <a:ext uri="{FF2B5EF4-FFF2-40B4-BE49-F238E27FC236}">
                <a16:creationId xmlns:a16="http://schemas.microsoft.com/office/drawing/2014/main" id="{7C1E84C9-1DEC-ACC6-81AD-2C0C65F7895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4343" y="2260056"/>
            <a:ext cx="344079" cy="344079"/>
          </a:xfrm>
          <a:prstGeom prst="rect">
            <a:avLst/>
          </a:prstGeom>
        </p:spPr>
      </p:pic>
      <p:sp>
        <p:nvSpPr>
          <p:cNvPr id="15" name="TextBox 14">
            <a:extLst>
              <a:ext uri="{FF2B5EF4-FFF2-40B4-BE49-F238E27FC236}">
                <a16:creationId xmlns:a16="http://schemas.microsoft.com/office/drawing/2014/main" id="{2E3A591A-6CFA-B517-DB69-D9E419EE8731}"/>
              </a:ext>
              <a:ext uri="{C183D7F6-B498-43B3-948B-1728B52AA6E4}">
                <adec:decorative xmlns:adec="http://schemas.microsoft.com/office/drawing/2017/decorative" val="1"/>
              </a:ext>
            </a:extLst>
          </p:cNvPr>
          <p:cNvSpPr txBox="1"/>
          <p:nvPr/>
        </p:nvSpPr>
        <p:spPr>
          <a:xfrm>
            <a:off x="7261975" y="2275445"/>
            <a:ext cx="515302" cy="307777"/>
          </a:xfrm>
          <a:prstGeom prst="rect">
            <a:avLst/>
          </a:prstGeom>
          <a:noFill/>
        </p:spPr>
        <p:txBody>
          <a:bodyPr wrap="square" lIns="0" tIns="0" rIns="0" bIns="0" rtlCol="0">
            <a:spAutoFit/>
          </a:bodyPr>
          <a:lstStyle/>
          <a:p>
            <a:r>
              <a:rPr lang="en-US" sz="1000"/>
              <a:t>Azure</a:t>
            </a:r>
          </a:p>
          <a:p>
            <a:r>
              <a:rPr lang="en-US" sz="1000"/>
              <a:t>OpenAI </a:t>
            </a:r>
            <a:endParaRPr lang="en-GB" sz="1000"/>
          </a:p>
        </p:txBody>
      </p:sp>
      <p:pic>
        <p:nvPicPr>
          <p:cNvPr id="16" name="Graphic 15">
            <a:extLst>
              <a:ext uri="{FF2B5EF4-FFF2-40B4-BE49-F238E27FC236}">
                <a16:creationId xmlns:a16="http://schemas.microsoft.com/office/drawing/2014/main" id="{D80060C8-52FB-50DD-1766-DFC480A01FD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3359" y="3514445"/>
            <a:ext cx="344079" cy="344079"/>
          </a:xfrm>
          <a:prstGeom prst="rect">
            <a:avLst/>
          </a:prstGeom>
        </p:spPr>
      </p:pic>
      <p:sp>
        <p:nvSpPr>
          <p:cNvPr id="17" name="TextBox 16">
            <a:extLst>
              <a:ext uri="{FF2B5EF4-FFF2-40B4-BE49-F238E27FC236}">
                <a16:creationId xmlns:a16="http://schemas.microsoft.com/office/drawing/2014/main" id="{3E90D621-E9D0-C52C-6D63-10C47D131C18}"/>
              </a:ext>
              <a:ext uri="{C183D7F6-B498-43B3-948B-1728B52AA6E4}">
                <adec:decorative xmlns:adec="http://schemas.microsoft.com/office/drawing/2017/decorative" val="1"/>
              </a:ext>
            </a:extLst>
          </p:cNvPr>
          <p:cNvSpPr txBox="1"/>
          <p:nvPr/>
        </p:nvSpPr>
        <p:spPr>
          <a:xfrm>
            <a:off x="7260991" y="3529834"/>
            <a:ext cx="515302" cy="307777"/>
          </a:xfrm>
          <a:prstGeom prst="rect">
            <a:avLst/>
          </a:prstGeom>
          <a:noFill/>
        </p:spPr>
        <p:txBody>
          <a:bodyPr wrap="square" lIns="0" tIns="0" rIns="0" bIns="0" rtlCol="0">
            <a:spAutoFit/>
          </a:bodyPr>
          <a:lstStyle/>
          <a:p>
            <a:r>
              <a:rPr lang="en-US" sz="1000"/>
              <a:t>Azure</a:t>
            </a:r>
          </a:p>
          <a:p>
            <a:r>
              <a:rPr lang="en-US" sz="1000"/>
              <a:t>OpenAI </a:t>
            </a:r>
            <a:endParaRPr lang="en-GB" sz="1000"/>
          </a:p>
        </p:txBody>
      </p:sp>
      <p:pic>
        <p:nvPicPr>
          <p:cNvPr id="20" name="Graphic 19">
            <a:extLst>
              <a:ext uri="{FF2B5EF4-FFF2-40B4-BE49-F238E27FC236}">
                <a16:creationId xmlns:a16="http://schemas.microsoft.com/office/drawing/2014/main" id="{D3C0F1C1-2153-F818-EC44-61983D273211}"/>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3359" y="4784176"/>
            <a:ext cx="344079" cy="344079"/>
          </a:xfrm>
          <a:prstGeom prst="rect">
            <a:avLst/>
          </a:prstGeom>
        </p:spPr>
      </p:pic>
      <p:sp>
        <p:nvSpPr>
          <p:cNvPr id="21" name="TextBox 20">
            <a:extLst>
              <a:ext uri="{FF2B5EF4-FFF2-40B4-BE49-F238E27FC236}">
                <a16:creationId xmlns:a16="http://schemas.microsoft.com/office/drawing/2014/main" id="{DC2696FA-080D-34A8-DFC4-C98024AE8A15}"/>
              </a:ext>
              <a:ext uri="{C183D7F6-B498-43B3-948B-1728B52AA6E4}">
                <adec:decorative xmlns:adec="http://schemas.microsoft.com/office/drawing/2017/decorative" val="1"/>
              </a:ext>
            </a:extLst>
          </p:cNvPr>
          <p:cNvSpPr txBox="1"/>
          <p:nvPr/>
        </p:nvSpPr>
        <p:spPr>
          <a:xfrm>
            <a:off x="7260991" y="4799565"/>
            <a:ext cx="515302" cy="307777"/>
          </a:xfrm>
          <a:prstGeom prst="rect">
            <a:avLst/>
          </a:prstGeom>
          <a:noFill/>
        </p:spPr>
        <p:txBody>
          <a:bodyPr wrap="square" lIns="0" tIns="0" rIns="0" bIns="0" rtlCol="0">
            <a:spAutoFit/>
          </a:bodyPr>
          <a:lstStyle/>
          <a:p>
            <a:r>
              <a:rPr lang="en-US" sz="1000"/>
              <a:t>Azure</a:t>
            </a:r>
          </a:p>
          <a:p>
            <a:r>
              <a:rPr lang="en-US" sz="1000"/>
              <a:t>OpenAI </a:t>
            </a:r>
            <a:endParaRPr lang="en-GB" sz="1000"/>
          </a:p>
        </p:txBody>
      </p:sp>
    </p:spTree>
    <p:extLst>
      <p:ext uri="{BB962C8B-B14F-4D97-AF65-F5344CB8AC3E}">
        <p14:creationId xmlns:p14="http://schemas.microsoft.com/office/powerpoint/2010/main" val="3880001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42" presetClass="path" presetSubtype="0" decel="100000" fill="hold" grpId="1" nodeType="withEffect">
                                  <p:stCondLst>
                                    <p:cond delay="0"/>
                                  </p:stCondLst>
                                  <p:childTnLst>
                                    <p:animMotion origin="layout" path="M -1.04167E-6 4.81481E-6 L -1.04167E-6 0.03541 " pathEditMode="relative" rAng="0" ptsTypes="AA">
                                      <p:cBhvr>
                                        <p:cTn id="9" dur="700" spd="-100000" fill="hold"/>
                                        <p:tgtEl>
                                          <p:spTgt spid="6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42" presetClass="path" presetSubtype="0" decel="100000" fill="hold" grpId="1" nodeType="withEffect">
                                  <p:stCondLst>
                                    <p:cond delay="0"/>
                                  </p:stCondLst>
                                  <p:childTnLst>
                                    <p:animMotion origin="layout" path="M -1.04167E-6 4.81481E-6 L -1.04167E-6 0.03541 " pathEditMode="relative" rAng="0" ptsTypes="AA">
                                      <p:cBhvr>
                                        <p:cTn id="14" dur="700" spd="-100000" fill="hold"/>
                                        <p:tgtEl>
                                          <p:spTgt spid="6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5120"/>
                                        </p:tgtEl>
                                        <p:attrNameLst>
                                          <p:attrName>style.visibility</p:attrName>
                                        </p:attrNameLst>
                                      </p:cBhvr>
                                      <p:to>
                                        <p:strVal val="visible"/>
                                      </p:to>
                                    </p:set>
                                    <p:animEffect transition="in" filter="fade">
                                      <p:cBhvr>
                                        <p:cTn id="17" dur="500"/>
                                        <p:tgtEl>
                                          <p:spTgt spid="5120"/>
                                        </p:tgtEl>
                                      </p:cBhvr>
                                    </p:animEffect>
                                  </p:childTnLst>
                                </p:cTn>
                              </p:par>
                              <p:par>
                                <p:cTn id="18" presetID="42" presetClass="path" presetSubtype="0" decel="100000" fill="hold" grpId="1" nodeType="withEffect">
                                  <p:stCondLst>
                                    <p:cond delay="0"/>
                                  </p:stCondLst>
                                  <p:childTnLst>
                                    <p:animMotion origin="layout" path="M -1.04167E-6 4.81481E-6 L -1.04167E-6 0.03541 " pathEditMode="relative" rAng="0" ptsTypes="AA">
                                      <p:cBhvr>
                                        <p:cTn id="19" dur="700" spd="-100000" fill="hold"/>
                                        <p:tgtEl>
                                          <p:spTgt spid="512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5121"/>
                                        </p:tgtEl>
                                        <p:attrNameLst>
                                          <p:attrName>style.visibility</p:attrName>
                                        </p:attrNameLst>
                                      </p:cBhvr>
                                      <p:to>
                                        <p:strVal val="visible"/>
                                      </p:to>
                                    </p:set>
                                    <p:animEffect transition="in" filter="fade">
                                      <p:cBhvr>
                                        <p:cTn id="22" dur="500"/>
                                        <p:tgtEl>
                                          <p:spTgt spid="5121"/>
                                        </p:tgtEl>
                                      </p:cBhvr>
                                    </p:animEffect>
                                  </p:childTnLst>
                                </p:cTn>
                              </p:par>
                              <p:par>
                                <p:cTn id="23" presetID="42" presetClass="path" presetSubtype="0" decel="100000" fill="hold" grpId="1" nodeType="withEffect">
                                  <p:stCondLst>
                                    <p:cond delay="0"/>
                                  </p:stCondLst>
                                  <p:childTnLst>
                                    <p:animMotion origin="layout" path="M -1.04167E-6 4.81481E-6 L -1.04167E-6 0.03541 " pathEditMode="relative" rAng="0" ptsTypes="AA">
                                      <p:cBhvr>
                                        <p:cTn id="24" dur="700" spd="-100000" fill="hold"/>
                                        <p:tgtEl>
                                          <p:spTgt spid="5121"/>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5127"/>
                                        </p:tgtEl>
                                        <p:attrNameLst>
                                          <p:attrName>style.visibility</p:attrName>
                                        </p:attrNameLst>
                                      </p:cBhvr>
                                      <p:to>
                                        <p:strVal val="visible"/>
                                      </p:to>
                                    </p:set>
                                    <p:animEffect transition="in" filter="fade">
                                      <p:cBhvr>
                                        <p:cTn id="27" dur="500"/>
                                        <p:tgtEl>
                                          <p:spTgt spid="5127"/>
                                        </p:tgtEl>
                                      </p:cBhvr>
                                    </p:animEffect>
                                  </p:childTnLst>
                                </p:cTn>
                              </p:par>
                              <p:par>
                                <p:cTn id="28" presetID="42" presetClass="path" presetSubtype="0" decel="100000" fill="hold" grpId="1" nodeType="withEffect">
                                  <p:stCondLst>
                                    <p:cond delay="0"/>
                                  </p:stCondLst>
                                  <p:childTnLst>
                                    <p:animMotion origin="layout" path="M -1.04167E-6 4.81481E-6 L -1.04167E-6 0.03541 " pathEditMode="relative" rAng="0" ptsTypes="AA">
                                      <p:cBhvr>
                                        <p:cTn id="29" dur="700" spd="-100000" fill="hold"/>
                                        <p:tgtEl>
                                          <p:spTgt spid="5127"/>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5130"/>
                                        </p:tgtEl>
                                        <p:attrNameLst>
                                          <p:attrName>style.visibility</p:attrName>
                                        </p:attrNameLst>
                                      </p:cBhvr>
                                      <p:to>
                                        <p:strVal val="visible"/>
                                      </p:to>
                                    </p:set>
                                    <p:animEffect transition="in" filter="fade">
                                      <p:cBhvr>
                                        <p:cTn id="32" dur="500"/>
                                        <p:tgtEl>
                                          <p:spTgt spid="5130"/>
                                        </p:tgtEl>
                                      </p:cBhvr>
                                    </p:animEffect>
                                  </p:childTnLst>
                                </p:cTn>
                              </p:par>
                              <p:par>
                                <p:cTn id="33" presetID="42" presetClass="path" presetSubtype="0" decel="100000" fill="hold" grpId="1" nodeType="withEffect">
                                  <p:stCondLst>
                                    <p:cond delay="0"/>
                                  </p:stCondLst>
                                  <p:childTnLst>
                                    <p:animMotion origin="layout" path="M -1.04167E-6 4.81481E-6 L -1.04167E-6 0.03541 " pathEditMode="relative" rAng="0" ptsTypes="AA">
                                      <p:cBhvr>
                                        <p:cTn id="34" dur="700" spd="-100000" fill="hold"/>
                                        <p:tgtEl>
                                          <p:spTgt spid="5130"/>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5125"/>
                                        </p:tgtEl>
                                        <p:attrNameLst>
                                          <p:attrName>style.visibility</p:attrName>
                                        </p:attrNameLst>
                                      </p:cBhvr>
                                      <p:to>
                                        <p:strVal val="visible"/>
                                      </p:to>
                                    </p:set>
                                    <p:animEffect transition="in" filter="fade">
                                      <p:cBhvr>
                                        <p:cTn id="37" dur="500"/>
                                        <p:tgtEl>
                                          <p:spTgt spid="5125"/>
                                        </p:tgtEl>
                                      </p:cBhvr>
                                    </p:animEffect>
                                  </p:childTnLst>
                                </p:cTn>
                              </p:par>
                              <p:par>
                                <p:cTn id="38" presetID="42" presetClass="path" presetSubtype="0" decel="100000" fill="hold" grpId="1" nodeType="withEffect">
                                  <p:stCondLst>
                                    <p:cond delay="0"/>
                                  </p:stCondLst>
                                  <p:childTnLst>
                                    <p:animMotion origin="layout" path="M -1.04167E-6 4.81481E-6 L -1.04167E-6 0.03541 " pathEditMode="relative" rAng="0" ptsTypes="AA">
                                      <p:cBhvr>
                                        <p:cTn id="39" dur="700" spd="-100000" fill="hold"/>
                                        <p:tgtEl>
                                          <p:spTgt spid="5125"/>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5129"/>
                                        </p:tgtEl>
                                        <p:attrNameLst>
                                          <p:attrName>style.visibility</p:attrName>
                                        </p:attrNameLst>
                                      </p:cBhvr>
                                      <p:to>
                                        <p:strVal val="visible"/>
                                      </p:to>
                                    </p:set>
                                    <p:animEffect transition="in" filter="fade">
                                      <p:cBhvr>
                                        <p:cTn id="42" dur="500"/>
                                        <p:tgtEl>
                                          <p:spTgt spid="5129"/>
                                        </p:tgtEl>
                                      </p:cBhvr>
                                    </p:animEffect>
                                  </p:childTnLst>
                                </p:cTn>
                              </p:par>
                              <p:par>
                                <p:cTn id="43" presetID="42" presetClass="path" presetSubtype="0" decel="100000" fill="hold" grpId="1" nodeType="withEffect">
                                  <p:stCondLst>
                                    <p:cond delay="0"/>
                                  </p:stCondLst>
                                  <p:childTnLst>
                                    <p:animMotion origin="layout" path="M -1.04167E-6 4.81481E-6 L -1.04167E-6 0.03541 " pathEditMode="relative" rAng="0" ptsTypes="AA">
                                      <p:cBhvr>
                                        <p:cTn id="44" dur="700" spd="-100000" fill="hold"/>
                                        <p:tgtEl>
                                          <p:spTgt spid="5129"/>
                                        </p:tgtEl>
                                        <p:attrNameLst>
                                          <p:attrName>ppt_x</p:attrName>
                                          <p:attrName>ppt_y</p:attrName>
                                        </p:attrNameLst>
                                      </p:cBhvr>
                                      <p:rCtr x="0" y="1759"/>
                                    </p:animMotion>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133"/>
                                        </p:tgtEl>
                                        <p:attrNameLst>
                                          <p:attrName>style.visibility</p:attrName>
                                        </p:attrNameLst>
                                      </p:cBhvr>
                                      <p:to>
                                        <p:strVal val="visible"/>
                                      </p:to>
                                    </p:set>
                                    <p:animEffect transition="in" filter="fade">
                                      <p:cBhvr>
                                        <p:cTn id="49" dur="500"/>
                                        <p:tgtEl>
                                          <p:spTgt spid="5133"/>
                                        </p:tgtEl>
                                      </p:cBhvr>
                                    </p:animEffect>
                                  </p:childTnLst>
                                </p:cTn>
                              </p:par>
                              <p:par>
                                <p:cTn id="50" presetID="42" presetClass="path" presetSubtype="0" decel="100000" fill="hold" grpId="1" nodeType="withEffect">
                                  <p:stCondLst>
                                    <p:cond delay="0"/>
                                  </p:stCondLst>
                                  <p:childTnLst>
                                    <p:animMotion origin="layout" path="M -1.04167E-6 4.81481E-6 L -1.04167E-6 0.03541 " pathEditMode="relative" rAng="0" ptsTypes="AA">
                                      <p:cBhvr>
                                        <p:cTn id="51" dur="700" spd="-100000" fill="hold"/>
                                        <p:tgtEl>
                                          <p:spTgt spid="5133"/>
                                        </p:tgtEl>
                                        <p:attrNameLst>
                                          <p:attrName>ppt_x</p:attrName>
                                          <p:attrName>ppt_y</p:attrName>
                                        </p:attrNameLst>
                                      </p:cBhvr>
                                      <p:rCtr x="0" y="1759"/>
                                    </p:animMotion>
                                  </p:childTnLst>
                                </p:cTn>
                              </p:par>
                              <p:par>
                                <p:cTn id="52" presetID="10" presetClass="entr" presetSubtype="0" fill="hold" grpId="0" nodeType="withEffect">
                                  <p:stCondLst>
                                    <p:cond delay="0"/>
                                  </p:stCondLst>
                                  <p:childTnLst>
                                    <p:set>
                                      <p:cBhvr>
                                        <p:cTn id="53" dur="1" fill="hold">
                                          <p:stCondLst>
                                            <p:cond delay="0"/>
                                          </p:stCondLst>
                                        </p:cTn>
                                        <p:tgtEl>
                                          <p:spTgt spid="5137"/>
                                        </p:tgtEl>
                                        <p:attrNameLst>
                                          <p:attrName>style.visibility</p:attrName>
                                        </p:attrNameLst>
                                      </p:cBhvr>
                                      <p:to>
                                        <p:strVal val="visible"/>
                                      </p:to>
                                    </p:set>
                                    <p:animEffect transition="in" filter="fade">
                                      <p:cBhvr>
                                        <p:cTn id="54" dur="500"/>
                                        <p:tgtEl>
                                          <p:spTgt spid="5137"/>
                                        </p:tgtEl>
                                      </p:cBhvr>
                                    </p:animEffect>
                                  </p:childTnLst>
                                </p:cTn>
                              </p:par>
                              <p:par>
                                <p:cTn id="55" presetID="42" presetClass="path" presetSubtype="0" decel="100000" fill="hold" grpId="1" nodeType="withEffect">
                                  <p:stCondLst>
                                    <p:cond delay="0"/>
                                  </p:stCondLst>
                                  <p:childTnLst>
                                    <p:animMotion origin="layout" path="M -1.04167E-6 4.81481E-6 L -1.04167E-6 0.03541 " pathEditMode="relative" rAng="0" ptsTypes="AA">
                                      <p:cBhvr>
                                        <p:cTn id="56" dur="700" spd="-100000" fill="hold"/>
                                        <p:tgtEl>
                                          <p:spTgt spid="5137"/>
                                        </p:tgtEl>
                                        <p:attrNameLst>
                                          <p:attrName>ppt_x</p:attrName>
                                          <p:attrName>ppt_y</p:attrName>
                                        </p:attrNameLst>
                                      </p:cBhvr>
                                      <p:rCtr x="0" y="1759"/>
                                    </p:animMotion>
                                  </p:childTnLst>
                                </p:cTn>
                              </p:par>
                              <p:par>
                                <p:cTn id="57" presetID="10" presetClass="entr" presetSubtype="0" fill="hold" grpId="0" nodeType="withEffect">
                                  <p:stCondLst>
                                    <p:cond delay="0"/>
                                  </p:stCondLst>
                                  <p:childTnLst>
                                    <p:set>
                                      <p:cBhvr>
                                        <p:cTn id="58" dur="1" fill="hold">
                                          <p:stCondLst>
                                            <p:cond delay="0"/>
                                          </p:stCondLst>
                                        </p:cTn>
                                        <p:tgtEl>
                                          <p:spTgt spid="5138"/>
                                        </p:tgtEl>
                                        <p:attrNameLst>
                                          <p:attrName>style.visibility</p:attrName>
                                        </p:attrNameLst>
                                      </p:cBhvr>
                                      <p:to>
                                        <p:strVal val="visible"/>
                                      </p:to>
                                    </p:set>
                                    <p:animEffect transition="in" filter="fade">
                                      <p:cBhvr>
                                        <p:cTn id="59" dur="500"/>
                                        <p:tgtEl>
                                          <p:spTgt spid="5138"/>
                                        </p:tgtEl>
                                      </p:cBhvr>
                                    </p:animEffect>
                                  </p:childTnLst>
                                </p:cTn>
                              </p:par>
                              <p:par>
                                <p:cTn id="60" presetID="42" presetClass="path" presetSubtype="0" decel="100000" fill="hold" grpId="1" nodeType="withEffect">
                                  <p:stCondLst>
                                    <p:cond delay="0"/>
                                  </p:stCondLst>
                                  <p:childTnLst>
                                    <p:animMotion origin="layout" path="M -1.04167E-6 4.81481E-6 L -1.04167E-6 0.03541 " pathEditMode="relative" rAng="0" ptsTypes="AA">
                                      <p:cBhvr>
                                        <p:cTn id="61" dur="700" spd="-100000" fill="hold"/>
                                        <p:tgtEl>
                                          <p:spTgt spid="5138"/>
                                        </p:tgtEl>
                                        <p:attrNameLst>
                                          <p:attrName>ppt_x</p:attrName>
                                          <p:attrName>ppt_y</p:attrName>
                                        </p:attrNameLst>
                                      </p:cBhvr>
                                      <p:rCtr x="0" y="1759"/>
                                    </p:animMotion>
                                  </p:childTnLst>
                                </p:cTn>
                              </p:par>
                              <p:par>
                                <p:cTn id="62" presetID="10" presetClass="entr" presetSubtype="0" fill="hold" grpId="0" nodeType="withEffect">
                                  <p:stCondLst>
                                    <p:cond delay="0"/>
                                  </p:stCondLst>
                                  <p:childTnLst>
                                    <p:set>
                                      <p:cBhvr>
                                        <p:cTn id="63" dur="1" fill="hold">
                                          <p:stCondLst>
                                            <p:cond delay="0"/>
                                          </p:stCondLst>
                                        </p:cTn>
                                        <p:tgtEl>
                                          <p:spTgt spid="5135"/>
                                        </p:tgtEl>
                                        <p:attrNameLst>
                                          <p:attrName>style.visibility</p:attrName>
                                        </p:attrNameLst>
                                      </p:cBhvr>
                                      <p:to>
                                        <p:strVal val="visible"/>
                                      </p:to>
                                    </p:set>
                                    <p:animEffect transition="in" filter="fade">
                                      <p:cBhvr>
                                        <p:cTn id="64" dur="500"/>
                                        <p:tgtEl>
                                          <p:spTgt spid="5135"/>
                                        </p:tgtEl>
                                      </p:cBhvr>
                                    </p:animEffect>
                                  </p:childTnLst>
                                </p:cTn>
                              </p:par>
                              <p:par>
                                <p:cTn id="65" presetID="42" presetClass="path" presetSubtype="0" decel="100000" fill="hold" grpId="1" nodeType="withEffect">
                                  <p:stCondLst>
                                    <p:cond delay="0"/>
                                  </p:stCondLst>
                                  <p:childTnLst>
                                    <p:animMotion origin="layout" path="M -1.04167E-6 4.81481E-6 L -1.04167E-6 0.03541 " pathEditMode="relative" rAng="0" ptsTypes="AA">
                                      <p:cBhvr>
                                        <p:cTn id="66" dur="700" spd="-100000" fill="hold"/>
                                        <p:tgtEl>
                                          <p:spTgt spid="5135"/>
                                        </p:tgtEl>
                                        <p:attrNameLst>
                                          <p:attrName>ppt_x</p:attrName>
                                          <p:attrName>ppt_y</p:attrName>
                                        </p:attrNameLst>
                                      </p:cBhvr>
                                      <p:rCtr x="0" y="1759"/>
                                    </p:animMotion>
                                  </p:childTnLst>
                                </p:cTn>
                              </p:par>
                              <p:par>
                                <p:cTn id="67" presetID="10" presetClass="entr" presetSubtype="0" fill="hold" grpId="0" nodeType="with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42" presetClass="path" presetSubtype="0" decel="100000" fill="hold" grpId="1" nodeType="withEffect">
                                  <p:stCondLst>
                                    <p:cond delay="0"/>
                                  </p:stCondLst>
                                  <p:childTnLst>
                                    <p:animMotion origin="layout" path="M -1.04167E-6 4.81481E-6 L -1.04167E-6 0.03541 " pathEditMode="relative" rAng="0" ptsTypes="AA">
                                      <p:cBhvr>
                                        <p:cTn id="71" dur="700" spd="-100000" fill="hold"/>
                                        <p:tgtEl>
                                          <p:spTgt spid="19"/>
                                        </p:tgtEl>
                                        <p:attrNameLst>
                                          <p:attrName>ppt_x</p:attrName>
                                          <p:attrName>ppt_y</p:attrName>
                                        </p:attrNameLst>
                                      </p:cBhvr>
                                      <p:rCtr x="0" y="1759"/>
                                    </p:animMotion>
                                  </p:childTnLst>
                                </p:cTn>
                              </p:par>
                              <p:par>
                                <p:cTn id="72" presetID="10" presetClass="entr" presetSubtype="0" fill="hold" grpId="0"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42" presetClass="path" presetSubtype="0" decel="100000" fill="hold" grpId="1" nodeType="withEffect">
                                  <p:stCondLst>
                                    <p:cond delay="0"/>
                                  </p:stCondLst>
                                  <p:childTnLst>
                                    <p:animMotion origin="layout" path="M -1.04167E-6 4.81481E-6 L -1.04167E-6 0.03541 " pathEditMode="relative" rAng="0" ptsTypes="AA">
                                      <p:cBhvr>
                                        <p:cTn id="76" dur="700" spd="-100000" fill="hold"/>
                                        <p:tgtEl>
                                          <p:spTgt spid="26"/>
                                        </p:tgtEl>
                                        <p:attrNameLst>
                                          <p:attrName>ppt_x</p:attrName>
                                          <p:attrName>ppt_y</p:attrName>
                                        </p:attrNameLst>
                                      </p:cBhvr>
                                      <p:rCtr x="0" y="1759"/>
                                    </p:animMotion>
                                  </p:childTnLst>
                                </p:cTn>
                              </p:par>
                              <p:par>
                                <p:cTn id="77" presetID="10"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42" presetClass="path" presetSubtype="0" decel="100000" fill="hold" grpId="1" nodeType="withEffect">
                                  <p:stCondLst>
                                    <p:cond delay="0"/>
                                  </p:stCondLst>
                                  <p:childTnLst>
                                    <p:animMotion origin="layout" path="M -1.04167E-6 4.81481E-6 L -1.04167E-6 0.03541 " pathEditMode="relative" rAng="0" ptsTypes="AA">
                                      <p:cBhvr>
                                        <p:cTn id="81" dur="700" spd="-100000" fill="hold"/>
                                        <p:tgtEl>
                                          <p:spTgt spid="32"/>
                                        </p:tgtEl>
                                        <p:attrNameLst>
                                          <p:attrName>ppt_x</p:attrName>
                                          <p:attrName>ppt_y</p:attrName>
                                        </p:attrNameLst>
                                      </p:cBhvr>
                                      <p:rCtr x="0" y="1759"/>
                                    </p:animMotion>
                                  </p:childTnLst>
                                </p:cTn>
                              </p:par>
                              <p:par>
                                <p:cTn id="82" presetID="10" presetClass="entr" presetSubtype="0" fill="hold" grpId="0" nodeType="withEffect">
                                  <p:stCondLst>
                                    <p:cond delay="0"/>
                                  </p:stCondLst>
                                  <p:childTnLst>
                                    <p:set>
                                      <p:cBhvr>
                                        <p:cTn id="83" dur="1" fill="hold">
                                          <p:stCondLst>
                                            <p:cond delay="0"/>
                                          </p:stCondLst>
                                        </p:cTn>
                                        <p:tgtEl>
                                          <p:spTgt spid="5141"/>
                                        </p:tgtEl>
                                        <p:attrNameLst>
                                          <p:attrName>style.visibility</p:attrName>
                                        </p:attrNameLst>
                                      </p:cBhvr>
                                      <p:to>
                                        <p:strVal val="visible"/>
                                      </p:to>
                                    </p:set>
                                    <p:animEffect transition="in" filter="fade">
                                      <p:cBhvr>
                                        <p:cTn id="84" dur="500"/>
                                        <p:tgtEl>
                                          <p:spTgt spid="5141"/>
                                        </p:tgtEl>
                                      </p:cBhvr>
                                    </p:animEffect>
                                  </p:childTnLst>
                                </p:cTn>
                              </p:par>
                              <p:par>
                                <p:cTn id="85" presetID="42" presetClass="path" presetSubtype="0" decel="100000" fill="hold" grpId="1" nodeType="withEffect">
                                  <p:stCondLst>
                                    <p:cond delay="0"/>
                                  </p:stCondLst>
                                  <p:childTnLst>
                                    <p:animMotion origin="layout" path="M -1.04167E-6 4.81481E-6 L -1.04167E-6 0.03541 " pathEditMode="relative" rAng="0" ptsTypes="AA">
                                      <p:cBhvr>
                                        <p:cTn id="86" dur="700" spd="-100000" fill="hold"/>
                                        <p:tgtEl>
                                          <p:spTgt spid="5141"/>
                                        </p:tgtEl>
                                        <p:attrNameLst>
                                          <p:attrName>ppt_x</p:attrName>
                                          <p:attrName>ppt_y</p:attrName>
                                        </p:attrNameLst>
                                      </p:cBhvr>
                                      <p:rCtr x="0" y="1759"/>
                                    </p:animMotion>
                                  </p:childTnLst>
                                </p:cTn>
                              </p:par>
                              <p:par>
                                <p:cTn id="87" presetID="10" presetClass="entr" presetSubtype="0"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fade">
                                      <p:cBhvr>
                                        <p:cTn id="89" dur="500"/>
                                        <p:tgtEl>
                                          <p:spTgt spid="42"/>
                                        </p:tgtEl>
                                      </p:cBhvr>
                                    </p:animEffect>
                                  </p:childTnLst>
                                </p:cTn>
                              </p:par>
                              <p:par>
                                <p:cTn id="90" presetID="42" presetClass="path" presetSubtype="0" decel="100000" fill="hold" nodeType="withEffect">
                                  <p:stCondLst>
                                    <p:cond delay="0"/>
                                  </p:stCondLst>
                                  <p:childTnLst>
                                    <p:animMotion origin="layout" path="M -1.04167E-6 4.81481E-6 L -1.04167E-6 0.03541 " pathEditMode="relative" rAng="0" ptsTypes="AA">
                                      <p:cBhvr>
                                        <p:cTn id="91" dur="700" spd="-100000" fill="hold"/>
                                        <p:tgtEl>
                                          <p:spTgt spid="42"/>
                                        </p:tgtEl>
                                        <p:attrNameLst>
                                          <p:attrName>ppt_x</p:attrName>
                                          <p:attrName>ppt_y</p:attrName>
                                        </p:attrNameLst>
                                      </p:cBhvr>
                                      <p:rCtr x="0" y="1759"/>
                                    </p:animMotion>
                                  </p:childTnLst>
                                </p:cTn>
                              </p:par>
                              <p:par>
                                <p:cTn id="92" presetID="10" presetClass="entr" presetSubtype="0" fill="hold" grpId="0" nodeType="with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fade">
                                      <p:cBhvr>
                                        <p:cTn id="94" dur="500"/>
                                        <p:tgtEl>
                                          <p:spTgt spid="48"/>
                                        </p:tgtEl>
                                      </p:cBhvr>
                                    </p:animEffect>
                                  </p:childTnLst>
                                </p:cTn>
                              </p:par>
                              <p:par>
                                <p:cTn id="95" presetID="42" presetClass="path" presetSubtype="0" decel="100000" fill="hold" grpId="1" nodeType="withEffect">
                                  <p:stCondLst>
                                    <p:cond delay="0"/>
                                  </p:stCondLst>
                                  <p:childTnLst>
                                    <p:animMotion origin="layout" path="M -1.04167E-6 4.81481E-6 L -1.04167E-6 0.03541 " pathEditMode="relative" rAng="0" ptsTypes="AA">
                                      <p:cBhvr>
                                        <p:cTn id="96" dur="700" spd="-100000" fill="hold"/>
                                        <p:tgtEl>
                                          <p:spTgt spid="48"/>
                                        </p:tgtEl>
                                        <p:attrNameLst>
                                          <p:attrName>ppt_x</p:attrName>
                                          <p:attrName>ppt_y</p:attrName>
                                        </p:attrNameLst>
                                      </p:cBhvr>
                                      <p:rCtr x="0" y="1759"/>
                                    </p:animMotion>
                                  </p:childTnLst>
                                </p:cTn>
                              </p:par>
                              <p:par>
                                <p:cTn id="97" presetID="10" presetClass="entr" presetSubtype="0" fill="hold" grpId="0" nodeType="withEffect">
                                  <p:stCondLst>
                                    <p:cond delay="0"/>
                                  </p:stCondLst>
                                  <p:childTnLst>
                                    <p:set>
                                      <p:cBhvr>
                                        <p:cTn id="98" dur="1" fill="hold">
                                          <p:stCondLst>
                                            <p:cond delay="0"/>
                                          </p:stCondLst>
                                        </p:cTn>
                                        <p:tgtEl>
                                          <p:spTgt spid="51"/>
                                        </p:tgtEl>
                                        <p:attrNameLst>
                                          <p:attrName>style.visibility</p:attrName>
                                        </p:attrNameLst>
                                      </p:cBhvr>
                                      <p:to>
                                        <p:strVal val="visible"/>
                                      </p:to>
                                    </p:set>
                                    <p:animEffect transition="in" filter="fade">
                                      <p:cBhvr>
                                        <p:cTn id="99" dur="500"/>
                                        <p:tgtEl>
                                          <p:spTgt spid="51"/>
                                        </p:tgtEl>
                                      </p:cBhvr>
                                    </p:animEffect>
                                  </p:childTnLst>
                                </p:cTn>
                              </p:par>
                              <p:par>
                                <p:cTn id="100" presetID="42" presetClass="path" presetSubtype="0" decel="100000" fill="hold" grpId="1" nodeType="withEffect">
                                  <p:stCondLst>
                                    <p:cond delay="0"/>
                                  </p:stCondLst>
                                  <p:childTnLst>
                                    <p:animMotion origin="layout" path="M -1.04167E-6 4.81481E-6 L -1.04167E-6 0.03541 " pathEditMode="relative" rAng="0" ptsTypes="AA">
                                      <p:cBhvr>
                                        <p:cTn id="101" dur="700" spd="-100000" fill="hold"/>
                                        <p:tgtEl>
                                          <p:spTgt spid="51"/>
                                        </p:tgtEl>
                                        <p:attrNameLst>
                                          <p:attrName>ppt_x</p:attrName>
                                          <p:attrName>ppt_y</p:attrName>
                                        </p:attrNameLst>
                                      </p:cBhvr>
                                      <p:rCtr x="0" y="1759"/>
                                    </p:animMotion>
                                  </p:childTnLst>
                                </p:cTn>
                              </p:par>
                              <p:par>
                                <p:cTn id="102" presetID="10" presetClass="entr" presetSubtype="0" fill="hold" nodeType="with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par>
                                <p:cTn id="105" presetID="42" presetClass="path" presetSubtype="0" decel="100000" fill="hold" nodeType="withEffect">
                                  <p:stCondLst>
                                    <p:cond delay="0"/>
                                  </p:stCondLst>
                                  <p:childTnLst>
                                    <p:animMotion origin="layout" path="M -1.04167E-6 4.81481E-6 L -1.04167E-6 0.03541 " pathEditMode="relative" rAng="0" ptsTypes="AA">
                                      <p:cBhvr>
                                        <p:cTn id="106" dur="700" spd="-100000" fill="hold"/>
                                        <p:tgtEl>
                                          <p:spTgt spid="54"/>
                                        </p:tgtEl>
                                        <p:attrNameLst>
                                          <p:attrName>ppt_x</p:attrName>
                                          <p:attrName>ppt_y</p:attrName>
                                        </p:attrNameLst>
                                      </p:cBhvr>
                                      <p:rCtr x="0" y="1759"/>
                                    </p:animMotion>
                                  </p:childTnLst>
                                </p:cTn>
                              </p:par>
                              <p:par>
                                <p:cTn id="107" presetID="10" presetClass="entr" presetSubtype="0" fill="hold" grpId="0" nodeType="with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fade">
                                      <p:cBhvr>
                                        <p:cTn id="109" dur="500"/>
                                        <p:tgtEl>
                                          <p:spTgt spid="55"/>
                                        </p:tgtEl>
                                      </p:cBhvr>
                                    </p:animEffect>
                                  </p:childTnLst>
                                </p:cTn>
                              </p:par>
                              <p:par>
                                <p:cTn id="110" presetID="42" presetClass="path" presetSubtype="0" decel="100000" fill="hold" grpId="1" nodeType="withEffect">
                                  <p:stCondLst>
                                    <p:cond delay="0"/>
                                  </p:stCondLst>
                                  <p:childTnLst>
                                    <p:animMotion origin="layout" path="M -1.04167E-6 4.81481E-6 L -1.04167E-6 0.03541 " pathEditMode="relative" rAng="0" ptsTypes="AA">
                                      <p:cBhvr>
                                        <p:cTn id="111" dur="700" spd="-100000" fill="hold"/>
                                        <p:tgtEl>
                                          <p:spTgt spid="55"/>
                                        </p:tgtEl>
                                        <p:attrNameLst>
                                          <p:attrName>ppt_x</p:attrName>
                                          <p:attrName>ppt_y</p:attrName>
                                        </p:attrNameLst>
                                      </p:cBhvr>
                                      <p:rCtr x="0" y="1759"/>
                                    </p:animMotion>
                                  </p:childTnLst>
                                </p:cTn>
                              </p:par>
                              <p:par>
                                <p:cTn id="112" presetID="10" presetClass="entr" presetSubtype="0" fill="hold"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42" presetClass="path" presetSubtype="0" decel="100000" fill="hold" nodeType="withEffect">
                                  <p:stCondLst>
                                    <p:cond delay="0"/>
                                  </p:stCondLst>
                                  <p:childTnLst>
                                    <p:animMotion origin="layout" path="M -1.04167E-6 4.81481E-6 L -1.04167E-6 0.03541 " pathEditMode="relative" rAng="0" ptsTypes="AA">
                                      <p:cBhvr>
                                        <p:cTn id="116" dur="700" spd="-100000" fill="hold"/>
                                        <p:tgtEl>
                                          <p:spTgt spid="57"/>
                                        </p:tgtEl>
                                        <p:attrNameLst>
                                          <p:attrName>ppt_x</p:attrName>
                                          <p:attrName>ppt_y</p:attrName>
                                        </p:attrNameLst>
                                      </p:cBhvr>
                                      <p:rCtr x="0" y="1759"/>
                                    </p:animMotion>
                                  </p:childTnLst>
                                </p:cTn>
                              </p:par>
                              <p:par>
                                <p:cTn id="117" presetID="10" presetClass="entr" presetSubtype="0" fill="hold" grpId="0" nodeType="with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fade">
                                      <p:cBhvr>
                                        <p:cTn id="119" dur="500"/>
                                        <p:tgtEl>
                                          <p:spTgt spid="56"/>
                                        </p:tgtEl>
                                      </p:cBhvr>
                                    </p:animEffect>
                                  </p:childTnLst>
                                </p:cTn>
                              </p:par>
                              <p:par>
                                <p:cTn id="120" presetID="42" presetClass="path" presetSubtype="0" decel="100000" fill="hold" grpId="1" nodeType="withEffect">
                                  <p:stCondLst>
                                    <p:cond delay="0"/>
                                  </p:stCondLst>
                                  <p:childTnLst>
                                    <p:animMotion origin="layout" path="M -1.04167E-6 4.81481E-6 L -1.04167E-6 0.03541 " pathEditMode="relative" rAng="0" ptsTypes="AA">
                                      <p:cBhvr>
                                        <p:cTn id="121" dur="700" spd="-100000" fill="hold"/>
                                        <p:tgtEl>
                                          <p:spTgt spid="56"/>
                                        </p:tgtEl>
                                        <p:attrNameLst>
                                          <p:attrName>ppt_x</p:attrName>
                                          <p:attrName>ppt_y</p:attrName>
                                        </p:attrNameLst>
                                      </p:cBhvr>
                                      <p:rCtr x="0" y="1759"/>
                                    </p:animMotion>
                                  </p:childTnLst>
                                </p:cTn>
                              </p:par>
                              <p:par>
                                <p:cTn id="122" presetID="10" presetClass="entr" presetSubtype="0" fill="hold" nodeType="withEffect">
                                  <p:stCondLst>
                                    <p:cond delay="0"/>
                                  </p:stCondLst>
                                  <p:childTnLst>
                                    <p:set>
                                      <p:cBhvr>
                                        <p:cTn id="123" dur="1" fill="hold">
                                          <p:stCondLst>
                                            <p:cond delay="0"/>
                                          </p:stCondLst>
                                        </p:cTn>
                                        <p:tgtEl>
                                          <p:spTgt spid="59"/>
                                        </p:tgtEl>
                                        <p:attrNameLst>
                                          <p:attrName>style.visibility</p:attrName>
                                        </p:attrNameLst>
                                      </p:cBhvr>
                                      <p:to>
                                        <p:strVal val="visible"/>
                                      </p:to>
                                    </p:set>
                                    <p:animEffect transition="in" filter="fade">
                                      <p:cBhvr>
                                        <p:cTn id="124" dur="500"/>
                                        <p:tgtEl>
                                          <p:spTgt spid="59"/>
                                        </p:tgtEl>
                                      </p:cBhvr>
                                    </p:animEffect>
                                  </p:childTnLst>
                                </p:cTn>
                              </p:par>
                              <p:par>
                                <p:cTn id="125" presetID="42" presetClass="path" presetSubtype="0" decel="100000" fill="hold" nodeType="withEffect">
                                  <p:stCondLst>
                                    <p:cond delay="0"/>
                                  </p:stCondLst>
                                  <p:childTnLst>
                                    <p:animMotion origin="layout" path="M -1.04167E-6 4.81481E-6 L -1.04167E-6 0.03541 " pathEditMode="relative" rAng="0" ptsTypes="AA">
                                      <p:cBhvr>
                                        <p:cTn id="126" dur="700" spd="-100000" fill="hold"/>
                                        <p:tgtEl>
                                          <p:spTgt spid="59"/>
                                        </p:tgtEl>
                                        <p:attrNameLst>
                                          <p:attrName>ppt_x</p:attrName>
                                          <p:attrName>ppt_y</p:attrName>
                                        </p:attrNameLst>
                                      </p:cBhvr>
                                      <p:rCtr x="0" y="1759"/>
                                    </p:animMotion>
                                  </p:childTnLst>
                                </p:cTn>
                              </p:par>
                              <p:par>
                                <p:cTn id="127" presetID="10" presetClass="entr" presetSubtype="0" fill="hold" grpId="0" nodeType="with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500"/>
                                        <p:tgtEl>
                                          <p:spTgt spid="58"/>
                                        </p:tgtEl>
                                      </p:cBhvr>
                                    </p:animEffect>
                                  </p:childTnLst>
                                </p:cTn>
                              </p:par>
                              <p:par>
                                <p:cTn id="130" presetID="42" presetClass="path" presetSubtype="0" decel="100000" fill="hold" grpId="1" nodeType="withEffect">
                                  <p:stCondLst>
                                    <p:cond delay="0"/>
                                  </p:stCondLst>
                                  <p:childTnLst>
                                    <p:animMotion origin="layout" path="M -1.04167E-6 4.81481E-6 L -1.04167E-6 0.03541 " pathEditMode="relative" rAng="0" ptsTypes="AA">
                                      <p:cBhvr>
                                        <p:cTn id="131" dur="700" spd="-100000" fill="hold"/>
                                        <p:tgtEl>
                                          <p:spTgt spid="58"/>
                                        </p:tgtEl>
                                        <p:attrNameLst>
                                          <p:attrName>ppt_x</p:attrName>
                                          <p:attrName>ppt_y</p:attrName>
                                        </p:attrNameLst>
                                      </p:cBhvr>
                                      <p:rCtr x="0" y="1759"/>
                                    </p:animMotion>
                                  </p:childTnLst>
                                </p:cTn>
                              </p:par>
                              <p:par>
                                <p:cTn id="132" presetID="10" presetClass="entr" presetSubtype="0" fill="hold" grpId="0" nodeType="withEffect">
                                  <p:stCondLst>
                                    <p:cond delay="0"/>
                                  </p:stCondLst>
                                  <p:childTnLst>
                                    <p:set>
                                      <p:cBhvr>
                                        <p:cTn id="133" dur="1" fill="hold">
                                          <p:stCondLst>
                                            <p:cond delay="0"/>
                                          </p:stCondLst>
                                        </p:cTn>
                                        <p:tgtEl>
                                          <p:spTgt spid="43"/>
                                        </p:tgtEl>
                                        <p:attrNameLst>
                                          <p:attrName>style.visibility</p:attrName>
                                        </p:attrNameLst>
                                      </p:cBhvr>
                                      <p:to>
                                        <p:strVal val="visible"/>
                                      </p:to>
                                    </p:set>
                                    <p:animEffect transition="in" filter="fade">
                                      <p:cBhvr>
                                        <p:cTn id="134" dur="500"/>
                                        <p:tgtEl>
                                          <p:spTgt spid="43"/>
                                        </p:tgtEl>
                                      </p:cBhvr>
                                    </p:animEffect>
                                  </p:childTnLst>
                                </p:cTn>
                              </p:par>
                              <p:par>
                                <p:cTn id="135" presetID="42" presetClass="path" presetSubtype="0" decel="100000" fill="hold" grpId="1" nodeType="withEffect">
                                  <p:stCondLst>
                                    <p:cond delay="0"/>
                                  </p:stCondLst>
                                  <p:childTnLst>
                                    <p:animMotion origin="layout" path="M -1.04167E-6 4.81481E-6 L -1.04167E-6 0.03541 " pathEditMode="relative" rAng="0" ptsTypes="AA">
                                      <p:cBhvr>
                                        <p:cTn id="136" dur="700" spd="-100000" fill="hold"/>
                                        <p:tgtEl>
                                          <p:spTgt spid="43"/>
                                        </p:tgtEl>
                                        <p:attrNameLst>
                                          <p:attrName>ppt_x</p:attrName>
                                          <p:attrName>ppt_y</p:attrName>
                                        </p:attrNameLst>
                                      </p:cBhvr>
                                      <p:rCtr x="0" y="1759"/>
                                    </p:animMotion>
                                  </p:childTnLst>
                                </p:cTn>
                              </p:par>
                              <p:par>
                                <p:cTn id="137" presetID="10" presetClass="entr" presetSubtype="0" fill="hold" grpId="0"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fade">
                                      <p:cBhvr>
                                        <p:cTn id="139" dur="500"/>
                                        <p:tgtEl>
                                          <p:spTgt spid="46"/>
                                        </p:tgtEl>
                                      </p:cBhvr>
                                    </p:animEffect>
                                  </p:childTnLst>
                                </p:cTn>
                              </p:par>
                              <p:par>
                                <p:cTn id="140" presetID="42" presetClass="path" presetSubtype="0" decel="100000" fill="hold" grpId="1" nodeType="withEffect">
                                  <p:stCondLst>
                                    <p:cond delay="0"/>
                                  </p:stCondLst>
                                  <p:childTnLst>
                                    <p:animMotion origin="layout" path="M -1.25E-6 -2.22222E-6 L -1.25E-6 0.03542 " pathEditMode="relative" rAng="0" ptsTypes="AA">
                                      <p:cBhvr>
                                        <p:cTn id="141" dur="700" spd="-100000" fill="hold"/>
                                        <p:tgtEl>
                                          <p:spTgt spid="46"/>
                                        </p:tgtEl>
                                        <p:attrNameLst>
                                          <p:attrName>ppt_x</p:attrName>
                                          <p:attrName>ppt_y</p:attrName>
                                        </p:attrNameLst>
                                      </p:cBhvr>
                                      <p:rCtr x="0" y="1759"/>
                                    </p:animMotion>
                                  </p:childTnLst>
                                </p:cTn>
                              </p:par>
                              <p:par>
                                <p:cTn id="142" presetID="10" presetClass="entr" presetSubtype="0" fill="hold" nodeType="withEffect">
                                  <p:stCondLst>
                                    <p:cond delay="0"/>
                                  </p:stCondLst>
                                  <p:childTnLst>
                                    <p:set>
                                      <p:cBhvr>
                                        <p:cTn id="143" dur="1" fill="hold">
                                          <p:stCondLst>
                                            <p:cond delay="0"/>
                                          </p:stCondLst>
                                        </p:cTn>
                                        <p:tgtEl>
                                          <p:spTgt spid="44"/>
                                        </p:tgtEl>
                                        <p:attrNameLst>
                                          <p:attrName>style.visibility</p:attrName>
                                        </p:attrNameLst>
                                      </p:cBhvr>
                                      <p:to>
                                        <p:strVal val="visible"/>
                                      </p:to>
                                    </p:set>
                                    <p:animEffect transition="in" filter="fade">
                                      <p:cBhvr>
                                        <p:cTn id="144" dur="500"/>
                                        <p:tgtEl>
                                          <p:spTgt spid="44"/>
                                        </p:tgtEl>
                                      </p:cBhvr>
                                    </p:animEffect>
                                  </p:childTnLst>
                                </p:cTn>
                              </p:par>
                              <p:par>
                                <p:cTn id="145" presetID="42" presetClass="path" presetSubtype="0" decel="100000" fill="hold" nodeType="withEffect">
                                  <p:stCondLst>
                                    <p:cond delay="0"/>
                                  </p:stCondLst>
                                  <p:childTnLst>
                                    <p:animMotion origin="layout" path="M 4.16667E-7 -2.22222E-6 L 4.16667E-7 0.03542 " pathEditMode="relative" rAng="0" ptsTypes="AA">
                                      <p:cBhvr>
                                        <p:cTn id="146" dur="700" spd="-100000" fill="hold"/>
                                        <p:tgtEl>
                                          <p:spTgt spid="4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6" grpId="0" animBg="1"/>
      <p:bldP spid="26" grpId="1" animBg="1"/>
      <p:bldP spid="32" grpId="0"/>
      <p:bldP spid="32" grpId="1"/>
      <p:bldP spid="43" grpId="0" animBg="1"/>
      <p:bldP spid="43" grpId="1" animBg="1"/>
      <p:bldP spid="46" grpId="0"/>
      <p:bldP spid="46" grpId="1"/>
      <p:bldP spid="48" grpId="0" animBg="1"/>
      <p:bldP spid="48" grpId="1" animBg="1"/>
      <p:bldP spid="51" grpId="0"/>
      <p:bldP spid="51" grpId="1"/>
      <p:bldP spid="55" grpId="0"/>
      <p:bldP spid="55" grpId="1"/>
      <p:bldP spid="56" grpId="0"/>
      <p:bldP spid="56" grpId="1"/>
      <p:bldP spid="58" grpId="0"/>
      <p:bldP spid="58" grpId="1"/>
      <p:bldP spid="60" grpId="0" animBg="1"/>
      <p:bldP spid="60" grpId="1" animBg="1"/>
      <p:bldP spid="62" grpId="0"/>
      <p:bldP spid="62" grpId="1"/>
      <p:bldP spid="5120" grpId="0"/>
      <p:bldP spid="5120" grpId="1"/>
      <p:bldP spid="5121" grpId="0"/>
      <p:bldP spid="5121" grpId="1"/>
      <p:bldP spid="5125" grpId="0" animBg="1"/>
      <p:bldP spid="5125" grpId="1" animBg="1"/>
      <p:bldP spid="5127" grpId="0"/>
      <p:bldP spid="5127" grpId="1"/>
      <p:bldP spid="5129" grpId="0"/>
      <p:bldP spid="5129" grpId="1"/>
      <p:bldP spid="5130" grpId="0"/>
      <p:bldP spid="5130" grpId="1"/>
      <p:bldP spid="5133" grpId="0" animBg="1"/>
      <p:bldP spid="5133" grpId="1" animBg="1"/>
      <p:bldP spid="5135" grpId="0"/>
      <p:bldP spid="5135" grpId="1"/>
      <p:bldP spid="5137" grpId="0"/>
      <p:bldP spid="5137" grpId="1"/>
      <p:bldP spid="5138" grpId="0"/>
      <p:bldP spid="5138" grpId="1"/>
      <p:bldP spid="5141" grpId="0"/>
      <p:bldP spid="5141"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3087B-FD53-86BB-378E-6D2C7B840BB4}"/>
              </a:ext>
            </a:extLst>
          </p:cNvPr>
          <p:cNvSpPr>
            <a:spLocks noGrp="1"/>
          </p:cNvSpPr>
          <p:nvPr>
            <p:ph type="title"/>
          </p:nvPr>
        </p:nvSpPr>
        <p:spPr>
          <a:xfrm>
            <a:off x="201706" y="2843659"/>
            <a:ext cx="10316180" cy="747897"/>
          </a:xfrm>
        </p:spPr>
        <p:txBody>
          <a:bodyPr/>
          <a:lstStyle/>
          <a:p>
            <a:pPr algn="ctr"/>
            <a:r>
              <a:rPr lang="en-US" sz="5400"/>
              <a:t>O que é um agente de IA?</a:t>
            </a:r>
          </a:p>
        </p:txBody>
      </p:sp>
    </p:spTree>
    <p:extLst>
      <p:ext uri="{BB962C8B-B14F-4D97-AF65-F5344CB8AC3E}">
        <p14:creationId xmlns:p14="http://schemas.microsoft.com/office/powerpoint/2010/main" val="182110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E4CDB86-5892-379F-6BB8-BCD0D4BD92C4}"/>
              </a:ext>
            </a:extLst>
          </p:cNvPr>
          <p:cNvSpPr>
            <a:spLocks noGrp="1"/>
          </p:cNvSpPr>
          <p:nvPr>
            <p:ph type="title"/>
          </p:nvPr>
        </p:nvSpPr>
        <p:spPr>
          <a:xfrm>
            <a:off x="944880" y="1652196"/>
            <a:ext cx="10594848" cy="3323987"/>
          </a:xfrm>
        </p:spPr>
        <p:txBody>
          <a:bodyPr/>
          <a:lstStyle/>
          <a:p>
            <a:pPr algn="ctr"/>
            <a:r>
              <a:rPr lang="en-US">
                <a:solidFill>
                  <a:srgbClr val="000000"/>
                </a:solidFill>
                <a:latin typeface="Segoe UI"/>
                <a:cs typeface="Segoe UI"/>
                <a:sym typeface="Rubik Light"/>
              </a:rPr>
              <a:t>An agent in LLM-based applications</a:t>
            </a:r>
            <a:br>
              <a:rPr lang="en-US">
                <a:solidFill>
                  <a:srgbClr val="000000"/>
                </a:solidFill>
                <a:latin typeface="Segoe UI"/>
                <a:cs typeface="Segoe UI"/>
                <a:sym typeface="Rubik Light"/>
              </a:rPr>
            </a:br>
            <a:r>
              <a:rPr lang="en-US">
                <a:solidFill>
                  <a:srgbClr val="000000"/>
                </a:solidFill>
                <a:latin typeface="Segoe UI"/>
                <a:cs typeface="Segoe UI"/>
                <a:sym typeface="Rubik Light"/>
              </a:rPr>
              <a:t>is a </a:t>
            </a:r>
            <a:r>
              <a:rPr lang="en-US" b="1">
                <a:solidFill>
                  <a:srgbClr val="000000"/>
                </a:solidFill>
                <a:latin typeface="Segoe UI"/>
                <a:cs typeface="Segoe UI"/>
                <a:sym typeface="Rubik Light"/>
              </a:rPr>
              <a:t>semi-autonomous</a:t>
            </a:r>
            <a:r>
              <a:rPr lang="en-US">
                <a:solidFill>
                  <a:srgbClr val="000000"/>
                </a:solidFill>
                <a:latin typeface="Segoe UI"/>
                <a:cs typeface="Segoe UI"/>
                <a:sym typeface="Rubik Light"/>
              </a:rPr>
              <a:t> </a:t>
            </a:r>
            <a:r>
              <a:rPr lang="en-US">
                <a:ln w="3175">
                  <a:noFill/>
                </a:ln>
                <a:solidFill>
                  <a:srgbClr val="000000"/>
                </a:solidFill>
                <a:latin typeface="Segoe UI"/>
                <a:cs typeface="Segoe UI"/>
                <a:sym typeface="Rubik Light"/>
              </a:rPr>
              <a:t>software </a:t>
            </a:r>
            <a:r>
              <a:rPr lang="en-US">
                <a:solidFill>
                  <a:srgbClr val="000000"/>
                </a:solidFill>
                <a:latin typeface="Segoe UI"/>
                <a:cs typeface="Segoe UI"/>
                <a:sym typeface="Rubik Light"/>
              </a:rPr>
              <a:t>entity</a:t>
            </a:r>
            <a:br>
              <a:rPr lang="en-US">
                <a:solidFill>
                  <a:srgbClr val="000000"/>
                </a:solidFill>
                <a:latin typeface="Segoe UI"/>
                <a:cs typeface="Segoe UI"/>
                <a:sym typeface="Rubik Light"/>
              </a:rPr>
            </a:br>
            <a:r>
              <a:rPr lang="en-US">
                <a:solidFill>
                  <a:srgbClr val="000000"/>
                </a:solidFill>
                <a:latin typeface="Segoe UI"/>
                <a:cs typeface="Segoe UI"/>
                <a:sym typeface="Rubik Light"/>
              </a:rPr>
              <a:t>leveraging </a:t>
            </a:r>
            <a:r>
              <a:rPr lang="en-US" b="1">
                <a:solidFill>
                  <a:srgbClr val="000000"/>
                </a:solidFill>
                <a:latin typeface="Segoe UI"/>
                <a:cs typeface="Segoe UI"/>
                <a:sym typeface="Rubik Light"/>
              </a:rPr>
              <a:t>large language models</a:t>
            </a:r>
            <a:br>
              <a:rPr lang="en-US" b="1">
                <a:solidFill>
                  <a:srgbClr val="000000"/>
                </a:solidFill>
                <a:latin typeface="Segoe UI"/>
                <a:cs typeface="Segoe UI"/>
                <a:sym typeface="Rubik Light"/>
              </a:rPr>
            </a:br>
            <a:r>
              <a:rPr lang="en-US" b="1">
                <a:solidFill>
                  <a:srgbClr val="000000"/>
                </a:solidFill>
                <a:latin typeface="Segoe UI"/>
                <a:cs typeface="Segoe UI"/>
                <a:sym typeface="Rubik Light"/>
              </a:rPr>
              <a:t>to perform specific tasks</a:t>
            </a:r>
            <a:br>
              <a:rPr lang="en-US" b="1">
                <a:solidFill>
                  <a:srgbClr val="000000"/>
                </a:solidFill>
                <a:latin typeface="Segoe UI"/>
                <a:cs typeface="Segoe UI"/>
                <a:sym typeface="Rubik Light"/>
              </a:rPr>
            </a:br>
            <a:r>
              <a:rPr lang="en-US" b="1">
                <a:solidFill>
                  <a:srgbClr val="000000"/>
                </a:solidFill>
                <a:latin typeface="Segoe UI"/>
                <a:cs typeface="Segoe UI"/>
                <a:sym typeface="Rubik Light"/>
              </a:rPr>
              <a:t>through </a:t>
            </a:r>
            <a:r>
              <a:rPr lang="en-US" b="1">
                <a:ln w="3175">
                  <a:noFill/>
                </a:ln>
                <a:solidFill>
                  <a:srgbClr val="000000"/>
                </a:solidFill>
                <a:latin typeface="Segoe UI"/>
                <a:cs typeface="Segoe UI"/>
                <a:sym typeface="Rubik Light"/>
              </a:rPr>
              <a:t>natural</a:t>
            </a:r>
            <a:r>
              <a:rPr lang="en-US" b="1">
                <a:solidFill>
                  <a:srgbClr val="000000"/>
                </a:solidFill>
                <a:latin typeface="Segoe UI"/>
                <a:cs typeface="Segoe UI"/>
                <a:sym typeface="Rubik Light"/>
              </a:rPr>
              <a:t> language interaction</a:t>
            </a:r>
            <a:r>
              <a:rPr lang="en-US">
                <a:ln w="3175">
                  <a:noFill/>
                </a:ln>
                <a:solidFill>
                  <a:srgbClr val="000000"/>
                </a:solidFill>
                <a:latin typeface="Segoe UI"/>
                <a:cs typeface="Segoe UI"/>
                <a:sym typeface="Rubik Light"/>
              </a:rPr>
              <a:t>.</a:t>
            </a:r>
            <a:br>
              <a:rPr lang="en-US">
                <a:solidFill>
                  <a:srgbClr val="000000"/>
                </a:solidFill>
                <a:latin typeface="Segoe UI"/>
                <a:cs typeface="Segoe UI"/>
                <a:sym typeface="Rubik Light"/>
              </a:rPr>
            </a:br>
            <a:endParaRPr lang="en-US">
              <a:latin typeface="Segoe UI" panose="020B0502040204020203" pitchFamily="34" charset="0"/>
            </a:endParaRPr>
          </a:p>
        </p:txBody>
      </p:sp>
    </p:spTree>
    <p:extLst>
      <p:ext uri="{BB962C8B-B14F-4D97-AF65-F5344CB8AC3E}">
        <p14:creationId xmlns:p14="http://schemas.microsoft.com/office/powerpoint/2010/main" val="283807829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3">
            <a:extLst>
              <a:ext uri="{FF2B5EF4-FFF2-40B4-BE49-F238E27FC236}">
                <a16:creationId xmlns:a16="http://schemas.microsoft.com/office/drawing/2014/main" id="{39AF3EE8-3569-F9FA-72F5-5E7EC5FAD843}"/>
              </a:ext>
            </a:extLst>
          </p:cNvPr>
          <p:cNvGrpSpPr/>
          <p:nvPr/>
        </p:nvGrpSpPr>
        <p:grpSpPr>
          <a:xfrm>
            <a:off x="4762954" y="-45518"/>
            <a:ext cx="3086100" cy="3303091"/>
            <a:chOff x="0" y="-57150"/>
            <a:chExt cx="812800" cy="869950"/>
          </a:xfrm>
        </p:grpSpPr>
        <p:sp>
          <p:nvSpPr>
            <p:cNvPr id="28" name="Freeform 4">
              <a:extLst>
                <a:ext uri="{FF2B5EF4-FFF2-40B4-BE49-F238E27FC236}">
                  <a16:creationId xmlns:a16="http://schemas.microsoft.com/office/drawing/2014/main" id="{232BE6A3-1FF7-028D-4F3C-3268872AFEB0}"/>
                </a:ext>
              </a:extLst>
            </p:cNvPr>
            <p:cNvSpPr/>
            <p:nvPr/>
          </p:nvSpPr>
          <p:spPr>
            <a:xfrm>
              <a:off x="0" y="0"/>
              <a:ext cx="812800"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217CE9"/>
            </a:solidFill>
          </p:spPr>
          <p:txBody>
            <a:bodyPr/>
            <a:lstStyle/>
            <a:p>
              <a:endParaRPr lang="en-US"/>
            </a:p>
          </p:txBody>
        </p:sp>
        <p:sp>
          <p:nvSpPr>
            <p:cNvPr id="29" name="TextBox 5">
              <a:extLst>
                <a:ext uri="{FF2B5EF4-FFF2-40B4-BE49-F238E27FC236}">
                  <a16:creationId xmlns:a16="http://schemas.microsoft.com/office/drawing/2014/main" id="{B77C3FCD-76E5-A29E-A02F-DE0E054A901C}"/>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grpSp>
        <p:nvGrpSpPr>
          <p:cNvPr id="30" name="Group 29">
            <a:extLst>
              <a:ext uri="{FF2B5EF4-FFF2-40B4-BE49-F238E27FC236}">
                <a16:creationId xmlns:a16="http://schemas.microsoft.com/office/drawing/2014/main" id="{8924D4BA-53CE-DAB1-2B98-0FDA2A7C26D8}"/>
              </a:ext>
            </a:extLst>
          </p:cNvPr>
          <p:cNvGrpSpPr/>
          <p:nvPr/>
        </p:nvGrpSpPr>
        <p:grpSpPr>
          <a:xfrm>
            <a:off x="8530231" y="3564263"/>
            <a:ext cx="3682688" cy="3086100"/>
            <a:chOff x="-100091" y="0"/>
            <a:chExt cx="969926" cy="812800"/>
          </a:xfrm>
        </p:grpSpPr>
        <p:sp>
          <p:nvSpPr>
            <p:cNvPr id="31" name="Freeform 30">
              <a:extLst>
                <a:ext uri="{FF2B5EF4-FFF2-40B4-BE49-F238E27FC236}">
                  <a16:creationId xmlns:a16="http://schemas.microsoft.com/office/drawing/2014/main" id="{1514C9B3-6E6D-3CD7-3061-CF9EA99E5EFD}"/>
                </a:ext>
              </a:extLst>
            </p:cNvPr>
            <p:cNvSpPr/>
            <p:nvPr/>
          </p:nvSpPr>
          <p:spPr>
            <a:xfrm>
              <a:off x="-100091" y="0"/>
              <a:ext cx="969926"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52F9"/>
            </a:solidFill>
          </p:spPr>
          <p:txBody>
            <a:bodyPr/>
            <a:lstStyle/>
            <a:p>
              <a:endParaRPr lang="en-US"/>
            </a:p>
          </p:txBody>
        </p:sp>
        <p:sp>
          <p:nvSpPr>
            <p:cNvPr id="32" name="TextBox 31">
              <a:extLst>
                <a:ext uri="{FF2B5EF4-FFF2-40B4-BE49-F238E27FC236}">
                  <a16:creationId xmlns:a16="http://schemas.microsoft.com/office/drawing/2014/main" id="{3376859B-B46E-C415-B1AA-151288239A83}"/>
                </a:ext>
              </a:extLst>
            </p:cNvPr>
            <p:cNvSpPr txBox="1"/>
            <p:nvPr/>
          </p:nvSpPr>
          <p:spPr>
            <a:xfrm>
              <a:off x="76200" y="19050"/>
              <a:ext cx="660400" cy="717550"/>
            </a:xfrm>
            <a:prstGeom prst="rect">
              <a:avLst/>
            </a:prstGeom>
          </p:spPr>
          <p:txBody>
            <a:bodyPr lIns="50800" tIns="50800" rIns="50800" bIns="50800" rtlCol="0" anchor="ctr"/>
            <a:lstStyle/>
            <a:p>
              <a:pPr algn="ctr">
                <a:lnSpc>
                  <a:spcPts val="3500"/>
                </a:lnSpc>
              </a:pPr>
              <a:endParaRPr/>
            </a:p>
          </p:txBody>
        </p:sp>
      </p:grpSp>
      <p:grpSp>
        <p:nvGrpSpPr>
          <p:cNvPr id="34" name="Group 33">
            <a:extLst>
              <a:ext uri="{FF2B5EF4-FFF2-40B4-BE49-F238E27FC236}">
                <a16:creationId xmlns:a16="http://schemas.microsoft.com/office/drawing/2014/main" id="{EAFD7291-3B33-C6FB-4C54-420C37DC21DF}"/>
              </a:ext>
            </a:extLst>
          </p:cNvPr>
          <p:cNvGrpSpPr/>
          <p:nvPr/>
        </p:nvGrpSpPr>
        <p:grpSpPr>
          <a:xfrm>
            <a:off x="4434389" y="4144562"/>
            <a:ext cx="3638192" cy="2796778"/>
            <a:chOff x="-69593" y="0"/>
            <a:chExt cx="958207" cy="736600"/>
          </a:xfrm>
        </p:grpSpPr>
        <p:sp>
          <p:nvSpPr>
            <p:cNvPr id="35" name="Freeform 34">
              <a:extLst>
                <a:ext uri="{FF2B5EF4-FFF2-40B4-BE49-F238E27FC236}">
                  <a16:creationId xmlns:a16="http://schemas.microsoft.com/office/drawing/2014/main" id="{4226BF1A-0588-3365-C8E6-52D569A31A35}"/>
                </a:ext>
              </a:extLst>
            </p:cNvPr>
            <p:cNvSpPr/>
            <p:nvPr/>
          </p:nvSpPr>
          <p:spPr>
            <a:xfrm>
              <a:off x="-69593" y="0"/>
              <a:ext cx="958207" cy="65996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52F9"/>
            </a:solidFill>
          </p:spPr>
          <p:txBody>
            <a:bodyPr/>
            <a:lstStyle/>
            <a:p>
              <a:endParaRPr lang="en-US"/>
            </a:p>
          </p:txBody>
        </p:sp>
        <p:sp>
          <p:nvSpPr>
            <p:cNvPr id="36" name="TextBox 35">
              <a:extLst>
                <a:ext uri="{FF2B5EF4-FFF2-40B4-BE49-F238E27FC236}">
                  <a16:creationId xmlns:a16="http://schemas.microsoft.com/office/drawing/2014/main" id="{22B2B79A-887B-43B7-2AFD-C27F8287BDCA}"/>
                </a:ext>
              </a:extLst>
            </p:cNvPr>
            <p:cNvSpPr txBox="1"/>
            <p:nvPr/>
          </p:nvSpPr>
          <p:spPr>
            <a:xfrm>
              <a:off x="76200" y="19050"/>
              <a:ext cx="660400" cy="717550"/>
            </a:xfrm>
            <a:prstGeom prst="rect">
              <a:avLst/>
            </a:prstGeom>
          </p:spPr>
          <p:txBody>
            <a:bodyPr lIns="50800" tIns="50800" rIns="50800" bIns="50800" rtlCol="0" anchor="ctr"/>
            <a:lstStyle/>
            <a:p>
              <a:pPr algn="ctr">
                <a:lnSpc>
                  <a:spcPts val="3500"/>
                </a:lnSpc>
              </a:pPr>
              <a:endParaRPr/>
            </a:p>
          </p:txBody>
        </p:sp>
      </p:grpSp>
      <p:grpSp>
        <p:nvGrpSpPr>
          <p:cNvPr id="37" name="Group 36">
            <a:extLst>
              <a:ext uri="{FF2B5EF4-FFF2-40B4-BE49-F238E27FC236}">
                <a16:creationId xmlns:a16="http://schemas.microsoft.com/office/drawing/2014/main" id="{3A5731EE-E4AF-4E81-3295-8459B2359A82}"/>
              </a:ext>
            </a:extLst>
          </p:cNvPr>
          <p:cNvGrpSpPr/>
          <p:nvPr/>
        </p:nvGrpSpPr>
        <p:grpSpPr>
          <a:xfrm>
            <a:off x="168753" y="3636593"/>
            <a:ext cx="3086100" cy="2724449"/>
            <a:chOff x="0" y="-45061"/>
            <a:chExt cx="812800" cy="907316"/>
          </a:xfrm>
        </p:grpSpPr>
        <p:sp>
          <p:nvSpPr>
            <p:cNvPr id="38" name="Freeform 37">
              <a:extLst>
                <a:ext uri="{FF2B5EF4-FFF2-40B4-BE49-F238E27FC236}">
                  <a16:creationId xmlns:a16="http://schemas.microsoft.com/office/drawing/2014/main" id="{8DF1F9B0-0234-243E-A4D4-65B906088C6F}"/>
                </a:ext>
              </a:extLst>
            </p:cNvPr>
            <p:cNvSpPr/>
            <p:nvPr/>
          </p:nvSpPr>
          <p:spPr>
            <a:xfrm>
              <a:off x="0" y="-45061"/>
              <a:ext cx="812800" cy="907316"/>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52F9"/>
            </a:solidFill>
          </p:spPr>
          <p:txBody>
            <a:bodyPr/>
            <a:lstStyle/>
            <a:p>
              <a:endParaRPr lang="en-US"/>
            </a:p>
          </p:txBody>
        </p:sp>
        <p:sp>
          <p:nvSpPr>
            <p:cNvPr id="39" name="TextBox 38">
              <a:extLst>
                <a:ext uri="{FF2B5EF4-FFF2-40B4-BE49-F238E27FC236}">
                  <a16:creationId xmlns:a16="http://schemas.microsoft.com/office/drawing/2014/main" id="{19137D8C-7840-869C-EDEA-DD93E913B137}"/>
                </a:ext>
              </a:extLst>
            </p:cNvPr>
            <p:cNvSpPr txBox="1"/>
            <p:nvPr/>
          </p:nvSpPr>
          <p:spPr>
            <a:xfrm>
              <a:off x="76200" y="19050"/>
              <a:ext cx="660400" cy="717550"/>
            </a:xfrm>
            <a:prstGeom prst="rect">
              <a:avLst/>
            </a:prstGeom>
          </p:spPr>
          <p:txBody>
            <a:bodyPr lIns="50800" tIns="50800" rIns="50800" bIns="50800" rtlCol="0" anchor="ctr"/>
            <a:lstStyle/>
            <a:p>
              <a:pPr algn="ctr">
                <a:lnSpc>
                  <a:spcPts val="3500"/>
                </a:lnSpc>
              </a:pPr>
              <a:endParaRPr/>
            </a:p>
          </p:txBody>
        </p:sp>
      </p:grpSp>
      <p:sp>
        <p:nvSpPr>
          <p:cNvPr id="40" name="AutoShape 17">
            <a:extLst>
              <a:ext uri="{FF2B5EF4-FFF2-40B4-BE49-F238E27FC236}">
                <a16:creationId xmlns:a16="http://schemas.microsoft.com/office/drawing/2014/main" id="{10992FE8-9666-446A-7F8E-A66D4FF9835B}"/>
              </a:ext>
            </a:extLst>
          </p:cNvPr>
          <p:cNvSpPr/>
          <p:nvPr/>
        </p:nvSpPr>
        <p:spPr>
          <a:xfrm flipH="1">
            <a:off x="2662513" y="2559807"/>
            <a:ext cx="2093271" cy="1389696"/>
          </a:xfrm>
          <a:prstGeom prst="line">
            <a:avLst/>
          </a:prstGeom>
          <a:ln w="123825" cap="flat">
            <a:solidFill>
              <a:srgbClr val="230A50"/>
            </a:solidFill>
            <a:prstDash val="solid"/>
            <a:headEnd type="none" w="sm" len="sm"/>
            <a:tailEnd type="arrow" w="med" len="sm"/>
          </a:ln>
        </p:spPr>
        <p:txBody>
          <a:bodyPr/>
          <a:lstStyle/>
          <a:p>
            <a:endParaRPr lang="en-US"/>
          </a:p>
        </p:txBody>
      </p:sp>
      <p:sp>
        <p:nvSpPr>
          <p:cNvPr id="41" name="AutoShape 18">
            <a:extLst>
              <a:ext uri="{FF2B5EF4-FFF2-40B4-BE49-F238E27FC236}">
                <a16:creationId xmlns:a16="http://schemas.microsoft.com/office/drawing/2014/main" id="{99BAEF8E-FAFB-A2A3-3A85-0A61986D8C27}"/>
              </a:ext>
            </a:extLst>
          </p:cNvPr>
          <p:cNvSpPr/>
          <p:nvPr/>
        </p:nvSpPr>
        <p:spPr>
          <a:xfrm flipH="1">
            <a:off x="6263886" y="2754866"/>
            <a:ext cx="13447" cy="1389696"/>
          </a:xfrm>
          <a:prstGeom prst="line">
            <a:avLst/>
          </a:prstGeom>
          <a:ln w="123825" cap="flat">
            <a:solidFill>
              <a:srgbClr val="230A50"/>
            </a:solidFill>
            <a:prstDash val="solid"/>
            <a:headEnd type="none" w="sm" len="sm"/>
            <a:tailEnd type="arrow" w="med" len="sm"/>
          </a:ln>
        </p:spPr>
        <p:txBody>
          <a:bodyPr/>
          <a:lstStyle/>
          <a:p>
            <a:endParaRPr lang="en-US"/>
          </a:p>
        </p:txBody>
      </p:sp>
      <p:sp>
        <p:nvSpPr>
          <p:cNvPr id="42" name="AutoShape 19">
            <a:extLst>
              <a:ext uri="{FF2B5EF4-FFF2-40B4-BE49-F238E27FC236}">
                <a16:creationId xmlns:a16="http://schemas.microsoft.com/office/drawing/2014/main" id="{76A8E747-A82E-1389-9F5A-E99D784181E8}"/>
              </a:ext>
            </a:extLst>
          </p:cNvPr>
          <p:cNvSpPr/>
          <p:nvPr/>
        </p:nvSpPr>
        <p:spPr>
          <a:xfrm>
            <a:off x="7849055" y="2525105"/>
            <a:ext cx="2047979" cy="1101988"/>
          </a:xfrm>
          <a:prstGeom prst="line">
            <a:avLst/>
          </a:prstGeom>
          <a:ln w="123825" cap="flat">
            <a:solidFill>
              <a:srgbClr val="230A50"/>
            </a:solidFill>
            <a:prstDash val="solid"/>
            <a:headEnd type="none" w="sm" len="sm"/>
            <a:tailEnd type="arrow" w="med" len="sm"/>
          </a:ln>
        </p:spPr>
        <p:txBody>
          <a:bodyPr/>
          <a:lstStyle/>
          <a:p>
            <a:endParaRPr lang="en-US"/>
          </a:p>
        </p:txBody>
      </p:sp>
      <p:sp>
        <p:nvSpPr>
          <p:cNvPr id="43" name="TextBox 42">
            <a:extLst>
              <a:ext uri="{FF2B5EF4-FFF2-40B4-BE49-F238E27FC236}">
                <a16:creationId xmlns:a16="http://schemas.microsoft.com/office/drawing/2014/main" id="{ED999D29-7459-3E5A-25FC-E46C211B0C59}"/>
              </a:ext>
            </a:extLst>
          </p:cNvPr>
          <p:cNvSpPr txBox="1"/>
          <p:nvPr/>
        </p:nvSpPr>
        <p:spPr>
          <a:xfrm>
            <a:off x="4762953" y="631868"/>
            <a:ext cx="3086101" cy="602922"/>
          </a:xfrm>
          <a:prstGeom prst="rect">
            <a:avLst/>
          </a:prstGeom>
        </p:spPr>
        <p:txBody>
          <a:bodyPr wrap="square" lIns="0" tIns="0" rIns="0" bIns="0" rtlCol="0" anchor="t">
            <a:spAutoFit/>
          </a:bodyPr>
          <a:lstStyle/>
          <a:p>
            <a:pPr algn="ctr">
              <a:lnSpc>
                <a:spcPts val="5035"/>
              </a:lnSpc>
            </a:pPr>
            <a:r>
              <a:rPr lang="en-US" sz="3550">
                <a:solidFill>
                  <a:srgbClr val="FFFFFF"/>
                </a:solidFill>
                <a:latin typeface="Poppins"/>
                <a:cs typeface="Poppins"/>
                <a:sym typeface="Poppins"/>
              </a:rPr>
              <a:t>LLMs</a:t>
            </a:r>
            <a:endParaRPr lang="en-US"/>
          </a:p>
        </p:txBody>
      </p:sp>
      <p:sp>
        <p:nvSpPr>
          <p:cNvPr id="44" name="TextBox 43">
            <a:extLst>
              <a:ext uri="{FF2B5EF4-FFF2-40B4-BE49-F238E27FC236}">
                <a16:creationId xmlns:a16="http://schemas.microsoft.com/office/drawing/2014/main" id="{3421887D-21F7-F177-815A-109E13AE36DD}"/>
              </a:ext>
            </a:extLst>
          </p:cNvPr>
          <p:cNvSpPr txBox="1"/>
          <p:nvPr/>
        </p:nvSpPr>
        <p:spPr>
          <a:xfrm>
            <a:off x="-449134" y="4510390"/>
            <a:ext cx="4425873" cy="1289764"/>
          </a:xfrm>
          <a:prstGeom prst="rect">
            <a:avLst/>
          </a:prstGeom>
        </p:spPr>
        <p:txBody>
          <a:bodyPr wrap="square" lIns="0" tIns="0" rIns="0" bIns="0" rtlCol="0" anchor="t">
            <a:spAutoFit/>
          </a:bodyPr>
          <a:lstStyle/>
          <a:p>
            <a:pPr algn="ctr">
              <a:lnSpc>
                <a:spcPts val="5035"/>
              </a:lnSpc>
            </a:pPr>
            <a:r>
              <a:rPr lang="en-US" sz="3596">
                <a:solidFill>
                  <a:srgbClr val="FFFFFF"/>
                </a:solidFill>
                <a:latin typeface="Poppins"/>
                <a:ea typeface="Poppins"/>
                <a:cs typeface="Poppins"/>
                <a:sym typeface="Poppins"/>
              </a:rPr>
              <a:t>Executa</a:t>
            </a:r>
          </a:p>
          <a:p>
            <a:pPr algn="ctr">
              <a:lnSpc>
                <a:spcPts val="5035"/>
              </a:lnSpc>
            </a:pPr>
            <a:r>
              <a:rPr lang="en-US" sz="3596">
                <a:solidFill>
                  <a:srgbClr val="FFFFFF"/>
                </a:solidFill>
                <a:latin typeface="Poppins"/>
                <a:ea typeface="Poppins"/>
                <a:cs typeface="Poppins"/>
                <a:sym typeface="Poppins"/>
              </a:rPr>
              <a:t>Ação</a:t>
            </a:r>
          </a:p>
        </p:txBody>
      </p:sp>
      <p:sp>
        <p:nvSpPr>
          <p:cNvPr id="45" name="TextBox 44">
            <a:extLst>
              <a:ext uri="{FF2B5EF4-FFF2-40B4-BE49-F238E27FC236}">
                <a16:creationId xmlns:a16="http://schemas.microsoft.com/office/drawing/2014/main" id="{8CF5BA12-722D-8F04-0F56-BC86DE8AB4B4}"/>
              </a:ext>
            </a:extLst>
          </p:cNvPr>
          <p:cNvSpPr txBox="1"/>
          <p:nvPr/>
        </p:nvSpPr>
        <p:spPr>
          <a:xfrm>
            <a:off x="4026740" y="4821729"/>
            <a:ext cx="4425873" cy="1289764"/>
          </a:xfrm>
          <a:prstGeom prst="rect">
            <a:avLst/>
          </a:prstGeom>
        </p:spPr>
        <p:txBody>
          <a:bodyPr wrap="square" lIns="0" tIns="0" rIns="0" bIns="0" rtlCol="0" anchor="t">
            <a:spAutoFit/>
          </a:bodyPr>
          <a:lstStyle/>
          <a:p>
            <a:pPr algn="ctr">
              <a:lnSpc>
                <a:spcPts val="5035"/>
              </a:lnSpc>
            </a:pPr>
            <a:r>
              <a:rPr lang="en-US" sz="3596">
                <a:solidFill>
                  <a:srgbClr val="FFFFFF"/>
                </a:solidFill>
                <a:latin typeface="Poppins"/>
                <a:ea typeface="Poppins"/>
                <a:cs typeface="Poppins"/>
                <a:sym typeface="Poppins"/>
              </a:rPr>
              <a:t>Acesso a</a:t>
            </a:r>
          </a:p>
          <a:p>
            <a:pPr algn="ctr">
              <a:lnSpc>
                <a:spcPts val="5035"/>
              </a:lnSpc>
            </a:pPr>
            <a:r>
              <a:rPr lang="en-US" sz="3596">
                <a:solidFill>
                  <a:srgbClr val="FFFFFF"/>
                </a:solidFill>
                <a:latin typeface="Poppins"/>
                <a:ea typeface="Poppins"/>
                <a:cs typeface="Poppins"/>
                <a:sym typeface="Poppins"/>
              </a:rPr>
              <a:t>Ferramentas</a:t>
            </a:r>
          </a:p>
        </p:txBody>
      </p:sp>
      <p:sp>
        <p:nvSpPr>
          <p:cNvPr id="47" name="TextBox 46">
            <a:extLst>
              <a:ext uri="{FF2B5EF4-FFF2-40B4-BE49-F238E27FC236}">
                <a16:creationId xmlns:a16="http://schemas.microsoft.com/office/drawing/2014/main" id="{84532BF4-1DE4-2FCD-5C4B-6372343D8BD5}"/>
              </a:ext>
            </a:extLst>
          </p:cNvPr>
          <p:cNvSpPr txBox="1"/>
          <p:nvPr/>
        </p:nvSpPr>
        <p:spPr>
          <a:xfrm>
            <a:off x="8240377" y="4729131"/>
            <a:ext cx="4425873" cy="619208"/>
          </a:xfrm>
          <a:prstGeom prst="rect">
            <a:avLst/>
          </a:prstGeom>
        </p:spPr>
        <p:txBody>
          <a:bodyPr wrap="square" lIns="0" tIns="0" rIns="0" bIns="0" rtlCol="0" anchor="t">
            <a:spAutoFit/>
          </a:bodyPr>
          <a:lstStyle/>
          <a:p>
            <a:pPr algn="ctr">
              <a:lnSpc>
                <a:spcPts val="5035"/>
              </a:lnSpc>
              <a:spcBef>
                <a:spcPct val="0"/>
              </a:spcBef>
            </a:pPr>
            <a:r>
              <a:rPr lang="en-US" sz="3596">
                <a:solidFill>
                  <a:srgbClr val="FFFFFF"/>
                </a:solidFill>
                <a:latin typeface="Poppins"/>
                <a:ea typeface="Poppins"/>
                <a:cs typeface="Poppins"/>
                <a:sym typeface="Poppins"/>
              </a:rPr>
              <a:t>Conhecimento</a:t>
            </a:r>
          </a:p>
        </p:txBody>
      </p:sp>
    </p:spTree>
    <p:extLst>
      <p:ext uri="{BB962C8B-B14F-4D97-AF65-F5344CB8AC3E}">
        <p14:creationId xmlns:p14="http://schemas.microsoft.com/office/powerpoint/2010/main" val="31297128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9752AF-D5A8-AD71-70B5-0F7DC838B7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AD1A6B-4CCB-A3C6-C32F-9D240C0384F8}"/>
              </a:ext>
            </a:extLst>
          </p:cNvPr>
          <p:cNvSpPr>
            <a:spLocks noGrp="1"/>
          </p:cNvSpPr>
          <p:nvPr>
            <p:ph type="title"/>
          </p:nvPr>
        </p:nvSpPr>
        <p:spPr>
          <a:xfrm>
            <a:off x="0" y="2681103"/>
            <a:ext cx="10551414" cy="747897"/>
          </a:xfrm>
        </p:spPr>
        <p:txBody>
          <a:bodyPr/>
          <a:lstStyle/>
          <a:p>
            <a:pPr algn="ctr"/>
            <a:r>
              <a:rPr kumimoji="0" lang="en-US" sz="5400" b="0" i="0" u="none" strike="noStrike" kern="1200" cap="none" spc="0" normalizeH="0" baseline="0" noProof="0">
                <a:ln w="3175">
                  <a:noFill/>
                </a:ln>
                <a:solidFill>
                  <a:srgbClr val="000000"/>
                </a:solidFill>
                <a:effectLst/>
                <a:uLnTx/>
                <a:uFillTx/>
                <a:latin typeface="Segoe UI Semibold"/>
                <a:ea typeface="+mn-ea"/>
                <a:cs typeface="Segoe UI" pitchFamily="34" charset="0"/>
              </a:rPr>
              <a:t>Quando usar agentes de IA?</a:t>
            </a:r>
            <a:endParaRPr lang="en-US" sz="5400">
              <a:solidFill>
                <a:srgbClr val="000000"/>
              </a:solidFill>
            </a:endParaRPr>
          </a:p>
        </p:txBody>
      </p:sp>
    </p:spTree>
    <p:extLst>
      <p:ext uri="{BB962C8B-B14F-4D97-AF65-F5344CB8AC3E}">
        <p14:creationId xmlns:p14="http://schemas.microsoft.com/office/powerpoint/2010/main" val="3410070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031A0-7D5B-2934-3116-3E3FEB90C921}"/>
              </a:ext>
            </a:extLst>
          </p:cNvPr>
          <p:cNvSpPr>
            <a:spLocks noGrp="1"/>
          </p:cNvSpPr>
          <p:nvPr>
            <p:ph type="title"/>
          </p:nvPr>
        </p:nvSpPr>
        <p:spPr/>
        <p:txBody>
          <a:bodyPr/>
          <a:lstStyle/>
          <a:p>
            <a:r>
              <a:rPr kumimoji="0" lang="en-US" sz="3600" b="0" i="0" u="none" strike="noStrike" kern="1200" cap="none" spc="0" normalizeH="0" baseline="0" noProof="0">
                <a:ln w="3175">
                  <a:noFill/>
                </a:ln>
                <a:solidFill>
                  <a:srgbClr val="000000"/>
                </a:solidFill>
                <a:effectLst/>
                <a:uLnTx/>
                <a:uFillTx/>
                <a:latin typeface="Segoe UI Semibold"/>
                <a:ea typeface="+mn-ea"/>
                <a:cs typeface="Segoe UI" pitchFamily="34" charset="0"/>
              </a:rPr>
              <a:t>Quando usar agentes de IA?</a:t>
            </a:r>
            <a:endParaRPr lang="en-US"/>
          </a:p>
        </p:txBody>
      </p:sp>
      <p:grpSp>
        <p:nvGrpSpPr>
          <p:cNvPr id="4" name="Group 3">
            <a:extLst>
              <a:ext uri="{FF2B5EF4-FFF2-40B4-BE49-F238E27FC236}">
                <a16:creationId xmlns:a16="http://schemas.microsoft.com/office/drawing/2014/main" id="{3FFBB661-5D23-871F-FFC6-BE697C67CE09}"/>
              </a:ext>
            </a:extLst>
          </p:cNvPr>
          <p:cNvGrpSpPr/>
          <p:nvPr/>
        </p:nvGrpSpPr>
        <p:grpSpPr>
          <a:xfrm>
            <a:off x="588264" y="1777454"/>
            <a:ext cx="3086100" cy="3303091"/>
            <a:chOff x="0" y="-57150"/>
            <a:chExt cx="812800" cy="869950"/>
          </a:xfrm>
        </p:grpSpPr>
        <p:sp>
          <p:nvSpPr>
            <p:cNvPr id="5" name="Freeform 4">
              <a:extLst>
                <a:ext uri="{FF2B5EF4-FFF2-40B4-BE49-F238E27FC236}">
                  <a16:creationId xmlns:a16="http://schemas.microsoft.com/office/drawing/2014/main" id="{2DE94A97-33F3-308D-0201-F32DDBBB1674}"/>
                </a:ext>
              </a:extLst>
            </p:cNvPr>
            <p:cNvSpPr/>
            <p:nvPr/>
          </p:nvSpPr>
          <p:spPr>
            <a:xfrm>
              <a:off x="0" y="0"/>
              <a:ext cx="812800"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217CE9"/>
            </a:solidFill>
          </p:spPr>
          <p:txBody>
            <a:bodyPr/>
            <a:lstStyle/>
            <a:p>
              <a:endParaRPr lang="en-US"/>
            </a:p>
          </p:txBody>
        </p:sp>
        <p:sp>
          <p:nvSpPr>
            <p:cNvPr id="6" name="TextBox 5">
              <a:extLst>
                <a:ext uri="{FF2B5EF4-FFF2-40B4-BE49-F238E27FC236}">
                  <a16:creationId xmlns:a16="http://schemas.microsoft.com/office/drawing/2014/main" id="{49FCBC8E-245F-A08E-A64C-94B7C0A2A53E}"/>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7" name="TextBox 6">
            <a:extLst>
              <a:ext uri="{FF2B5EF4-FFF2-40B4-BE49-F238E27FC236}">
                <a16:creationId xmlns:a16="http://schemas.microsoft.com/office/drawing/2014/main" id="{EADF7CD1-CBE9-2E99-F616-4F234739AEC8}"/>
              </a:ext>
            </a:extLst>
          </p:cNvPr>
          <p:cNvSpPr txBox="1"/>
          <p:nvPr/>
        </p:nvSpPr>
        <p:spPr>
          <a:xfrm>
            <a:off x="588263" y="2655936"/>
            <a:ext cx="3086101" cy="1249573"/>
          </a:xfrm>
          <a:prstGeom prst="rect">
            <a:avLst/>
          </a:prstGeom>
        </p:spPr>
        <p:txBody>
          <a:bodyPr wrap="square" lIns="0" tIns="0" rIns="0" bIns="0" rtlCol="0" anchor="t">
            <a:spAutoFit/>
          </a:bodyPr>
          <a:lstStyle/>
          <a:p>
            <a:pPr algn="ctr">
              <a:lnSpc>
                <a:spcPts val="5035"/>
              </a:lnSpc>
            </a:pPr>
            <a:r>
              <a:rPr lang="en-US" sz="3550" err="1">
                <a:solidFill>
                  <a:srgbClr val="FFFFFF"/>
                </a:solidFill>
                <a:latin typeface="Poppins"/>
                <a:ea typeface="Poppins"/>
                <a:cs typeface="Poppins"/>
                <a:sym typeface="Poppins"/>
              </a:rPr>
              <a:t>Problemas</a:t>
            </a:r>
            <a:r>
              <a:rPr lang="en-US" sz="3550">
                <a:solidFill>
                  <a:srgbClr val="FFFFFF"/>
                </a:solidFill>
                <a:latin typeface="Poppins"/>
                <a:ea typeface="Poppins"/>
                <a:cs typeface="Poppins"/>
                <a:sym typeface="Poppins"/>
              </a:rPr>
              <a:t> "open ended"</a:t>
            </a:r>
            <a:endParaRPr lang="en-US" sz="3550">
              <a:solidFill>
                <a:srgbClr val="FFFFFF"/>
              </a:solidFill>
              <a:latin typeface="Poppins"/>
              <a:ea typeface="Poppins"/>
              <a:cs typeface="Poppins"/>
            </a:endParaRPr>
          </a:p>
        </p:txBody>
      </p:sp>
      <p:grpSp>
        <p:nvGrpSpPr>
          <p:cNvPr id="12" name="Group 11">
            <a:extLst>
              <a:ext uri="{FF2B5EF4-FFF2-40B4-BE49-F238E27FC236}">
                <a16:creationId xmlns:a16="http://schemas.microsoft.com/office/drawing/2014/main" id="{EBFFA171-0C35-6A8A-04BA-4DA70580B6F5}"/>
              </a:ext>
            </a:extLst>
          </p:cNvPr>
          <p:cNvGrpSpPr/>
          <p:nvPr/>
        </p:nvGrpSpPr>
        <p:grpSpPr>
          <a:xfrm>
            <a:off x="4788230" y="1777454"/>
            <a:ext cx="3086100" cy="3303091"/>
            <a:chOff x="0" y="-57150"/>
            <a:chExt cx="812800" cy="869950"/>
          </a:xfrm>
        </p:grpSpPr>
        <p:sp>
          <p:nvSpPr>
            <p:cNvPr id="13" name="Freeform 12">
              <a:extLst>
                <a:ext uri="{FF2B5EF4-FFF2-40B4-BE49-F238E27FC236}">
                  <a16:creationId xmlns:a16="http://schemas.microsoft.com/office/drawing/2014/main" id="{D7A971E4-D7DC-1C8E-0156-D5232B39FC4C}"/>
                </a:ext>
              </a:extLst>
            </p:cNvPr>
            <p:cNvSpPr/>
            <p:nvPr/>
          </p:nvSpPr>
          <p:spPr>
            <a:xfrm>
              <a:off x="0" y="0"/>
              <a:ext cx="812800"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chemeClr val="accent2"/>
            </a:solidFill>
          </p:spPr>
          <p:txBody>
            <a:bodyPr/>
            <a:lstStyle/>
            <a:p>
              <a:endParaRPr lang="en-US"/>
            </a:p>
          </p:txBody>
        </p:sp>
        <p:sp>
          <p:nvSpPr>
            <p:cNvPr id="14" name="TextBox 13">
              <a:extLst>
                <a:ext uri="{FF2B5EF4-FFF2-40B4-BE49-F238E27FC236}">
                  <a16:creationId xmlns:a16="http://schemas.microsoft.com/office/drawing/2014/main" id="{F59216CC-E721-087D-E6D2-B6B3DB25C26D}"/>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15" name="TextBox 14">
            <a:extLst>
              <a:ext uri="{FF2B5EF4-FFF2-40B4-BE49-F238E27FC236}">
                <a16:creationId xmlns:a16="http://schemas.microsoft.com/office/drawing/2014/main" id="{963DBF6B-2798-3E70-F61E-1BA17444A601}"/>
              </a:ext>
            </a:extLst>
          </p:cNvPr>
          <p:cNvSpPr txBox="1"/>
          <p:nvPr/>
        </p:nvSpPr>
        <p:spPr>
          <a:xfrm>
            <a:off x="4788229" y="2347264"/>
            <a:ext cx="3086101" cy="1901611"/>
          </a:xfrm>
          <a:prstGeom prst="rect">
            <a:avLst/>
          </a:prstGeom>
        </p:spPr>
        <p:txBody>
          <a:bodyPr wrap="square" lIns="0" tIns="0" rIns="0" bIns="0" rtlCol="0" anchor="t">
            <a:spAutoFit/>
          </a:bodyPr>
          <a:lstStyle/>
          <a:p>
            <a:pPr algn="ctr">
              <a:lnSpc>
                <a:spcPts val="5035"/>
              </a:lnSpc>
            </a:pPr>
            <a:r>
              <a:rPr lang="en-US" sz="3596">
                <a:solidFill>
                  <a:srgbClr val="FFFFFF"/>
                </a:solidFill>
                <a:latin typeface="Poppins"/>
                <a:ea typeface="Poppins"/>
                <a:cs typeface="Poppins"/>
                <a:sym typeface="Poppins"/>
              </a:rPr>
              <a:t>Processos</a:t>
            </a:r>
          </a:p>
          <a:p>
            <a:pPr algn="ctr">
              <a:lnSpc>
                <a:spcPts val="5035"/>
              </a:lnSpc>
            </a:pPr>
            <a:r>
              <a:rPr lang="en-US" sz="3596">
                <a:solidFill>
                  <a:srgbClr val="FFFFFF"/>
                </a:solidFill>
                <a:latin typeface="Poppins"/>
                <a:ea typeface="Poppins"/>
                <a:cs typeface="Poppins"/>
                <a:sym typeface="Poppins"/>
              </a:rPr>
              <a:t>de várias</a:t>
            </a:r>
          </a:p>
          <a:p>
            <a:pPr algn="ctr">
              <a:lnSpc>
                <a:spcPts val="5035"/>
              </a:lnSpc>
            </a:pPr>
            <a:r>
              <a:rPr lang="en-US" sz="3596">
                <a:solidFill>
                  <a:srgbClr val="FFFFFF"/>
                </a:solidFill>
                <a:latin typeface="Poppins"/>
                <a:ea typeface="Poppins"/>
                <a:cs typeface="Poppins"/>
                <a:sym typeface="Poppins"/>
              </a:rPr>
              <a:t>etapas</a:t>
            </a:r>
          </a:p>
        </p:txBody>
      </p:sp>
      <p:grpSp>
        <p:nvGrpSpPr>
          <p:cNvPr id="16" name="Group 15">
            <a:extLst>
              <a:ext uri="{FF2B5EF4-FFF2-40B4-BE49-F238E27FC236}">
                <a16:creationId xmlns:a16="http://schemas.microsoft.com/office/drawing/2014/main" id="{5E1E69FD-4243-E9DA-B30E-5457816BB567}"/>
              </a:ext>
            </a:extLst>
          </p:cNvPr>
          <p:cNvGrpSpPr/>
          <p:nvPr/>
        </p:nvGrpSpPr>
        <p:grpSpPr>
          <a:xfrm>
            <a:off x="8538884" y="1777454"/>
            <a:ext cx="3347150" cy="3303091"/>
            <a:chOff x="-68754" y="-57150"/>
            <a:chExt cx="881554" cy="869950"/>
          </a:xfrm>
        </p:grpSpPr>
        <p:sp>
          <p:nvSpPr>
            <p:cNvPr id="17" name="Freeform 16">
              <a:extLst>
                <a:ext uri="{FF2B5EF4-FFF2-40B4-BE49-F238E27FC236}">
                  <a16:creationId xmlns:a16="http://schemas.microsoft.com/office/drawing/2014/main" id="{B0D9099D-7C10-299F-BB34-91275EA1EB92}"/>
                </a:ext>
              </a:extLst>
            </p:cNvPr>
            <p:cNvSpPr/>
            <p:nvPr/>
          </p:nvSpPr>
          <p:spPr>
            <a:xfrm>
              <a:off x="-68754" y="0"/>
              <a:ext cx="881554"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chemeClr val="accent3"/>
            </a:solidFill>
          </p:spPr>
          <p:txBody>
            <a:bodyPr/>
            <a:lstStyle/>
            <a:p>
              <a:endParaRPr lang="en-US"/>
            </a:p>
          </p:txBody>
        </p:sp>
        <p:sp>
          <p:nvSpPr>
            <p:cNvPr id="18" name="TextBox 17">
              <a:extLst>
                <a:ext uri="{FF2B5EF4-FFF2-40B4-BE49-F238E27FC236}">
                  <a16:creationId xmlns:a16="http://schemas.microsoft.com/office/drawing/2014/main" id="{E9375B1F-72F9-B043-C7C4-EA8CF7E39AF9}"/>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19" name="TextBox 18">
            <a:extLst>
              <a:ext uri="{FF2B5EF4-FFF2-40B4-BE49-F238E27FC236}">
                <a16:creationId xmlns:a16="http://schemas.microsoft.com/office/drawing/2014/main" id="{43F1D5F7-D0A6-D736-9CBF-9B0E1D081A5F}"/>
              </a:ext>
            </a:extLst>
          </p:cNvPr>
          <p:cNvSpPr txBox="1"/>
          <p:nvPr/>
        </p:nvSpPr>
        <p:spPr>
          <a:xfrm>
            <a:off x="8538884" y="2335335"/>
            <a:ext cx="3347150" cy="1901611"/>
          </a:xfrm>
          <a:prstGeom prst="rect">
            <a:avLst/>
          </a:prstGeom>
        </p:spPr>
        <p:txBody>
          <a:bodyPr wrap="square" lIns="0" tIns="0" rIns="0" bIns="0" rtlCol="0" anchor="t">
            <a:spAutoFit/>
          </a:bodyPr>
          <a:lstStyle/>
          <a:p>
            <a:pPr algn="ctr">
              <a:lnSpc>
                <a:spcPts val="5035"/>
              </a:lnSpc>
            </a:pPr>
            <a:r>
              <a:rPr lang="en-US" sz="3596">
                <a:solidFill>
                  <a:srgbClr val="FFFFFF"/>
                </a:solidFill>
                <a:latin typeface="Poppins"/>
                <a:ea typeface="Poppins"/>
                <a:cs typeface="Poppins"/>
                <a:sym typeface="Poppins"/>
              </a:rPr>
              <a:t>Melhoria</a:t>
            </a:r>
          </a:p>
          <a:p>
            <a:pPr algn="ctr">
              <a:lnSpc>
                <a:spcPts val="5035"/>
              </a:lnSpc>
            </a:pPr>
            <a:r>
              <a:rPr lang="en-US" sz="3596">
                <a:solidFill>
                  <a:srgbClr val="FFFFFF"/>
                </a:solidFill>
                <a:latin typeface="Poppins"/>
                <a:ea typeface="Poppins"/>
                <a:cs typeface="Poppins"/>
                <a:sym typeface="Poppins"/>
              </a:rPr>
              <a:t>ao longo </a:t>
            </a:r>
          </a:p>
          <a:p>
            <a:pPr algn="ctr">
              <a:lnSpc>
                <a:spcPts val="5035"/>
              </a:lnSpc>
            </a:pPr>
            <a:r>
              <a:rPr lang="en-US" sz="3596">
                <a:solidFill>
                  <a:srgbClr val="FFFFFF"/>
                </a:solidFill>
                <a:latin typeface="Poppins"/>
                <a:ea typeface="Poppins"/>
                <a:cs typeface="Poppins"/>
                <a:sym typeface="Poppins"/>
              </a:rPr>
              <a:t>do tempo</a:t>
            </a:r>
          </a:p>
        </p:txBody>
      </p:sp>
    </p:spTree>
    <p:extLst>
      <p:ext uri="{BB962C8B-B14F-4D97-AF65-F5344CB8AC3E}">
        <p14:creationId xmlns:p14="http://schemas.microsoft.com/office/powerpoint/2010/main" val="31123000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0567" y="457200"/>
            <a:ext cx="7436998" cy="553998"/>
          </a:xfrm>
        </p:spPr>
        <p:txBody>
          <a:bodyPr/>
          <a:lstStyle/>
          <a:p>
            <a:r>
              <a:rPr lang="en-US">
                <a:cs typeface="Segoe UI"/>
              </a:rPr>
              <a:t>Quatro semanas de aprendizado</a:t>
            </a:r>
            <a:endParaRPr lang="en-US"/>
          </a:p>
        </p:txBody>
      </p:sp>
      <p:sp>
        <p:nvSpPr>
          <p:cNvPr id="5" name="TextBox 4">
            <a:extLst>
              <a:ext uri="{FF2B5EF4-FFF2-40B4-BE49-F238E27FC236}">
                <a16:creationId xmlns:a16="http://schemas.microsoft.com/office/drawing/2014/main" id="{3C0F6033-6267-BF90-C61D-8DBA78E5889B}"/>
              </a:ext>
            </a:extLst>
          </p:cNvPr>
          <p:cNvSpPr txBox="1"/>
          <p:nvPr/>
        </p:nvSpPr>
        <p:spPr>
          <a:xfrm rot="16200000">
            <a:off x="-179820" y="1630876"/>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1</a:t>
            </a:r>
            <a:endParaRPr lang="en-US" sz="2000" err="1"/>
          </a:p>
        </p:txBody>
      </p:sp>
      <p:sp>
        <p:nvSpPr>
          <p:cNvPr id="8" name="Rectangle 7">
            <a:extLst>
              <a:ext uri="{FF2B5EF4-FFF2-40B4-BE49-F238E27FC236}">
                <a16:creationId xmlns:a16="http://schemas.microsoft.com/office/drawing/2014/main" id="{043BD1E3-CBBD-85FE-D11A-9BCB91751AF7}"/>
              </a:ext>
            </a:extLst>
          </p:cNvPr>
          <p:cNvSpPr/>
          <p:nvPr/>
        </p:nvSpPr>
        <p:spPr bwMode="auto">
          <a:xfrm>
            <a:off x="2157388" y="1194170"/>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651CB7-A65E-3B4D-043C-29AFF22B94E3}"/>
              </a:ext>
            </a:extLst>
          </p:cNvPr>
          <p:cNvSpPr/>
          <p:nvPr/>
        </p:nvSpPr>
        <p:spPr bwMode="auto">
          <a:xfrm>
            <a:off x="3692953" y="1194170"/>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A881E47-2844-B99A-7771-0FB2C1E15839}"/>
              </a:ext>
            </a:extLst>
          </p:cNvPr>
          <p:cNvSpPr/>
          <p:nvPr/>
        </p:nvSpPr>
        <p:spPr bwMode="auto">
          <a:xfrm>
            <a:off x="5319626"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2C944C8-C609-7795-2DBB-328F3F0546B1}"/>
              </a:ext>
            </a:extLst>
          </p:cNvPr>
          <p:cNvSpPr/>
          <p:nvPr/>
        </p:nvSpPr>
        <p:spPr bwMode="auto">
          <a:xfrm>
            <a:off x="6904886"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C44F135-4E22-22DE-42FD-86548D088EAD}"/>
              </a:ext>
            </a:extLst>
          </p:cNvPr>
          <p:cNvSpPr/>
          <p:nvPr/>
        </p:nvSpPr>
        <p:spPr bwMode="auto">
          <a:xfrm>
            <a:off x="8490147" y="1194170"/>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62B5D37-6823-16F1-9CEB-3C666F65A8AE}"/>
              </a:ext>
            </a:extLst>
          </p:cNvPr>
          <p:cNvSpPr/>
          <p:nvPr/>
        </p:nvSpPr>
        <p:spPr bwMode="auto">
          <a:xfrm>
            <a:off x="10067124" y="1194170"/>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237B242D-01D6-8454-5B70-3DB9FA6C34ED}"/>
              </a:ext>
            </a:extLst>
          </p:cNvPr>
          <p:cNvSpPr txBox="1"/>
          <p:nvPr/>
        </p:nvSpPr>
        <p:spPr>
          <a:xfrm>
            <a:off x="2204736"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8 </a:t>
            </a:r>
            <a:endParaRPr lang="en-US" sz="1200">
              <a:solidFill>
                <a:srgbClr val="091F2C"/>
              </a:solidFill>
              <a:cs typeface="Segoe UI"/>
            </a:endParaRPr>
          </a:p>
        </p:txBody>
      </p:sp>
      <p:sp>
        <p:nvSpPr>
          <p:cNvPr id="16" name="TextBox 15">
            <a:extLst>
              <a:ext uri="{FF2B5EF4-FFF2-40B4-BE49-F238E27FC236}">
                <a16:creationId xmlns:a16="http://schemas.microsoft.com/office/drawing/2014/main" id="{27E47B20-FB28-0AC5-F322-FC8393826342}"/>
              </a:ext>
            </a:extLst>
          </p:cNvPr>
          <p:cNvSpPr txBox="1"/>
          <p:nvPr/>
        </p:nvSpPr>
        <p:spPr>
          <a:xfrm>
            <a:off x="3786714"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9</a:t>
            </a:r>
          </a:p>
        </p:txBody>
      </p:sp>
      <p:sp>
        <p:nvSpPr>
          <p:cNvPr id="18" name="TextBox 17">
            <a:extLst>
              <a:ext uri="{FF2B5EF4-FFF2-40B4-BE49-F238E27FC236}">
                <a16:creationId xmlns:a16="http://schemas.microsoft.com/office/drawing/2014/main" id="{11908D6C-639F-D781-1AEE-3A2A0F55C650}"/>
              </a:ext>
            </a:extLst>
          </p:cNvPr>
          <p:cNvSpPr txBox="1"/>
          <p:nvPr/>
        </p:nvSpPr>
        <p:spPr>
          <a:xfrm>
            <a:off x="5360409"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10</a:t>
            </a:r>
          </a:p>
        </p:txBody>
      </p:sp>
      <p:sp>
        <p:nvSpPr>
          <p:cNvPr id="19" name="TextBox 18">
            <a:extLst>
              <a:ext uri="{FF2B5EF4-FFF2-40B4-BE49-F238E27FC236}">
                <a16:creationId xmlns:a16="http://schemas.microsoft.com/office/drawing/2014/main" id="{D56530AE-E561-87D6-F469-187B97A121C2}"/>
              </a:ext>
            </a:extLst>
          </p:cNvPr>
          <p:cNvSpPr txBox="1"/>
          <p:nvPr/>
        </p:nvSpPr>
        <p:spPr>
          <a:xfrm>
            <a:off x="6942387"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11</a:t>
            </a:r>
          </a:p>
        </p:txBody>
      </p:sp>
      <p:sp>
        <p:nvSpPr>
          <p:cNvPr id="20" name="TextBox 19">
            <a:extLst>
              <a:ext uri="{FF2B5EF4-FFF2-40B4-BE49-F238E27FC236}">
                <a16:creationId xmlns:a16="http://schemas.microsoft.com/office/drawing/2014/main" id="{47DB5A51-3AA2-0D6F-9DBF-623F3B92BB02}"/>
              </a:ext>
            </a:extLst>
          </p:cNvPr>
          <p:cNvSpPr txBox="1"/>
          <p:nvPr/>
        </p:nvSpPr>
        <p:spPr>
          <a:xfrm>
            <a:off x="8540930"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12</a:t>
            </a:r>
          </a:p>
        </p:txBody>
      </p:sp>
      <p:sp>
        <p:nvSpPr>
          <p:cNvPr id="21" name="TextBox 20">
            <a:extLst>
              <a:ext uri="{FF2B5EF4-FFF2-40B4-BE49-F238E27FC236}">
                <a16:creationId xmlns:a16="http://schemas.microsoft.com/office/drawing/2014/main" id="{D3C7F0B7-DFF7-3279-76C5-66C77542ECA8}"/>
              </a:ext>
            </a:extLst>
          </p:cNvPr>
          <p:cNvSpPr txBox="1"/>
          <p:nvPr/>
        </p:nvSpPr>
        <p:spPr>
          <a:xfrm>
            <a:off x="10114625" y="119108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13</a:t>
            </a:r>
          </a:p>
        </p:txBody>
      </p:sp>
      <p:sp>
        <p:nvSpPr>
          <p:cNvPr id="24" name="TextBox 23">
            <a:extLst>
              <a:ext uri="{FF2B5EF4-FFF2-40B4-BE49-F238E27FC236}">
                <a16:creationId xmlns:a16="http://schemas.microsoft.com/office/drawing/2014/main" id="{16F01A00-9231-7F10-9B12-812DA6028059}"/>
              </a:ext>
            </a:extLst>
          </p:cNvPr>
          <p:cNvSpPr txBox="1"/>
          <p:nvPr/>
        </p:nvSpPr>
        <p:spPr>
          <a:xfrm>
            <a:off x="2920353" y="124961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5" name="TextBox 24">
            <a:extLst>
              <a:ext uri="{FF2B5EF4-FFF2-40B4-BE49-F238E27FC236}">
                <a16:creationId xmlns:a16="http://schemas.microsoft.com/office/drawing/2014/main" id="{FE5EA056-2F22-1628-953E-372399B7331D}"/>
              </a:ext>
            </a:extLst>
          </p:cNvPr>
          <p:cNvSpPr txBox="1"/>
          <p:nvPr/>
        </p:nvSpPr>
        <p:spPr>
          <a:xfrm>
            <a:off x="4195875"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6" name="TextBox 25">
            <a:extLst>
              <a:ext uri="{FF2B5EF4-FFF2-40B4-BE49-F238E27FC236}">
                <a16:creationId xmlns:a16="http://schemas.microsoft.com/office/drawing/2014/main" id="{D6426EA6-2FED-C261-830D-9F7EBB27117A}"/>
              </a:ext>
            </a:extLst>
          </p:cNvPr>
          <p:cNvSpPr txBox="1"/>
          <p:nvPr/>
        </p:nvSpPr>
        <p:spPr>
          <a:xfrm>
            <a:off x="5802701"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7" name="TextBox 26">
            <a:extLst>
              <a:ext uri="{FF2B5EF4-FFF2-40B4-BE49-F238E27FC236}">
                <a16:creationId xmlns:a16="http://schemas.microsoft.com/office/drawing/2014/main" id="{6098EF25-5F9F-2786-FFCF-E2D9E48BBE4D}"/>
              </a:ext>
            </a:extLst>
          </p:cNvPr>
          <p:cNvSpPr txBox="1"/>
          <p:nvPr/>
        </p:nvSpPr>
        <p:spPr>
          <a:xfrm>
            <a:off x="7351549"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8" name="TextBox 27">
            <a:extLst>
              <a:ext uri="{FF2B5EF4-FFF2-40B4-BE49-F238E27FC236}">
                <a16:creationId xmlns:a16="http://schemas.microsoft.com/office/drawing/2014/main" id="{69669B8C-3651-6DAB-30F6-04E44FCE4347}"/>
              </a:ext>
            </a:extLst>
          </p:cNvPr>
          <p:cNvSpPr txBox="1"/>
          <p:nvPr/>
        </p:nvSpPr>
        <p:spPr>
          <a:xfrm>
            <a:off x="8950092"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9" name="TextBox 28">
            <a:extLst>
              <a:ext uri="{FF2B5EF4-FFF2-40B4-BE49-F238E27FC236}">
                <a16:creationId xmlns:a16="http://schemas.microsoft.com/office/drawing/2014/main" id="{FDC9E2EB-A200-4477-FA3E-2660AA560FA6}"/>
              </a:ext>
            </a:extLst>
          </p:cNvPr>
          <p:cNvSpPr txBox="1"/>
          <p:nvPr/>
        </p:nvSpPr>
        <p:spPr>
          <a:xfrm>
            <a:off x="10523788" y="124961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30" name="TextBox 29">
            <a:extLst>
              <a:ext uri="{FF2B5EF4-FFF2-40B4-BE49-F238E27FC236}">
                <a16:creationId xmlns:a16="http://schemas.microsoft.com/office/drawing/2014/main" id="{8E9B3887-25AC-840B-2C9F-8C7A219866F2}"/>
              </a:ext>
            </a:extLst>
          </p:cNvPr>
          <p:cNvSpPr txBox="1"/>
          <p:nvPr/>
        </p:nvSpPr>
        <p:spPr>
          <a:xfrm>
            <a:off x="2221301" y="1545242"/>
            <a:ext cx="1421849" cy="29123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solidFill>
                  <a:srgbClr val="07641D"/>
                </a:solidFill>
                <a:cs typeface="Segoe UI"/>
              </a:rPr>
              <a:t>Bem-vindo! 🇧🇷</a:t>
            </a:r>
          </a:p>
        </p:txBody>
      </p:sp>
      <p:sp>
        <p:nvSpPr>
          <p:cNvPr id="31" name="TextBox 30">
            <a:extLst>
              <a:ext uri="{FF2B5EF4-FFF2-40B4-BE49-F238E27FC236}">
                <a16:creationId xmlns:a16="http://schemas.microsoft.com/office/drawing/2014/main" id="{2E97C846-3149-D146-B450-B60555BA0BE6}"/>
              </a:ext>
            </a:extLst>
          </p:cNvPr>
          <p:cNvSpPr txBox="1"/>
          <p:nvPr/>
        </p:nvSpPr>
        <p:spPr>
          <a:xfrm>
            <a:off x="3794996" y="1553525"/>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Azure AI Agent</a:t>
            </a:r>
          </a:p>
          <a:p>
            <a:pPr>
              <a:lnSpc>
                <a:spcPct val="150000"/>
              </a:lnSpc>
            </a:pPr>
            <a:r>
              <a:rPr lang="en-US" sz="1400" b="1" err="1">
                <a:cs typeface="Segoe UI"/>
              </a:rPr>
              <a:t>Java Agents</a:t>
            </a:r>
          </a:p>
          <a:p>
            <a:pPr>
              <a:lnSpc>
                <a:spcPct val="150000"/>
              </a:lnSpc>
            </a:pPr>
            <a:endParaRPr lang="en-US" sz="1400" b="1" err="1">
              <a:cs typeface="Segoe UI"/>
            </a:endParaRPr>
          </a:p>
        </p:txBody>
      </p:sp>
      <p:sp>
        <p:nvSpPr>
          <p:cNvPr id="32" name="TextBox 31">
            <a:extLst>
              <a:ext uri="{FF2B5EF4-FFF2-40B4-BE49-F238E27FC236}">
                <a16:creationId xmlns:a16="http://schemas.microsoft.com/office/drawing/2014/main" id="{18FC59F9-44DD-BFC5-F05D-3BF2DCC102D5}"/>
              </a:ext>
            </a:extLst>
          </p:cNvPr>
          <p:cNvSpPr txBox="1"/>
          <p:nvPr/>
        </p:nvSpPr>
        <p:spPr>
          <a:xfrm>
            <a:off x="5443235" y="1553525"/>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solidFill>
                  <a:srgbClr val="07641D"/>
                </a:solidFill>
                <a:cs typeface="Segoe UI"/>
              </a:rPr>
              <a:t>Agentes (Py) </a:t>
            </a:r>
            <a:r>
              <a:rPr lang="en-US" sz="1400" b="1">
                <a:solidFill>
                  <a:srgbClr val="07641D"/>
                </a:solidFill>
                <a:cs typeface="Segoe UI"/>
              </a:rPr>
              <a:t>🇧🇷</a:t>
            </a:r>
            <a:endParaRPr lang="en-US" sz="1400" b="1" err="1">
              <a:solidFill>
                <a:srgbClr val="07641D"/>
              </a:solidFill>
              <a:cs typeface="Segoe UI"/>
            </a:endParaRPr>
          </a:p>
          <a:p>
            <a:pPr>
              <a:lnSpc>
                <a:spcPct val="150000"/>
              </a:lnSpc>
            </a:pPr>
            <a:r>
              <a:rPr lang="en-US" sz="1400" b="1" err="1">
                <a:cs typeface="Segoe UI"/>
              </a:rPr>
              <a:t>M 365 Copilots</a:t>
            </a:r>
          </a:p>
          <a:p>
            <a:pPr>
              <a:lnSpc>
                <a:spcPct val="150000"/>
              </a:lnSpc>
            </a:pPr>
            <a:r>
              <a:rPr lang="en-US" sz="1400" b="1" err="1">
                <a:cs typeface="Segoe UI"/>
              </a:rPr>
              <a:t>.NET Agents</a:t>
            </a:r>
          </a:p>
        </p:txBody>
      </p:sp>
      <p:sp>
        <p:nvSpPr>
          <p:cNvPr id="33" name="TextBox 32">
            <a:extLst>
              <a:ext uri="{FF2B5EF4-FFF2-40B4-BE49-F238E27FC236}">
                <a16:creationId xmlns:a16="http://schemas.microsoft.com/office/drawing/2014/main" id="{1E97E7B4-C3AD-F3A5-F083-A21709446D87}"/>
              </a:ext>
            </a:extLst>
          </p:cNvPr>
          <p:cNvSpPr txBox="1"/>
          <p:nvPr/>
        </p:nvSpPr>
        <p:spPr>
          <a:xfrm>
            <a:off x="6987576"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68" name="Rectangle 67">
            <a:extLst>
              <a:ext uri="{FF2B5EF4-FFF2-40B4-BE49-F238E27FC236}">
                <a16:creationId xmlns:a16="http://schemas.microsoft.com/office/drawing/2014/main" id="{F4221372-8BD8-CC97-9955-ADBD28B3B58F}"/>
              </a:ext>
            </a:extLst>
          </p:cNvPr>
          <p:cNvSpPr/>
          <p:nvPr/>
        </p:nvSpPr>
        <p:spPr bwMode="auto">
          <a:xfrm>
            <a:off x="550561" y="1194168"/>
            <a:ext cx="1611225" cy="1362914"/>
          </a:xfrm>
          <a:prstGeom prst="rect">
            <a:avLst/>
          </a:prstGeom>
          <a:solidFill>
            <a:srgbClr val="FFF6DE"/>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9" name="TextBox 68">
            <a:extLst>
              <a:ext uri="{FF2B5EF4-FFF2-40B4-BE49-F238E27FC236}">
                <a16:creationId xmlns:a16="http://schemas.microsoft.com/office/drawing/2014/main" id="{5A5C7E25-E860-962F-5B81-1D97A41B6FD8}"/>
              </a:ext>
            </a:extLst>
          </p:cNvPr>
          <p:cNvSpPr txBox="1"/>
          <p:nvPr/>
        </p:nvSpPr>
        <p:spPr>
          <a:xfrm>
            <a:off x="597909" y="119108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7 </a:t>
            </a:r>
            <a:endParaRPr lang="en-US" sz="1200">
              <a:solidFill>
                <a:schemeClr val="tx1">
                  <a:lumMod val="65000"/>
                </a:schemeClr>
              </a:solidFill>
              <a:cs typeface="Segoe UI"/>
            </a:endParaRPr>
          </a:p>
        </p:txBody>
      </p:sp>
      <p:sp>
        <p:nvSpPr>
          <p:cNvPr id="70" name="TextBox 69">
            <a:extLst>
              <a:ext uri="{FF2B5EF4-FFF2-40B4-BE49-F238E27FC236}">
                <a16:creationId xmlns:a16="http://schemas.microsoft.com/office/drawing/2014/main" id="{7EB9A1E0-4EA6-47B6-0E20-CE816CFAC17F}"/>
              </a:ext>
            </a:extLst>
          </p:cNvPr>
          <p:cNvSpPr txBox="1"/>
          <p:nvPr/>
        </p:nvSpPr>
        <p:spPr>
          <a:xfrm>
            <a:off x="1363222" y="1249617"/>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3" name="TextBox 2">
            <a:extLst>
              <a:ext uri="{FF2B5EF4-FFF2-40B4-BE49-F238E27FC236}">
                <a16:creationId xmlns:a16="http://schemas.microsoft.com/office/drawing/2014/main" id="{F387931B-CB7C-2DCE-7C49-050758BCA1E2}"/>
              </a:ext>
            </a:extLst>
          </p:cNvPr>
          <p:cNvSpPr txBox="1"/>
          <p:nvPr/>
        </p:nvSpPr>
        <p:spPr>
          <a:xfrm>
            <a:off x="8584604"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4" name="TextBox 3">
            <a:extLst>
              <a:ext uri="{FF2B5EF4-FFF2-40B4-BE49-F238E27FC236}">
                <a16:creationId xmlns:a16="http://schemas.microsoft.com/office/drawing/2014/main" id="{432F29F6-B333-F931-8ECD-FD1984EC56F7}"/>
              </a:ext>
            </a:extLst>
          </p:cNvPr>
          <p:cNvSpPr txBox="1"/>
          <p:nvPr/>
        </p:nvSpPr>
        <p:spPr>
          <a:xfrm>
            <a:off x="10189584" y="1561426"/>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33" name="TextBox 232">
            <a:extLst>
              <a:ext uri="{FF2B5EF4-FFF2-40B4-BE49-F238E27FC236}">
                <a16:creationId xmlns:a16="http://schemas.microsoft.com/office/drawing/2014/main" id="{7659E1AA-AEC1-558F-E170-EA4E845CAE44}"/>
              </a:ext>
            </a:extLst>
          </p:cNvPr>
          <p:cNvSpPr txBox="1"/>
          <p:nvPr/>
        </p:nvSpPr>
        <p:spPr>
          <a:xfrm rot="16200000">
            <a:off x="-177330" y="2990368"/>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2</a:t>
            </a:r>
            <a:endParaRPr lang="en-US" sz="2000" err="1"/>
          </a:p>
        </p:txBody>
      </p:sp>
      <p:sp>
        <p:nvSpPr>
          <p:cNvPr id="234" name="Rectangle 233">
            <a:extLst>
              <a:ext uri="{FF2B5EF4-FFF2-40B4-BE49-F238E27FC236}">
                <a16:creationId xmlns:a16="http://schemas.microsoft.com/office/drawing/2014/main" id="{37366A6E-B6C4-4A09-D1A6-A71BE95878B8}"/>
              </a:ext>
            </a:extLst>
          </p:cNvPr>
          <p:cNvSpPr/>
          <p:nvPr/>
        </p:nvSpPr>
        <p:spPr bwMode="auto">
          <a:xfrm>
            <a:off x="2159878" y="2553662"/>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5" name="Rectangle 234">
            <a:extLst>
              <a:ext uri="{FF2B5EF4-FFF2-40B4-BE49-F238E27FC236}">
                <a16:creationId xmlns:a16="http://schemas.microsoft.com/office/drawing/2014/main" id="{23E19C60-6300-6D81-3D5C-DB68EE6F016A}"/>
              </a:ext>
            </a:extLst>
          </p:cNvPr>
          <p:cNvSpPr/>
          <p:nvPr/>
        </p:nvSpPr>
        <p:spPr bwMode="auto">
          <a:xfrm>
            <a:off x="3695443" y="2553662"/>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0AEB9CEB-5F26-2740-3D41-2B9A9C4F06A0}"/>
              </a:ext>
            </a:extLst>
          </p:cNvPr>
          <p:cNvSpPr/>
          <p:nvPr/>
        </p:nvSpPr>
        <p:spPr bwMode="auto">
          <a:xfrm>
            <a:off x="5322116"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7" name="Rectangle 236">
            <a:extLst>
              <a:ext uri="{FF2B5EF4-FFF2-40B4-BE49-F238E27FC236}">
                <a16:creationId xmlns:a16="http://schemas.microsoft.com/office/drawing/2014/main" id="{C853990E-82E7-A58D-B3F1-1F3AF678243D}"/>
              </a:ext>
            </a:extLst>
          </p:cNvPr>
          <p:cNvSpPr/>
          <p:nvPr/>
        </p:nvSpPr>
        <p:spPr bwMode="auto">
          <a:xfrm>
            <a:off x="6907376"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8" name="Rectangle 237">
            <a:extLst>
              <a:ext uri="{FF2B5EF4-FFF2-40B4-BE49-F238E27FC236}">
                <a16:creationId xmlns:a16="http://schemas.microsoft.com/office/drawing/2014/main" id="{403394A0-C6C3-7A3A-BE68-A45E8AA4730D}"/>
              </a:ext>
            </a:extLst>
          </p:cNvPr>
          <p:cNvSpPr/>
          <p:nvPr/>
        </p:nvSpPr>
        <p:spPr bwMode="auto">
          <a:xfrm>
            <a:off x="8492637" y="2553662"/>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39" name="Rectangle 238">
            <a:extLst>
              <a:ext uri="{FF2B5EF4-FFF2-40B4-BE49-F238E27FC236}">
                <a16:creationId xmlns:a16="http://schemas.microsoft.com/office/drawing/2014/main" id="{4F53DD89-4225-3B52-19A2-C4856C68B310}"/>
              </a:ext>
            </a:extLst>
          </p:cNvPr>
          <p:cNvSpPr/>
          <p:nvPr/>
        </p:nvSpPr>
        <p:spPr bwMode="auto">
          <a:xfrm>
            <a:off x="10069614" y="2553662"/>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40" name="TextBox 239">
            <a:extLst>
              <a:ext uri="{FF2B5EF4-FFF2-40B4-BE49-F238E27FC236}">
                <a16:creationId xmlns:a16="http://schemas.microsoft.com/office/drawing/2014/main" id="{47E48225-F55C-4969-C59B-ADD1E6B91429}"/>
              </a:ext>
            </a:extLst>
          </p:cNvPr>
          <p:cNvSpPr txBox="1"/>
          <p:nvPr/>
        </p:nvSpPr>
        <p:spPr>
          <a:xfrm>
            <a:off x="2207226"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15 </a:t>
            </a:r>
            <a:endParaRPr lang="en-US" sz="1200">
              <a:solidFill>
                <a:srgbClr val="091F2C"/>
              </a:solidFill>
              <a:cs typeface="Segoe UI"/>
            </a:endParaRPr>
          </a:p>
        </p:txBody>
      </p:sp>
      <p:sp>
        <p:nvSpPr>
          <p:cNvPr id="241" name="TextBox 240">
            <a:extLst>
              <a:ext uri="{FF2B5EF4-FFF2-40B4-BE49-F238E27FC236}">
                <a16:creationId xmlns:a16="http://schemas.microsoft.com/office/drawing/2014/main" id="{E319D070-D11B-E1AB-FC41-7F5655B73425}"/>
              </a:ext>
            </a:extLst>
          </p:cNvPr>
          <p:cNvSpPr txBox="1"/>
          <p:nvPr/>
        </p:nvSpPr>
        <p:spPr>
          <a:xfrm>
            <a:off x="3789204"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16</a:t>
            </a:r>
          </a:p>
        </p:txBody>
      </p:sp>
      <p:sp>
        <p:nvSpPr>
          <p:cNvPr id="242" name="TextBox 241">
            <a:extLst>
              <a:ext uri="{FF2B5EF4-FFF2-40B4-BE49-F238E27FC236}">
                <a16:creationId xmlns:a16="http://schemas.microsoft.com/office/drawing/2014/main" id="{A895C1EB-A3D2-3A00-D769-F51DA84A9517}"/>
              </a:ext>
            </a:extLst>
          </p:cNvPr>
          <p:cNvSpPr txBox="1"/>
          <p:nvPr/>
        </p:nvSpPr>
        <p:spPr>
          <a:xfrm>
            <a:off x="5362899"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17</a:t>
            </a:r>
          </a:p>
        </p:txBody>
      </p:sp>
      <p:sp>
        <p:nvSpPr>
          <p:cNvPr id="243" name="TextBox 242">
            <a:extLst>
              <a:ext uri="{FF2B5EF4-FFF2-40B4-BE49-F238E27FC236}">
                <a16:creationId xmlns:a16="http://schemas.microsoft.com/office/drawing/2014/main" id="{F2BC157E-449F-02D5-A50D-BBA01F500A38}"/>
              </a:ext>
            </a:extLst>
          </p:cNvPr>
          <p:cNvSpPr txBox="1"/>
          <p:nvPr/>
        </p:nvSpPr>
        <p:spPr>
          <a:xfrm>
            <a:off x="6944877"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18</a:t>
            </a:r>
          </a:p>
        </p:txBody>
      </p:sp>
      <p:sp>
        <p:nvSpPr>
          <p:cNvPr id="244" name="TextBox 243">
            <a:extLst>
              <a:ext uri="{FF2B5EF4-FFF2-40B4-BE49-F238E27FC236}">
                <a16:creationId xmlns:a16="http://schemas.microsoft.com/office/drawing/2014/main" id="{781C8F8D-CBBE-5F85-F2E4-FAD1056DF54D}"/>
              </a:ext>
            </a:extLst>
          </p:cNvPr>
          <p:cNvSpPr txBox="1"/>
          <p:nvPr/>
        </p:nvSpPr>
        <p:spPr>
          <a:xfrm>
            <a:off x="8543420"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19</a:t>
            </a:r>
          </a:p>
        </p:txBody>
      </p:sp>
      <p:sp>
        <p:nvSpPr>
          <p:cNvPr id="245" name="TextBox 244">
            <a:extLst>
              <a:ext uri="{FF2B5EF4-FFF2-40B4-BE49-F238E27FC236}">
                <a16:creationId xmlns:a16="http://schemas.microsoft.com/office/drawing/2014/main" id="{469A1BE0-FA91-272F-F8AC-DE5467AA62F3}"/>
              </a:ext>
            </a:extLst>
          </p:cNvPr>
          <p:cNvSpPr txBox="1"/>
          <p:nvPr/>
        </p:nvSpPr>
        <p:spPr>
          <a:xfrm>
            <a:off x="10117115" y="255058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20</a:t>
            </a:r>
          </a:p>
        </p:txBody>
      </p:sp>
      <p:sp>
        <p:nvSpPr>
          <p:cNvPr id="246" name="TextBox 245">
            <a:extLst>
              <a:ext uri="{FF2B5EF4-FFF2-40B4-BE49-F238E27FC236}">
                <a16:creationId xmlns:a16="http://schemas.microsoft.com/office/drawing/2014/main" id="{6D6D214B-8B13-788D-9295-ED670984C104}"/>
              </a:ext>
            </a:extLst>
          </p:cNvPr>
          <p:cNvSpPr txBox="1"/>
          <p:nvPr/>
        </p:nvSpPr>
        <p:spPr>
          <a:xfrm>
            <a:off x="2922843" y="2609111"/>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47" name="TextBox 246">
            <a:extLst>
              <a:ext uri="{FF2B5EF4-FFF2-40B4-BE49-F238E27FC236}">
                <a16:creationId xmlns:a16="http://schemas.microsoft.com/office/drawing/2014/main" id="{D20E03E9-23BD-EE52-E619-B59A125F9749}"/>
              </a:ext>
            </a:extLst>
          </p:cNvPr>
          <p:cNvSpPr txBox="1"/>
          <p:nvPr/>
        </p:nvSpPr>
        <p:spPr>
          <a:xfrm>
            <a:off x="4198365"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48" name="TextBox 247">
            <a:extLst>
              <a:ext uri="{FF2B5EF4-FFF2-40B4-BE49-F238E27FC236}">
                <a16:creationId xmlns:a16="http://schemas.microsoft.com/office/drawing/2014/main" id="{4FE04714-8A65-875A-5345-BF40423D8EDE}"/>
              </a:ext>
            </a:extLst>
          </p:cNvPr>
          <p:cNvSpPr txBox="1"/>
          <p:nvPr/>
        </p:nvSpPr>
        <p:spPr>
          <a:xfrm>
            <a:off x="5805191"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49" name="TextBox 248">
            <a:extLst>
              <a:ext uri="{FF2B5EF4-FFF2-40B4-BE49-F238E27FC236}">
                <a16:creationId xmlns:a16="http://schemas.microsoft.com/office/drawing/2014/main" id="{F84E0E95-F561-EF46-C4BD-BC35E0BCAB9F}"/>
              </a:ext>
            </a:extLst>
          </p:cNvPr>
          <p:cNvSpPr txBox="1"/>
          <p:nvPr/>
        </p:nvSpPr>
        <p:spPr>
          <a:xfrm>
            <a:off x="7354039"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50" name="TextBox 249">
            <a:extLst>
              <a:ext uri="{FF2B5EF4-FFF2-40B4-BE49-F238E27FC236}">
                <a16:creationId xmlns:a16="http://schemas.microsoft.com/office/drawing/2014/main" id="{AF0C034A-8C74-9A2B-A50C-E78B1F327829}"/>
              </a:ext>
            </a:extLst>
          </p:cNvPr>
          <p:cNvSpPr txBox="1"/>
          <p:nvPr/>
        </p:nvSpPr>
        <p:spPr>
          <a:xfrm>
            <a:off x="8952582"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51" name="TextBox 250">
            <a:extLst>
              <a:ext uri="{FF2B5EF4-FFF2-40B4-BE49-F238E27FC236}">
                <a16:creationId xmlns:a16="http://schemas.microsoft.com/office/drawing/2014/main" id="{E6782BBA-732B-63E1-E77D-EA1B8387AAB8}"/>
              </a:ext>
            </a:extLst>
          </p:cNvPr>
          <p:cNvSpPr txBox="1"/>
          <p:nvPr/>
        </p:nvSpPr>
        <p:spPr>
          <a:xfrm>
            <a:off x="10526278" y="2609111"/>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252" name="TextBox 251">
            <a:extLst>
              <a:ext uri="{FF2B5EF4-FFF2-40B4-BE49-F238E27FC236}">
                <a16:creationId xmlns:a16="http://schemas.microsoft.com/office/drawing/2014/main" id="{D9F752AA-8C7C-41DD-4C29-176DBE277035}"/>
              </a:ext>
            </a:extLst>
          </p:cNvPr>
          <p:cNvSpPr txBox="1"/>
          <p:nvPr/>
        </p:nvSpPr>
        <p:spPr>
          <a:xfrm>
            <a:off x="2223791" y="2904734"/>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JS Agents</a:t>
            </a:r>
          </a:p>
          <a:p>
            <a:pPr>
              <a:lnSpc>
                <a:spcPct val="150000"/>
              </a:lnSpc>
            </a:pPr>
            <a:r>
              <a:rPr lang="en-US" sz="1400" b="1">
                <a:cs typeface="Segoe UI"/>
              </a:rPr>
              <a:t>AutoGen</a:t>
            </a:r>
          </a:p>
          <a:p>
            <a:pPr>
              <a:lnSpc>
                <a:spcPct val="150000"/>
              </a:lnSpc>
            </a:pPr>
            <a:r>
              <a:rPr lang="en-US" sz="1400" b="1">
                <a:cs typeface="Segoe UI"/>
              </a:rPr>
              <a:t>.NET Agents</a:t>
            </a:r>
          </a:p>
        </p:txBody>
      </p:sp>
      <p:sp>
        <p:nvSpPr>
          <p:cNvPr id="253" name="TextBox 252">
            <a:extLst>
              <a:ext uri="{FF2B5EF4-FFF2-40B4-BE49-F238E27FC236}">
                <a16:creationId xmlns:a16="http://schemas.microsoft.com/office/drawing/2014/main" id="{A66CC80E-90D4-F9B1-796C-476D422001E8}"/>
              </a:ext>
            </a:extLst>
          </p:cNvPr>
          <p:cNvSpPr txBox="1"/>
          <p:nvPr/>
        </p:nvSpPr>
        <p:spPr>
          <a:xfrm>
            <a:off x="3797486" y="2913017"/>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Cosmos DB</a:t>
            </a:r>
          </a:p>
          <a:p>
            <a:pPr>
              <a:lnSpc>
                <a:spcPct val="150000"/>
              </a:lnSpc>
            </a:pPr>
            <a:r>
              <a:rPr lang="en-US" sz="1400" b="1">
                <a:cs typeface="Segoe UI"/>
              </a:rPr>
              <a:t>Copilot Studio</a:t>
            </a:r>
          </a:p>
          <a:p>
            <a:pPr>
              <a:lnSpc>
                <a:spcPct val="150000"/>
              </a:lnSpc>
            </a:pPr>
            <a:r>
              <a:rPr lang="en-US" sz="1400" b="1" err="1">
                <a:cs typeface="Segoe UI"/>
              </a:rPr>
              <a:t>Azure AI Models</a:t>
            </a:r>
          </a:p>
        </p:txBody>
      </p:sp>
      <p:sp>
        <p:nvSpPr>
          <p:cNvPr id="254" name="TextBox 253">
            <a:extLst>
              <a:ext uri="{FF2B5EF4-FFF2-40B4-BE49-F238E27FC236}">
                <a16:creationId xmlns:a16="http://schemas.microsoft.com/office/drawing/2014/main" id="{85CF89A3-665E-B07D-CB97-F7E9785438B5}"/>
              </a:ext>
            </a:extLst>
          </p:cNvPr>
          <p:cNvSpPr txBox="1"/>
          <p:nvPr/>
        </p:nvSpPr>
        <p:spPr>
          <a:xfrm>
            <a:off x="5389081" y="2913017"/>
            <a:ext cx="1627790"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solidFill>
                  <a:srgbClr val="07641D"/>
                </a:solidFill>
                <a:cs typeface="Segoe UI"/>
              </a:rPr>
              <a:t>Agentes (JS) </a:t>
            </a:r>
            <a:r>
              <a:rPr lang="en-US" sz="1400" b="1">
                <a:solidFill>
                  <a:srgbClr val="07641D"/>
                </a:solidFill>
                <a:cs typeface="Segoe UI"/>
              </a:rPr>
              <a:t>🇧🇷</a:t>
            </a:r>
            <a:endParaRPr lang="en-US" sz="1400" b="1" err="1">
              <a:solidFill>
                <a:srgbClr val="07641D"/>
              </a:solidFill>
              <a:cs typeface="Segoe UI"/>
            </a:endParaRPr>
          </a:p>
          <a:p>
            <a:pPr>
              <a:lnSpc>
                <a:spcPct val="150000"/>
              </a:lnSpc>
            </a:pPr>
            <a:r>
              <a:rPr lang="en-US" sz="1400" b="1" err="1">
                <a:cs typeface="Segoe UI"/>
              </a:rPr>
              <a:t>Langchain4J</a:t>
            </a:r>
          </a:p>
          <a:p>
            <a:pPr>
              <a:lnSpc>
                <a:spcPct val="150000"/>
              </a:lnSpc>
            </a:pPr>
            <a:r>
              <a:rPr lang="en-US" sz="1400" b="1" err="1">
                <a:cs typeface="Segoe UI"/>
              </a:rPr>
              <a:t>Agentic Voice</a:t>
            </a:r>
          </a:p>
        </p:txBody>
      </p:sp>
      <p:sp>
        <p:nvSpPr>
          <p:cNvPr id="255" name="TextBox 254">
            <a:extLst>
              <a:ext uri="{FF2B5EF4-FFF2-40B4-BE49-F238E27FC236}">
                <a16:creationId xmlns:a16="http://schemas.microsoft.com/office/drawing/2014/main" id="{32AA13E1-C167-926F-44F0-E224F8F8B555}"/>
              </a:ext>
            </a:extLst>
          </p:cNvPr>
          <p:cNvSpPr txBox="1"/>
          <p:nvPr/>
        </p:nvSpPr>
        <p:spPr>
          <a:xfrm>
            <a:off x="6990066"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56" name="Rectangle 255">
            <a:extLst>
              <a:ext uri="{FF2B5EF4-FFF2-40B4-BE49-F238E27FC236}">
                <a16:creationId xmlns:a16="http://schemas.microsoft.com/office/drawing/2014/main" id="{3C71C595-0C14-0649-D17B-319D6242A035}"/>
              </a:ext>
            </a:extLst>
          </p:cNvPr>
          <p:cNvSpPr/>
          <p:nvPr/>
        </p:nvSpPr>
        <p:spPr bwMode="auto">
          <a:xfrm>
            <a:off x="553051" y="2553660"/>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57" name="TextBox 256">
            <a:extLst>
              <a:ext uri="{FF2B5EF4-FFF2-40B4-BE49-F238E27FC236}">
                <a16:creationId xmlns:a16="http://schemas.microsoft.com/office/drawing/2014/main" id="{574810E1-54FD-1A4E-766C-19BB5FCBC8BB}"/>
              </a:ext>
            </a:extLst>
          </p:cNvPr>
          <p:cNvSpPr txBox="1"/>
          <p:nvPr/>
        </p:nvSpPr>
        <p:spPr>
          <a:xfrm>
            <a:off x="600399" y="25505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14 </a:t>
            </a:r>
            <a:endParaRPr lang="en-US" sz="1200">
              <a:solidFill>
                <a:schemeClr val="tx1">
                  <a:lumMod val="65000"/>
                </a:schemeClr>
              </a:solidFill>
              <a:cs typeface="Segoe UI"/>
            </a:endParaRPr>
          </a:p>
        </p:txBody>
      </p:sp>
      <p:sp>
        <p:nvSpPr>
          <p:cNvPr id="258" name="TextBox 257">
            <a:extLst>
              <a:ext uri="{FF2B5EF4-FFF2-40B4-BE49-F238E27FC236}">
                <a16:creationId xmlns:a16="http://schemas.microsoft.com/office/drawing/2014/main" id="{6F693437-76B9-F59B-172B-CEC9E751440E}"/>
              </a:ext>
            </a:extLst>
          </p:cNvPr>
          <p:cNvSpPr txBox="1"/>
          <p:nvPr/>
        </p:nvSpPr>
        <p:spPr>
          <a:xfrm>
            <a:off x="1365712" y="260910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259" name="TextBox 258">
            <a:extLst>
              <a:ext uri="{FF2B5EF4-FFF2-40B4-BE49-F238E27FC236}">
                <a16:creationId xmlns:a16="http://schemas.microsoft.com/office/drawing/2014/main" id="{A3F40C04-CCAD-61CA-28CB-04D699BD4642}"/>
              </a:ext>
            </a:extLst>
          </p:cNvPr>
          <p:cNvSpPr txBox="1"/>
          <p:nvPr/>
        </p:nvSpPr>
        <p:spPr>
          <a:xfrm>
            <a:off x="8587094"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60" name="TextBox 259">
            <a:extLst>
              <a:ext uri="{FF2B5EF4-FFF2-40B4-BE49-F238E27FC236}">
                <a16:creationId xmlns:a16="http://schemas.microsoft.com/office/drawing/2014/main" id="{B866844A-09A3-3854-D0A5-52B85F865FB0}"/>
              </a:ext>
            </a:extLst>
          </p:cNvPr>
          <p:cNvSpPr txBox="1"/>
          <p:nvPr/>
        </p:nvSpPr>
        <p:spPr>
          <a:xfrm>
            <a:off x="10192074" y="2920918"/>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61" name="TextBox 260">
            <a:extLst>
              <a:ext uri="{FF2B5EF4-FFF2-40B4-BE49-F238E27FC236}">
                <a16:creationId xmlns:a16="http://schemas.microsoft.com/office/drawing/2014/main" id="{0BBB4C6B-48D2-3104-B76A-9AF3BF669B05}"/>
              </a:ext>
            </a:extLst>
          </p:cNvPr>
          <p:cNvSpPr txBox="1"/>
          <p:nvPr/>
        </p:nvSpPr>
        <p:spPr>
          <a:xfrm rot="16200000">
            <a:off x="-176126" y="4356364"/>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3</a:t>
            </a:r>
            <a:endParaRPr lang="en-US" sz="2000" err="1"/>
          </a:p>
        </p:txBody>
      </p:sp>
      <p:sp>
        <p:nvSpPr>
          <p:cNvPr id="262" name="Rectangle 261">
            <a:extLst>
              <a:ext uri="{FF2B5EF4-FFF2-40B4-BE49-F238E27FC236}">
                <a16:creationId xmlns:a16="http://schemas.microsoft.com/office/drawing/2014/main" id="{305162BB-E2D3-5DB7-B232-214F764D6EF7}"/>
              </a:ext>
            </a:extLst>
          </p:cNvPr>
          <p:cNvSpPr/>
          <p:nvPr/>
        </p:nvSpPr>
        <p:spPr bwMode="auto">
          <a:xfrm>
            <a:off x="2161082" y="3919658"/>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E752A213-D67E-A90F-7EAC-662772B8127C}"/>
              </a:ext>
            </a:extLst>
          </p:cNvPr>
          <p:cNvSpPr/>
          <p:nvPr/>
        </p:nvSpPr>
        <p:spPr bwMode="auto">
          <a:xfrm>
            <a:off x="3696647" y="3919658"/>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72AD84D0-BF00-70F2-97F3-BFD85AFF31D2}"/>
              </a:ext>
            </a:extLst>
          </p:cNvPr>
          <p:cNvSpPr/>
          <p:nvPr/>
        </p:nvSpPr>
        <p:spPr bwMode="auto">
          <a:xfrm>
            <a:off x="5323320"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CC3C5893-EF57-E328-0BE4-AA82DD970AFA}"/>
              </a:ext>
            </a:extLst>
          </p:cNvPr>
          <p:cNvSpPr/>
          <p:nvPr/>
        </p:nvSpPr>
        <p:spPr bwMode="auto">
          <a:xfrm>
            <a:off x="6908580"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6" name="Rectangle 265">
            <a:extLst>
              <a:ext uri="{FF2B5EF4-FFF2-40B4-BE49-F238E27FC236}">
                <a16:creationId xmlns:a16="http://schemas.microsoft.com/office/drawing/2014/main" id="{97E99D2C-35B5-B0F6-887B-1969118112AC}"/>
              </a:ext>
            </a:extLst>
          </p:cNvPr>
          <p:cNvSpPr/>
          <p:nvPr/>
        </p:nvSpPr>
        <p:spPr bwMode="auto">
          <a:xfrm>
            <a:off x="8493841" y="3919658"/>
            <a:ext cx="157809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00D728DC-0EB6-9070-344D-8167D4D7BE41}"/>
              </a:ext>
            </a:extLst>
          </p:cNvPr>
          <p:cNvSpPr/>
          <p:nvPr/>
        </p:nvSpPr>
        <p:spPr bwMode="auto">
          <a:xfrm>
            <a:off x="10070818" y="3919658"/>
            <a:ext cx="151183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68" name="TextBox 267">
            <a:extLst>
              <a:ext uri="{FF2B5EF4-FFF2-40B4-BE49-F238E27FC236}">
                <a16:creationId xmlns:a16="http://schemas.microsoft.com/office/drawing/2014/main" id="{0FA81920-C6F2-EE14-A225-0BF4EFF970A0}"/>
              </a:ext>
            </a:extLst>
          </p:cNvPr>
          <p:cNvSpPr txBox="1"/>
          <p:nvPr/>
        </p:nvSpPr>
        <p:spPr>
          <a:xfrm>
            <a:off x="2208430"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22 </a:t>
            </a:r>
            <a:endParaRPr lang="en-US" sz="1200">
              <a:solidFill>
                <a:srgbClr val="091F2C"/>
              </a:solidFill>
              <a:cs typeface="Segoe UI"/>
            </a:endParaRPr>
          </a:p>
        </p:txBody>
      </p:sp>
      <p:sp>
        <p:nvSpPr>
          <p:cNvPr id="269" name="TextBox 268">
            <a:extLst>
              <a:ext uri="{FF2B5EF4-FFF2-40B4-BE49-F238E27FC236}">
                <a16:creationId xmlns:a16="http://schemas.microsoft.com/office/drawing/2014/main" id="{5E38869F-34F1-4911-EA9A-11F600768AD3}"/>
              </a:ext>
            </a:extLst>
          </p:cNvPr>
          <p:cNvSpPr txBox="1"/>
          <p:nvPr/>
        </p:nvSpPr>
        <p:spPr>
          <a:xfrm>
            <a:off x="3790408"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23</a:t>
            </a:r>
          </a:p>
        </p:txBody>
      </p:sp>
      <p:sp>
        <p:nvSpPr>
          <p:cNvPr id="270" name="TextBox 269">
            <a:extLst>
              <a:ext uri="{FF2B5EF4-FFF2-40B4-BE49-F238E27FC236}">
                <a16:creationId xmlns:a16="http://schemas.microsoft.com/office/drawing/2014/main" id="{8E8FDD0D-5353-8180-04DB-3EAD11CCE7C0}"/>
              </a:ext>
            </a:extLst>
          </p:cNvPr>
          <p:cNvSpPr txBox="1"/>
          <p:nvPr/>
        </p:nvSpPr>
        <p:spPr>
          <a:xfrm>
            <a:off x="5364103"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24</a:t>
            </a:r>
          </a:p>
        </p:txBody>
      </p:sp>
      <p:sp>
        <p:nvSpPr>
          <p:cNvPr id="271" name="TextBox 270">
            <a:extLst>
              <a:ext uri="{FF2B5EF4-FFF2-40B4-BE49-F238E27FC236}">
                <a16:creationId xmlns:a16="http://schemas.microsoft.com/office/drawing/2014/main" id="{FB36537F-92F8-1411-50CC-A588BBD949EC}"/>
              </a:ext>
            </a:extLst>
          </p:cNvPr>
          <p:cNvSpPr txBox="1"/>
          <p:nvPr/>
        </p:nvSpPr>
        <p:spPr>
          <a:xfrm>
            <a:off x="6946081"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25</a:t>
            </a:r>
          </a:p>
        </p:txBody>
      </p:sp>
      <p:sp>
        <p:nvSpPr>
          <p:cNvPr id="272" name="TextBox 271">
            <a:extLst>
              <a:ext uri="{FF2B5EF4-FFF2-40B4-BE49-F238E27FC236}">
                <a16:creationId xmlns:a16="http://schemas.microsoft.com/office/drawing/2014/main" id="{B4D23BCB-865E-F0F5-11D3-E205885DCEC2}"/>
              </a:ext>
            </a:extLst>
          </p:cNvPr>
          <p:cNvSpPr txBox="1"/>
          <p:nvPr/>
        </p:nvSpPr>
        <p:spPr>
          <a:xfrm>
            <a:off x="8544624"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26</a:t>
            </a:r>
          </a:p>
        </p:txBody>
      </p:sp>
      <p:sp>
        <p:nvSpPr>
          <p:cNvPr id="273" name="TextBox 272">
            <a:extLst>
              <a:ext uri="{FF2B5EF4-FFF2-40B4-BE49-F238E27FC236}">
                <a16:creationId xmlns:a16="http://schemas.microsoft.com/office/drawing/2014/main" id="{874F6C50-DD66-D7B3-7DB4-66073A0DFC4C}"/>
              </a:ext>
            </a:extLst>
          </p:cNvPr>
          <p:cNvSpPr txBox="1"/>
          <p:nvPr/>
        </p:nvSpPr>
        <p:spPr>
          <a:xfrm>
            <a:off x="10118319" y="39165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27</a:t>
            </a:r>
          </a:p>
        </p:txBody>
      </p:sp>
      <p:sp>
        <p:nvSpPr>
          <p:cNvPr id="274" name="TextBox 273">
            <a:extLst>
              <a:ext uri="{FF2B5EF4-FFF2-40B4-BE49-F238E27FC236}">
                <a16:creationId xmlns:a16="http://schemas.microsoft.com/office/drawing/2014/main" id="{FF65B659-8FA5-78B1-3462-C4270C4B6561}"/>
              </a:ext>
            </a:extLst>
          </p:cNvPr>
          <p:cNvSpPr txBox="1"/>
          <p:nvPr/>
        </p:nvSpPr>
        <p:spPr>
          <a:xfrm>
            <a:off x="2924047" y="3975107"/>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75" name="TextBox 274">
            <a:extLst>
              <a:ext uri="{FF2B5EF4-FFF2-40B4-BE49-F238E27FC236}">
                <a16:creationId xmlns:a16="http://schemas.microsoft.com/office/drawing/2014/main" id="{2FAABDFD-0B23-ADA1-4C12-C0A968EBA6DD}"/>
              </a:ext>
            </a:extLst>
          </p:cNvPr>
          <p:cNvSpPr txBox="1"/>
          <p:nvPr/>
        </p:nvSpPr>
        <p:spPr>
          <a:xfrm>
            <a:off x="4199569"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76" name="TextBox 275">
            <a:extLst>
              <a:ext uri="{FF2B5EF4-FFF2-40B4-BE49-F238E27FC236}">
                <a16:creationId xmlns:a16="http://schemas.microsoft.com/office/drawing/2014/main" id="{183FF364-8AC5-F6E0-5688-963F83418921}"/>
              </a:ext>
            </a:extLst>
          </p:cNvPr>
          <p:cNvSpPr txBox="1"/>
          <p:nvPr/>
        </p:nvSpPr>
        <p:spPr>
          <a:xfrm>
            <a:off x="5806395"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77" name="TextBox 276">
            <a:extLst>
              <a:ext uri="{FF2B5EF4-FFF2-40B4-BE49-F238E27FC236}">
                <a16:creationId xmlns:a16="http://schemas.microsoft.com/office/drawing/2014/main" id="{5CC4C1B1-0840-AE56-B429-CE45EDAD76D8}"/>
              </a:ext>
            </a:extLst>
          </p:cNvPr>
          <p:cNvSpPr txBox="1"/>
          <p:nvPr/>
        </p:nvSpPr>
        <p:spPr>
          <a:xfrm>
            <a:off x="7355243"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78" name="TextBox 277">
            <a:extLst>
              <a:ext uri="{FF2B5EF4-FFF2-40B4-BE49-F238E27FC236}">
                <a16:creationId xmlns:a16="http://schemas.microsoft.com/office/drawing/2014/main" id="{86526514-6B4B-772B-5497-DD62C024BA42}"/>
              </a:ext>
            </a:extLst>
          </p:cNvPr>
          <p:cNvSpPr txBox="1"/>
          <p:nvPr/>
        </p:nvSpPr>
        <p:spPr>
          <a:xfrm>
            <a:off x="8953786"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79" name="TextBox 278">
            <a:extLst>
              <a:ext uri="{FF2B5EF4-FFF2-40B4-BE49-F238E27FC236}">
                <a16:creationId xmlns:a16="http://schemas.microsoft.com/office/drawing/2014/main" id="{3A6AFFE4-9034-0FD9-8EC7-3187B9EDE82E}"/>
              </a:ext>
            </a:extLst>
          </p:cNvPr>
          <p:cNvSpPr txBox="1"/>
          <p:nvPr/>
        </p:nvSpPr>
        <p:spPr>
          <a:xfrm>
            <a:off x="10527482" y="3975107"/>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280" name="TextBox 279">
            <a:extLst>
              <a:ext uri="{FF2B5EF4-FFF2-40B4-BE49-F238E27FC236}">
                <a16:creationId xmlns:a16="http://schemas.microsoft.com/office/drawing/2014/main" id="{254F1A7C-D839-549A-C2D0-44095DE68E64}"/>
              </a:ext>
            </a:extLst>
          </p:cNvPr>
          <p:cNvSpPr txBox="1"/>
          <p:nvPr/>
        </p:nvSpPr>
        <p:spPr>
          <a:xfrm>
            <a:off x="2224995" y="4270730"/>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Prompty</a:t>
            </a:r>
          </a:p>
          <a:p>
            <a:pPr>
              <a:lnSpc>
                <a:spcPct val="150000"/>
              </a:lnSpc>
            </a:pPr>
            <a:r>
              <a:rPr lang="en-US" sz="1400" b="1">
                <a:cs typeface="Segoe UI"/>
              </a:rPr>
              <a:t>Azure SQL</a:t>
            </a:r>
          </a:p>
          <a:p>
            <a:pPr>
              <a:lnSpc>
                <a:spcPct val="150000"/>
              </a:lnSpc>
            </a:pPr>
            <a:r>
              <a:rPr lang="en-US" sz="1400" b="1">
                <a:cs typeface="Segoe UI"/>
              </a:rPr>
              <a:t>SignalR + SK</a:t>
            </a:r>
          </a:p>
        </p:txBody>
      </p:sp>
      <p:sp>
        <p:nvSpPr>
          <p:cNvPr id="281" name="TextBox 280">
            <a:extLst>
              <a:ext uri="{FF2B5EF4-FFF2-40B4-BE49-F238E27FC236}">
                <a16:creationId xmlns:a16="http://schemas.microsoft.com/office/drawing/2014/main" id="{29D9BEC2-7D7F-DBED-9E66-57EDBE2DAA93}"/>
              </a:ext>
            </a:extLst>
          </p:cNvPr>
          <p:cNvSpPr txBox="1"/>
          <p:nvPr/>
        </p:nvSpPr>
        <p:spPr>
          <a:xfrm>
            <a:off x="3798690" y="4279013"/>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PostgreSQL</a:t>
            </a:r>
          </a:p>
          <a:p>
            <a:pPr>
              <a:lnSpc>
                <a:spcPct val="150000"/>
              </a:lnSpc>
            </a:pPr>
            <a:r>
              <a:rPr lang="en-US" sz="1400" b="1">
                <a:cs typeface="Segoe UI"/>
              </a:rPr>
              <a:t>Agentic RAG</a:t>
            </a:r>
          </a:p>
          <a:p>
            <a:pPr>
              <a:lnSpc>
                <a:spcPct val="150000"/>
              </a:lnSpc>
            </a:pPr>
            <a:r>
              <a:rPr lang="en-US" sz="1400" b="1" err="1">
                <a:cs typeface="Segoe UI"/>
              </a:rPr>
              <a:t>Multi-DB Agents</a:t>
            </a:r>
          </a:p>
        </p:txBody>
      </p:sp>
      <p:sp>
        <p:nvSpPr>
          <p:cNvPr id="282" name="TextBox 281">
            <a:extLst>
              <a:ext uri="{FF2B5EF4-FFF2-40B4-BE49-F238E27FC236}">
                <a16:creationId xmlns:a16="http://schemas.microsoft.com/office/drawing/2014/main" id="{A460836D-CC61-B16A-07E7-CD3AD9975C8C}"/>
              </a:ext>
            </a:extLst>
          </p:cNvPr>
          <p:cNvSpPr txBox="1"/>
          <p:nvPr/>
        </p:nvSpPr>
        <p:spPr>
          <a:xfrm>
            <a:off x="5446929" y="4279013"/>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err="1">
                <a:cs typeface="Segoe UI"/>
              </a:rPr>
              <a:t>Azure Functions</a:t>
            </a:r>
          </a:p>
          <a:p>
            <a:pPr>
              <a:lnSpc>
                <a:spcPct val="150000"/>
              </a:lnSpc>
            </a:pPr>
            <a:r>
              <a:rPr lang="en-US" sz="1400" b="1" err="1">
                <a:cs typeface="Segoe UI"/>
              </a:rPr>
              <a:t>Real-time ACS</a:t>
            </a:r>
          </a:p>
          <a:p>
            <a:pPr>
              <a:lnSpc>
                <a:spcPct val="150000"/>
              </a:lnSpc>
            </a:pPr>
            <a:r>
              <a:rPr lang="en-US" sz="1400" b="1" err="1">
                <a:cs typeface="Segoe UI"/>
              </a:rPr>
              <a:t>Robotic agents</a:t>
            </a:r>
          </a:p>
        </p:txBody>
      </p:sp>
      <p:sp>
        <p:nvSpPr>
          <p:cNvPr id="283" name="TextBox 282">
            <a:extLst>
              <a:ext uri="{FF2B5EF4-FFF2-40B4-BE49-F238E27FC236}">
                <a16:creationId xmlns:a16="http://schemas.microsoft.com/office/drawing/2014/main" id="{B4BDC22C-FE46-322F-FB40-21C6C2BEED09}"/>
              </a:ext>
            </a:extLst>
          </p:cNvPr>
          <p:cNvSpPr txBox="1"/>
          <p:nvPr/>
        </p:nvSpPr>
        <p:spPr>
          <a:xfrm>
            <a:off x="6991270"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4" name="Rectangle 283">
            <a:extLst>
              <a:ext uri="{FF2B5EF4-FFF2-40B4-BE49-F238E27FC236}">
                <a16:creationId xmlns:a16="http://schemas.microsoft.com/office/drawing/2014/main" id="{BB7F91F2-214C-C25D-5B93-FD62DCC3B81C}"/>
              </a:ext>
            </a:extLst>
          </p:cNvPr>
          <p:cNvSpPr/>
          <p:nvPr/>
        </p:nvSpPr>
        <p:spPr bwMode="auto">
          <a:xfrm>
            <a:off x="554255" y="3919656"/>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85" name="TextBox 284">
            <a:extLst>
              <a:ext uri="{FF2B5EF4-FFF2-40B4-BE49-F238E27FC236}">
                <a16:creationId xmlns:a16="http://schemas.microsoft.com/office/drawing/2014/main" id="{48CCC2F2-1D5C-5401-0FBA-B01F437DD601}"/>
              </a:ext>
            </a:extLst>
          </p:cNvPr>
          <p:cNvSpPr txBox="1"/>
          <p:nvPr/>
        </p:nvSpPr>
        <p:spPr>
          <a:xfrm>
            <a:off x="601603" y="3916574"/>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21 </a:t>
            </a:r>
            <a:endParaRPr lang="en-US" sz="1200">
              <a:solidFill>
                <a:schemeClr val="tx1">
                  <a:lumMod val="65000"/>
                </a:schemeClr>
              </a:solidFill>
              <a:cs typeface="Segoe UI"/>
            </a:endParaRPr>
          </a:p>
        </p:txBody>
      </p:sp>
      <p:sp>
        <p:nvSpPr>
          <p:cNvPr id="286" name="TextBox 285">
            <a:extLst>
              <a:ext uri="{FF2B5EF4-FFF2-40B4-BE49-F238E27FC236}">
                <a16:creationId xmlns:a16="http://schemas.microsoft.com/office/drawing/2014/main" id="{26887219-2499-431C-DF83-FD4D0C29B1BC}"/>
              </a:ext>
            </a:extLst>
          </p:cNvPr>
          <p:cNvSpPr txBox="1"/>
          <p:nvPr/>
        </p:nvSpPr>
        <p:spPr>
          <a:xfrm>
            <a:off x="1366916" y="3975105"/>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287" name="TextBox 286">
            <a:extLst>
              <a:ext uri="{FF2B5EF4-FFF2-40B4-BE49-F238E27FC236}">
                <a16:creationId xmlns:a16="http://schemas.microsoft.com/office/drawing/2014/main" id="{B3B15CC8-667E-6DD9-F918-ACB970CB3817}"/>
              </a:ext>
            </a:extLst>
          </p:cNvPr>
          <p:cNvSpPr txBox="1"/>
          <p:nvPr/>
        </p:nvSpPr>
        <p:spPr>
          <a:xfrm>
            <a:off x="8588298"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8" name="TextBox 287">
            <a:extLst>
              <a:ext uri="{FF2B5EF4-FFF2-40B4-BE49-F238E27FC236}">
                <a16:creationId xmlns:a16="http://schemas.microsoft.com/office/drawing/2014/main" id="{3FAACF51-B344-C2C9-5E74-9E59DFD537D4}"/>
              </a:ext>
            </a:extLst>
          </p:cNvPr>
          <p:cNvSpPr txBox="1"/>
          <p:nvPr/>
        </p:nvSpPr>
        <p:spPr>
          <a:xfrm>
            <a:off x="10193278" y="4286914"/>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289" name="TextBox 288">
            <a:extLst>
              <a:ext uri="{FF2B5EF4-FFF2-40B4-BE49-F238E27FC236}">
                <a16:creationId xmlns:a16="http://schemas.microsoft.com/office/drawing/2014/main" id="{1440EBB7-936C-1CE4-1B00-35361E21A0C0}"/>
              </a:ext>
            </a:extLst>
          </p:cNvPr>
          <p:cNvSpPr txBox="1"/>
          <p:nvPr/>
        </p:nvSpPr>
        <p:spPr>
          <a:xfrm rot="16200000">
            <a:off x="-179820" y="5709425"/>
            <a:ext cx="1070295"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4</a:t>
            </a:r>
            <a:endParaRPr lang="en-US" sz="2000" err="1"/>
          </a:p>
        </p:txBody>
      </p:sp>
      <p:sp>
        <p:nvSpPr>
          <p:cNvPr id="290" name="Rectangle 289">
            <a:extLst>
              <a:ext uri="{FF2B5EF4-FFF2-40B4-BE49-F238E27FC236}">
                <a16:creationId xmlns:a16="http://schemas.microsoft.com/office/drawing/2014/main" id="{0FEFB89B-1A8A-07C0-04C6-5B5DFBF0DF85}"/>
              </a:ext>
            </a:extLst>
          </p:cNvPr>
          <p:cNvSpPr/>
          <p:nvPr/>
        </p:nvSpPr>
        <p:spPr bwMode="auto">
          <a:xfrm>
            <a:off x="2157388" y="5272719"/>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91" name="Rectangle 290">
            <a:extLst>
              <a:ext uri="{FF2B5EF4-FFF2-40B4-BE49-F238E27FC236}">
                <a16:creationId xmlns:a16="http://schemas.microsoft.com/office/drawing/2014/main" id="{AAF54708-3E50-B1DE-AA99-59DA077A513D}"/>
              </a:ext>
            </a:extLst>
          </p:cNvPr>
          <p:cNvSpPr/>
          <p:nvPr/>
        </p:nvSpPr>
        <p:spPr bwMode="auto">
          <a:xfrm>
            <a:off x="3692953" y="5272719"/>
            <a:ext cx="1627790"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96" name="TextBox 295">
            <a:extLst>
              <a:ext uri="{FF2B5EF4-FFF2-40B4-BE49-F238E27FC236}">
                <a16:creationId xmlns:a16="http://schemas.microsoft.com/office/drawing/2014/main" id="{CE9B4063-388B-D00C-CE22-7685F6D2CD66}"/>
              </a:ext>
            </a:extLst>
          </p:cNvPr>
          <p:cNvSpPr txBox="1"/>
          <p:nvPr/>
        </p:nvSpPr>
        <p:spPr>
          <a:xfrm>
            <a:off x="2204736" y="5269637"/>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29 </a:t>
            </a:r>
            <a:endParaRPr lang="en-US" sz="1200">
              <a:solidFill>
                <a:srgbClr val="091F2C"/>
              </a:solidFill>
              <a:cs typeface="Segoe UI"/>
            </a:endParaRPr>
          </a:p>
        </p:txBody>
      </p:sp>
      <p:sp>
        <p:nvSpPr>
          <p:cNvPr id="297" name="TextBox 296">
            <a:extLst>
              <a:ext uri="{FF2B5EF4-FFF2-40B4-BE49-F238E27FC236}">
                <a16:creationId xmlns:a16="http://schemas.microsoft.com/office/drawing/2014/main" id="{412C6823-F35F-02F7-278C-8FE6818EA2CD}"/>
              </a:ext>
            </a:extLst>
          </p:cNvPr>
          <p:cNvSpPr txBox="1"/>
          <p:nvPr/>
        </p:nvSpPr>
        <p:spPr>
          <a:xfrm>
            <a:off x="3786714" y="5269637"/>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30</a:t>
            </a:r>
          </a:p>
        </p:txBody>
      </p:sp>
      <p:sp>
        <p:nvSpPr>
          <p:cNvPr id="302" name="TextBox 301">
            <a:extLst>
              <a:ext uri="{FF2B5EF4-FFF2-40B4-BE49-F238E27FC236}">
                <a16:creationId xmlns:a16="http://schemas.microsoft.com/office/drawing/2014/main" id="{839ED85F-14A6-B694-FEAD-1CD89DA4CF7E}"/>
              </a:ext>
            </a:extLst>
          </p:cNvPr>
          <p:cNvSpPr txBox="1"/>
          <p:nvPr/>
        </p:nvSpPr>
        <p:spPr>
          <a:xfrm>
            <a:off x="2920353" y="5328168"/>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303" name="TextBox 302">
            <a:extLst>
              <a:ext uri="{FF2B5EF4-FFF2-40B4-BE49-F238E27FC236}">
                <a16:creationId xmlns:a16="http://schemas.microsoft.com/office/drawing/2014/main" id="{CB645DAB-AD6B-4F97-75B4-079AAFB558C4}"/>
              </a:ext>
            </a:extLst>
          </p:cNvPr>
          <p:cNvSpPr txBox="1"/>
          <p:nvPr/>
        </p:nvSpPr>
        <p:spPr>
          <a:xfrm>
            <a:off x="4195875" y="5328168"/>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308" name="TextBox 307">
            <a:extLst>
              <a:ext uri="{FF2B5EF4-FFF2-40B4-BE49-F238E27FC236}">
                <a16:creationId xmlns:a16="http://schemas.microsoft.com/office/drawing/2014/main" id="{6AA9D7F2-DE09-380A-424D-A6FE5DCB2855}"/>
              </a:ext>
            </a:extLst>
          </p:cNvPr>
          <p:cNvSpPr txBox="1"/>
          <p:nvPr/>
        </p:nvSpPr>
        <p:spPr>
          <a:xfrm>
            <a:off x="2221301" y="5623791"/>
            <a:ext cx="1421849" cy="92935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Responsible AI</a:t>
            </a:r>
          </a:p>
          <a:p>
            <a:pPr>
              <a:lnSpc>
                <a:spcPct val="150000"/>
              </a:lnSpc>
            </a:pPr>
            <a:r>
              <a:rPr lang="en-US" sz="1400" b="1">
                <a:cs typeface="Segoe UI"/>
              </a:rPr>
              <a:t>Securing Agents</a:t>
            </a:r>
          </a:p>
          <a:p>
            <a:pPr>
              <a:lnSpc>
                <a:spcPct val="150000"/>
              </a:lnSpc>
            </a:pPr>
            <a:r>
              <a:rPr lang="en-US" sz="1400" b="1">
                <a:cs typeface="Segoe UI"/>
              </a:rPr>
              <a:t>Evaluation</a:t>
            </a:r>
          </a:p>
        </p:txBody>
      </p:sp>
      <p:sp>
        <p:nvSpPr>
          <p:cNvPr id="309" name="TextBox 308">
            <a:extLst>
              <a:ext uri="{FF2B5EF4-FFF2-40B4-BE49-F238E27FC236}">
                <a16:creationId xmlns:a16="http://schemas.microsoft.com/office/drawing/2014/main" id="{BEAEF668-E82E-5D72-9878-0B2198C13D89}"/>
              </a:ext>
            </a:extLst>
          </p:cNvPr>
          <p:cNvSpPr txBox="1"/>
          <p:nvPr/>
        </p:nvSpPr>
        <p:spPr>
          <a:xfrm>
            <a:off x="3794996" y="5632074"/>
            <a:ext cx="1421849" cy="60619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HACKS DUE!</a:t>
            </a:r>
          </a:p>
          <a:p>
            <a:pPr>
              <a:lnSpc>
                <a:spcPct val="150000"/>
              </a:lnSpc>
            </a:pPr>
            <a:r>
              <a:rPr lang="en-US" sz="1400" b="1">
                <a:cs typeface="Segoe UI"/>
              </a:rPr>
              <a:t>11:59 PM PT</a:t>
            </a:r>
            <a:endParaRPr lang="en-US" sz="1400" b="1" err="1">
              <a:cs typeface="Segoe UI"/>
            </a:endParaRPr>
          </a:p>
        </p:txBody>
      </p:sp>
      <p:sp>
        <p:nvSpPr>
          <p:cNvPr id="312" name="Rectangle 311">
            <a:extLst>
              <a:ext uri="{FF2B5EF4-FFF2-40B4-BE49-F238E27FC236}">
                <a16:creationId xmlns:a16="http://schemas.microsoft.com/office/drawing/2014/main" id="{083AA9FF-9231-B0D4-42F7-6E1E39CB212E}"/>
              </a:ext>
            </a:extLst>
          </p:cNvPr>
          <p:cNvSpPr/>
          <p:nvPr/>
        </p:nvSpPr>
        <p:spPr bwMode="auto">
          <a:xfrm>
            <a:off x="550561" y="5272717"/>
            <a:ext cx="1611225" cy="1362914"/>
          </a:xfrm>
          <a:prstGeom prst="rect">
            <a:avLst/>
          </a:prstGeom>
          <a:solidFill>
            <a:srgbClr val="FFE399"/>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13" name="TextBox 312">
            <a:extLst>
              <a:ext uri="{FF2B5EF4-FFF2-40B4-BE49-F238E27FC236}">
                <a16:creationId xmlns:a16="http://schemas.microsoft.com/office/drawing/2014/main" id="{45BFDB87-F908-B6E9-E889-4DE4D50A9071}"/>
              </a:ext>
            </a:extLst>
          </p:cNvPr>
          <p:cNvSpPr txBox="1"/>
          <p:nvPr/>
        </p:nvSpPr>
        <p:spPr>
          <a:xfrm>
            <a:off x="597909" y="5269635"/>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28 </a:t>
            </a:r>
            <a:endParaRPr lang="en-US" sz="1200">
              <a:solidFill>
                <a:schemeClr val="tx1">
                  <a:lumMod val="65000"/>
                </a:schemeClr>
              </a:solidFill>
              <a:cs typeface="Segoe UI"/>
            </a:endParaRPr>
          </a:p>
        </p:txBody>
      </p:sp>
      <p:sp>
        <p:nvSpPr>
          <p:cNvPr id="314" name="TextBox 313">
            <a:extLst>
              <a:ext uri="{FF2B5EF4-FFF2-40B4-BE49-F238E27FC236}">
                <a16:creationId xmlns:a16="http://schemas.microsoft.com/office/drawing/2014/main" id="{8862DD33-7895-C61E-921D-38B26D8E3507}"/>
              </a:ext>
            </a:extLst>
          </p:cNvPr>
          <p:cNvSpPr txBox="1"/>
          <p:nvPr/>
        </p:nvSpPr>
        <p:spPr>
          <a:xfrm>
            <a:off x="1363222" y="5328166"/>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317" name="TextBox 316">
            <a:extLst>
              <a:ext uri="{FF2B5EF4-FFF2-40B4-BE49-F238E27FC236}">
                <a16:creationId xmlns:a16="http://schemas.microsoft.com/office/drawing/2014/main" id="{0E8A7B2D-9103-1C26-6879-49BEA1343888}"/>
              </a:ext>
            </a:extLst>
          </p:cNvPr>
          <p:cNvSpPr txBox="1"/>
          <p:nvPr/>
        </p:nvSpPr>
        <p:spPr>
          <a:xfrm>
            <a:off x="644205" y="4265651"/>
            <a:ext cx="1421849" cy="28302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400" b="1">
                <a:cs typeface="Segoe UI"/>
              </a:rPr>
              <a:t>Llamaindex.TS</a:t>
            </a:r>
          </a:p>
        </p:txBody>
      </p:sp>
      <p:sp>
        <p:nvSpPr>
          <p:cNvPr id="318" name="TextBox 317">
            <a:extLst>
              <a:ext uri="{FF2B5EF4-FFF2-40B4-BE49-F238E27FC236}">
                <a16:creationId xmlns:a16="http://schemas.microsoft.com/office/drawing/2014/main" id="{502C62AA-AAAA-D08F-9F7C-BBF04BAA2461}"/>
              </a:ext>
            </a:extLst>
          </p:cNvPr>
          <p:cNvSpPr txBox="1"/>
          <p:nvPr/>
        </p:nvSpPr>
        <p:spPr>
          <a:xfrm>
            <a:off x="638769" y="5608383"/>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319" name="TextBox 318">
            <a:extLst>
              <a:ext uri="{FF2B5EF4-FFF2-40B4-BE49-F238E27FC236}">
                <a16:creationId xmlns:a16="http://schemas.microsoft.com/office/drawing/2014/main" id="{D3E273DB-DC3A-4BBD-635C-97758FBF2190}"/>
              </a:ext>
            </a:extLst>
          </p:cNvPr>
          <p:cNvSpPr txBox="1"/>
          <p:nvPr/>
        </p:nvSpPr>
        <p:spPr>
          <a:xfrm>
            <a:off x="637094" y="2845802"/>
            <a:ext cx="1421849" cy="32348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600" b="1">
                <a:cs typeface="Segoe UI"/>
              </a:rPr>
              <a:t>Hack!</a:t>
            </a:r>
            <a:endParaRPr lang="en-US" sz="1600">
              <a:cs typeface="Segoe UI"/>
            </a:endParaRPr>
          </a:p>
        </p:txBody>
      </p:sp>
      <p:sp>
        <p:nvSpPr>
          <p:cNvPr id="320" name="TextBox 319">
            <a:extLst>
              <a:ext uri="{FF2B5EF4-FFF2-40B4-BE49-F238E27FC236}">
                <a16:creationId xmlns:a16="http://schemas.microsoft.com/office/drawing/2014/main" id="{86E9ECBF-2543-30EA-3228-B30B8786CA95}"/>
              </a:ext>
            </a:extLst>
          </p:cNvPr>
          <p:cNvSpPr txBox="1"/>
          <p:nvPr/>
        </p:nvSpPr>
        <p:spPr>
          <a:xfrm>
            <a:off x="5563333" y="5586927"/>
            <a:ext cx="6242324" cy="115448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a:cs typeface="Segoe UI"/>
              </a:rPr>
              <a:t>Converse com outros </a:t>
            </a:r>
            <a:r>
              <a:rPr lang="en-US" err="1">
                <a:cs typeface="Segoe UI"/>
              </a:rPr>
              <a:t>participantes</a:t>
            </a:r>
            <a:r>
              <a:rPr lang="en-US">
                <a:cs typeface="Segoe UI"/>
              </a:rPr>
              <a:t> no canal do Discord: </a:t>
            </a:r>
            <a:r>
              <a:rPr lang="en-US">
                <a:cs typeface="Segoe UI"/>
                <a:hlinkClick r:id="rId3"/>
              </a:rPr>
              <a:t>aka.ms/agentshack/discord</a:t>
            </a:r>
            <a:endParaRPr lang="en-US">
              <a:cs typeface="Segoe UI"/>
            </a:endParaRPr>
          </a:p>
          <a:p>
            <a:pPr>
              <a:lnSpc>
                <a:spcPct val="150000"/>
              </a:lnSpc>
            </a:pPr>
            <a:endParaRPr lang="en-US" sz="1600">
              <a:cs typeface="Segoe UI"/>
            </a:endParaRPr>
          </a:p>
        </p:txBody>
      </p:sp>
      <p:sp>
        <p:nvSpPr>
          <p:cNvPr id="6" name="TextBox 5">
            <a:extLst>
              <a:ext uri="{FF2B5EF4-FFF2-40B4-BE49-F238E27FC236}">
                <a16:creationId xmlns:a16="http://schemas.microsoft.com/office/drawing/2014/main" id="{F4649938-124B-F943-6392-F388E36AC481}"/>
              </a:ext>
            </a:extLst>
          </p:cNvPr>
          <p:cNvSpPr txBox="1"/>
          <p:nvPr/>
        </p:nvSpPr>
        <p:spPr>
          <a:xfrm>
            <a:off x="8661041" y="556462"/>
            <a:ext cx="2946249" cy="430887"/>
          </a:xfrm>
          <a:prstGeom prst="rect">
            <a:avLst/>
          </a:prstGeom>
          <a:noFill/>
        </p:spPr>
        <p:txBody>
          <a:bodyPr wrap="square">
            <a:spAutoFit/>
          </a:bodyPr>
          <a:lstStyle/>
          <a:p>
            <a:pPr>
              <a:buNone/>
            </a:pPr>
            <a:r>
              <a:rPr lang="en-US" sz="2200">
                <a:hlinkClick r:id="rId4"/>
              </a:rPr>
              <a:t>aka.ms/agentshack-pt</a:t>
            </a:r>
            <a:endParaRPr lang="en-US" sz="2200"/>
          </a:p>
        </p:txBody>
      </p:sp>
    </p:spTree>
    <p:extLst>
      <p:ext uri="{BB962C8B-B14F-4D97-AF65-F5344CB8AC3E}">
        <p14:creationId xmlns:p14="http://schemas.microsoft.com/office/powerpoint/2010/main" val="2295035555"/>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D33A3-3B9B-C1C8-E23F-F1CA1256F4A0}"/>
            </a:ext>
          </a:extLst>
        </p:cNvPr>
        <p:cNvGrpSpPr/>
        <p:nvPr/>
      </p:nvGrpSpPr>
      <p:grpSpPr>
        <a:xfrm>
          <a:off x="0" y="0"/>
          <a:ext cx="0" cy="0"/>
          <a:chOff x="0" y="0"/>
          <a:chExt cx="0" cy="0"/>
        </a:xfrm>
      </p:grpSpPr>
      <p:cxnSp>
        <p:nvCxnSpPr>
          <p:cNvPr id="1025" name="Straight Connector 1024">
            <a:extLst>
              <a:ext uri="{FF2B5EF4-FFF2-40B4-BE49-F238E27FC236}">
                <a16:creationId xmlns:a16="http://schemas.microsoft.com/office/drawing/2014/main" id="{7E515C8B-5FF2-7AC2-D987-693F5C643DBB}"/>
              </a:ext>
            </a:extLst>
          </p:cNvPr>
          <p:cNvCxnSpPr>
            <a:cxnSpLocks/>
            <a:endCxn id="3369" idx="1"/>
          </p:cNvCxnSpPr>
          <p:nvPr/>
        </p:nvCxnSpPr>
        <p:spPr>
          <a:xfrm>
            <a:off x="4384225" y="2715278"/>
            <a:ext cx="570109"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3428" name="Rectangle: Rounded Corners 4">
            <a:extLst>
              <a:ext uri="{FF2B5EF4-FFF2-40B4-BE49-F238E27FC236}">
                <a16:creationId xmlns:a16="http://schemas.microsoft.com/office/drawing/2014/main" id="{40195F96-0034-6DCD-AEF7-5D270236CBAE}"/>
              </a:ext>
              <a:ext uri="{C183D7F6-B498-43B3-948B-1728B52AA6E4}">
                <adec:decorative xmlns:adec="http://schemas.microsoft.com/office/drawing/2017/decorative" val="1"/>
              </a:ext>
            </a:extLst>
          </p:cNvPr>
          <p:cNvSpPr>
            <a:spLocks/>
          </p:cNvSpPr>
          <p:nvPr/>
        </p:nvSpPr>
        <p:spPr>
          <a:xfrm rot="5400000">
            <a:off x="7707975" y="1912542"/>
            <a:ext cx="1186416" cy="4732828"/>
          </a:xfrm>
          <a:prstGeom prst="roundRect">
            <a:avLst>
              <a:gd name="adj" fmla="val 11776"/>
            </a:avLst>
          </a:prstGeom>
          <a:solidFill>
            <a:srgbClr val="3A4953">
              <a:alpha val="20000"/>
            </a:srgbClr>
          </a:solidFill>
          <a:ln>
            <a:noFill/>
            <a:headEnd type="none" w="med" len="med"/>
            <a:tailEnd type="none" w="med" len="med"/>
          </a:ln>
          <a:effectLst>
            <a:outerShdw blurRad="63500" algn="tl" rotWithShape="0">
              <a:srgbClr val="000000">
                <a:alpha val="4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ptos"/>
              <a:ea typeface="+mn-ea"/>
              <a:cs typeface="+mn-cs"/>
            </a:endParaRPr>
          </a:p>
        </p:txBody>
      </p:sp>
      <p:sp>
        <p:nvSpPr>
          <p:cNvPr id="3419" name="Rectangle: Rounded Corners 2">
            <a:extLst>
              <a:ext uri="{FF2B5EF4-FFF2-40B4-BE49-F238E27FC236}">
                <a16:creationId xmlns:a16="http://schemas.microsoft.com/office/drawing/2014/main" id="{94E54444-58E0-0525-1886-73F780EFAF90}"/>
              </a:ext>
            </a:extLst>
          </p:cNvPr>
          <p:cNvSpPr/>
          <p:nvPr/>
        </p:nvSpPr>
        <p:spPr>
          <a:xfrm>
            <a:off x="4571177" y="466847"/>
            <a:ext cx="2350399" cy="149770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286" name="Title 2">
            <a:extLst>
              <a:ext uri="{FF2B5EF4-FFF2-40B4-BE49-F238E27FC236}">
                <a16:creationId xmlns:a16="http://schemas.microsoft.com/office/drawing/2014/main" id="{C276033F-5464-C547-A2DC-D83ADDE3A6B1}"/>
              </a:ext>
            </a:extLst>
          </p:cNvPr>
          <p:cNvSpPr>
            <a:spLocks noGrp="1"/>
          </p:cNvSpPr>
          <p:nvPr>
            <p:ph type="title"/>
          </p:nvPr>
        </p:nvSpPr>
        <p:spPr>
          <a:xfrm>
            <a:off x="588262" y="252422"/>
            <a:ext cx="4476401" cy="861774"/>
          </a:xfrm>
        </p:spPr>
        <p:txBody>
          <a:bodyPr/>
          <a:lstStyle/>
          <a:p>
            <a:r>
              <a:rPr lang="en-US">
                <a:solidFill>
                  <a:srgbClr val="8661C5"/>
                </a:solidFill>
              </a:rPr>
              <a:t>Amostra de agente</a:t>
            </a:r>
            <a:br>
              <a:rPr lang="en-US"/>
            </a:br>
            <a:r>
              <a:rPr lang="en-US" sz="2000">
                <a:solidFill>
                  <a:schemeClr val="tx1"/>
                </a:solidFill>
                <a:latin typeface="+mn-lt"/>
              </a:rPr>
              <a:t>Assistência de call center</a:t>
            </a:r>
          </a:p>
        </p:txBody>
      </p:sp>
      <p:sp>
        <p:nvSpPr>
          <p:cNvPr id="6" name="Rectangle: Rounded Corners 2">
            <a:extLst>
              <a:ext uri="{FF2B5EF4-FFF2-40B4-BE49-F238E27FC236}">
                <a16:creationId xmlns:a16="http://schemas.microsoft.com/office/drawing/2014/main" id="{58FB2EAB-4360-C579-BC7F-664CE39C6B68}"/>
              </a:ext>
            </a:extLst>
          </p:cNvPr>
          <p:cNvSpPr/>
          <p:nvPr/>
        </p:nvSpPr>
        <p:spPr>
          <a:xfrm>
            <a:off x="1729811" y="2291072"/>
            <a:ext cx="1694599"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8" name="Group 7">
            <a:extLst>
              <a:ext uri="{FF2B5EF4-FFF2-40B4-BE49-F238E27FC236}">
                <a16:creationId xmlns:a16="http://schemas.microsoft.com/office/drawing/2014/main" id="{3AE1D646-E6E5-2700-C5E2-C4E912F438DA}"/>
              </a:ext>
            </a:extLst>
          </p:cNvPr>
          <p:cNvGrpSpPr/>
          <p:nvPr/>
        </p:nvGrpSpPr>
        <p:grpSpPr>
          <a:xfrm>
            <a:off x="1738126" y="2123422"/>
            <a:ext cx="1733915" cy="326669"/>
            <a:chOff x="701866" y="1491259"/>
            <a:chExt cx="2668846" cy="502809"/>
          </a:xfrm>
        </p:grpSpPr>
        <p:sp>
          <p:nvSpPr>
            <p:cNvPr id="9" name="!! purple box">
              <a:extLst>
                <a:ext uri="{FF2B5EF4-FFF2-40B4-BE49-F238E27FC236}">
                  <a16:creationId xmlns:a16="http://schemas.microsoft.com/office/drawing/2014/main" id="{558D1BA9-50E4-137E-D096-7226A9220C56}"/>
                </a:ext>
                <a:ext uri="{C183D7F6-B498-43B3-948B-1728B52AA6E4}">
                  <adec:decorative xmlns:adec="http://schemas.microsoft.com/office/drawing/2017/decorative" val="1"/>
                </a:ext>
              </a:extLst>
            </p:cNvPr>
            <p:cNvSpPr/>
            <p:nvPr/>
          </p:nvSpPr>
          <p:spPr bwMode="auto">
            <a:xfrm>
              <a:off x="701866" y="1491259"/>
              <a:ext cx="2595532" cy="502809"/>
            </a:xfrm>
            <a:prstGeom prst="round2SameRect">
              <a:avLst>
                <a:gd name="adj1" fmla="val 50000"/>
                <a:gd name="adj2" fmla="val 0"/>
              </a:avLst>
            </a:prstGeom>
            <a:solidFill>
              <a:schemeClr val="accent6">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10" name="TextBox 9">
              <a:extLst>
                <a:ext uri="{FF2B5EF4-FFF2-40B4-BE49-F238E27FC236}">
                  <a16:creationId xmlns:a16="http://schemas.microsoft.com/office/drawing/2014/main" id="{BBB0569F-F68E-1295-1B2B-A8853A74F1BA}"/>
                </a:ext>
              </a:extLst>
            </p:cNvPr>
            <p:cNvSpPr txBox="1"/>
            <p:nvPr/>
          </p:nvSpPr>
          <p:spPr>
            <a:xfrm>
              <a:off x="1039006" y="1554482"/>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Análise de pergunta</a:t>
              </a:r>
            </a:p>
          </p:txBody>
        </p:sp>
        <p:pic>
          <p:nvPicPr>
            <p:cNvPr id="11" name="Picture 10">
              <a:extLst>
                <a:ext uri="{FF2B5EF4-FFF2-40B4-BE49-F238E27FC236}">
                  <a16:creationId xmlns:a16="http://schemas.microsoft.com/office/drawing/2014/main" id="{E53D3E54-4999-6D0D-1AFB-551D00E1A936}"/>
                </a:ext>
              </a:extLst>
            </p:cNvPr>
            <p:cNvPicPr>
              <a:picLocks noChangeAspect="1"/>
            </p:cNvPicPr>
            <p:nvPr/>
          </p:nvPicPr>
          <p:blipFill>
            <a:blip r:embed="rId3">
              <a:lum bright="70000" contrast="-70000"/>
            </a:blip>
            <a:stretch>
              <a:fillRect/>
            </a:stretch>
          </p:blipFill>
          <p:spPr>
            <a:xfrm>
              <a:off x="883722" y="1595865"/>
              <a:ext cx="306883" cy="306883"/>
            </a:xfrm>
            <a:prstGeom prst="rect">
              <a:avLst/>
            </a:prstGeom>
          </p:spPr>
        </p:pic>
      </p:grpSp>
      <p:sp>
        <p:nvSpPr>
          <p:cNvPr id="3351" name="TextBox 3350">
            <a:extLst>
              <a:ext uri="{FF2B5EF4-FFF2-40B4-BE49-F238E27FC236}">
                <a16:creationId xmlns:a16="http://schemas.microsoft.com/office/drawing/2014/main" id="{EDEF9B84-F2E8-1CB8-4592-77A005EAB8EC}"/>
              </a:ext>
            </a:extLst>
          </p:cNvPr>
          <p:cNvSpPr txBox="1"/>
          <p:nvPr/>
        </p:nvSpPr>
        <p:spPr>
          <a:xfrm>
            <a:off x="291328" y="1844111"/>
            <a:ext cx="2419453" cy="221023"/>
          </a:xfrm>
          <a:prstGeom prst="rect">
            <a:avLst/>
          </a:prstGeom>
          <a:noFill/>
        </p:spPr>
        <p:txBody>
          <a:bodyPr wrap="square" lIns="0" tIns="0" rIns="0" bIns="0" rtlCol="0">
            <a:spAutoFit/>
          </a:bodyPr>
          <a:lstStyle/>
          <a:p>
            <a:pPr lvl="0">
              <a:lnSpc>
                <a:spcPct val="110000"/>
              </a:lnSpc>
              <a:spcAft>
                <a:spcPts val="200"/>
              </a:spcAft>
              <a:defRPr/>
            </a:pPr>
            <a:r>
              <a:rPr lang="en-US" sz="1400">
                <a:latin typeface="Segoe Sans Text Semibold"/>
                <a:cs typeface="Segoe UI Semilight" panose="020B0402040204020203" pitchFamily="34" charset="0"/>
              </a:rPr>
              <a:t>Pergunta do cliente</a:t>
            </a:r>
          </a:p>
        </p:txBody>
      </p:sp>
      <p:sp>
        <p:nvSpPr>
          <p:cNvPr id="3352" name="TextBox 3351">
            <a:extLst>
              <a:ext uri="{FF2B5EF4-FFF2-40B4-BE49-F238E27FC236}">
                <a16:creationId xmlns:a16="http://schemas.microsoft.com/office/drawing/2014/main" id="{00461C16-2497-3F8C-6BE9-628D6D489719}"/>
              </a:ext>
            </a:extLst>
          </p:cNvPr>
          <p:cNvSpPr txBox="1"/>
          <p:nvPr/>
        </p:nvSpPr>
        <p:spPr>
          <a:xfrm>
            <a:off x="300652" y="2122788"/>
            <a:ext cx="1266249" cy="1199239"/>
          </a:xfrm>
          <a:prstGeom prst="rect">
            <a:avLst/>
          </a:prstGeom>
          <a:noFill/>
        </p:spPr>
        <p:txBody>
          <a:bodyPr wrap="square" lIns="0" tIns="0" rIns="0" bIns="0" rtlCol="0">
            <a:spAutoFit/>
          </a:bodyPr>
          <a:lstStyle/>
          <a:p>
            <a:pPr lvl="0">
              <a:lnSpc>
                <a:spcPct val="110000"/>
              </a:lnSpc>
              <a:spcAft>
                <a:spcPts val="200"/>
              </a:spcAft>
              <a:defRPr/>
            </a:pPr>
            <a:r>
              <a:rPr lang="en-US" sz="1000" b="1">
                <a:solidFill>
                  <a:srgbClr val="0078D4"/>
                </a:solidFill>
                <a:latin typeface="Segoe Sans Text Semibold"/>
                <a:cs typeface="Segoe UI Semibold" panose="020B0702040204020203" pitchFamily="34" charset="0"/>
              </a:rPr>
              <a:t>Meu termostato SmartHome não está se conectando ao Wi-Fi, e continuo vendo um código de erro E-22. Como posso consertar isso?</a:t>
            </a:r>
          </a:p>
        </p:txBody>
      </p:sp>
      <p:sp>
        <p:nvSpPr>
          <p:cNvPr id="3354" name="TextBox 3353">
            <a:extLst>
              <a:ext uri="{FF2B5EF4-FFF2-40B4-BE49-F238E27FC236}">
                <a16:creationId xmlns:a16="http://schemas.microsoft.com/office/drawing/2014/main" id="{0E2D2D0A-83BA-154C-28D2-C2DA06E87663}"/>
              </a:ext>
            </a:extLst>
          </p:cNvPr>
          <p:cNvSpPr txBox="1"/>
          <p:nvPr/>
        </p:nvSpPr>
        <p:spPr>
          <a:xfrm>
            <a:off x="2539941" y="2612587"/>
            <a:ext cx="743289" cy="2308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LLM</a:t>
            </a:r>
          </a:p>
        </p:txBody>
      </p:sp>
      <p:cxnSp>
        <p:nvCxnSpPr>
          <p:cNvPr id="3357" name="Straight Connector 3356">
            <a:extLst>
              <a:ext uri="{FF2B5EF4-FFF2-40B4-BE49-F238E27FC236}">
                <a16:creationId xmlns:a16="http://schemas.microsoft.com/office/drawing/2014/main" id="{FC445A34-A955-9B33-C28C-01F48C72A154}"/>
              </a:ext>
            </a:extLst>
          </p:cNvPr>
          <p:cNvCxnSpPr>
            <a:cxnSpLocks/>
          </p:cNvCxnSpPr>
          <p:nvPr/>
        </p:nvCxnSpPr>
        <p:spPr>
          <a:xfrm>
            <a:off x="1600900" y="2688270"/>
            <a:ext cx="113600"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3363" name="Rectangle: Rounded Corners 89">
            <a:extLst>
              <a:ext uri="{FF2B5EF4-FFF2-40B4-BE49-F238E27FC236}">
                <a16:creationId xmlns:a16="http://schemas.microsoft.com/office/drawing/2014/main" id="{C9DFD1E5-ED01-E7E7-C276-2390AC654A0C}"/>
              </a:ext>
              <a:ext uri="{C183D7F6-B498-43B3-948B-1728B52AA6E4}">
                <adec:decorative xmlns:adec="http://schemas.microsoft.com/office/drawing/2017/decorative" val="1"/>
              </a:ext>
            </a:extLst>
          </p:cNvPr>
          <p:cNvSpPr/>
          <p:nvPr/>
        </p:nvSpPr>
        <p:spPr bwMode="auto">
          <a:xfrm>
            <a:off x="3729744" y="2082220"/>
            <a:ext cx="705183" cy="201843"/>
          </a:xfrm>
          <a:prstGeom prst="roundRect">
            <a:avLst>
              <a:gd name="adj" fmla="val 6953"/>
            </a:avLst>
          </a:prstGeom>
          <a:solidFill>
            <a:srgbClr val="C1DDE9"/>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364" name="TextBox 3363">
            <a:extLst>
              <a:ext uri="{FF2B5EF4-FFF2-40B4-BE49-F238E27FC236}">
                <a16:creationId xmlns:a16="http://schemas.microsoft.com/office/drawing/2014/main" id="{AD88E320-DC2B-5E5F-E0C8-A4F13785928F}"/>
              </a:ext>
            </a:extLst>
          </p:cNvPr>
          <p:cNvSpPr txBox="1"/>
          <p:nvPr/>
        </p:nvSpPr>
        <p:spPr>
          <a:xfrm>
            <a:off x="3706451" y="2079251"/>
            <a:ext cx="703125"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97159A"/>
                </a:solidFill>
                <a:effectLst/>
                <a:uLnTx/>
                <a:uFillTx/>
                <a:latin typeface="Menlo" panose="020B0609030804020204" pitchFamily="49" charset="0"/>
                <a:ea typeface="+mn-ea"/>
                <a:cs typeface="+mn-cs"/>
              </a:rPr>
              <a:t>{ Wi-Fi }</a:t>
            </a:r>
            <a:endParaRPr kumimoji="0" lang="en-CA" sz="800" b="0" i="0" u="none" strike="noStrike" kern="1200" cap="none" spc="0" normalizeH="0" baseline="0" noProof="0">
              <a:ln>
                <a:noFill/>
              </a:ln>
              <a:solidFill>
                <a:srgbClr val="97159A"/>
              </a:solidFill>
              <a:effectLst/>
              <a:uLnTx/>
              <a:uFillTx/>
              <a:latin typeface="Menlo" panose="020B0609030804020204" pitchFamily="49" charset="0"/>
              <a:ea typeface="+mn-ea"/>
              <a:cs typeface="+mn-cs"/>
            </a:endParaRPr>
          </a:p>
        </p:txBody>
      </p:sp>
      <p:sp>
        <p:nvSpPr>
          <p:cNvPr id="3365" name="Rectangle: Rounded Corners 89">
            <a:extLst>
              <a:ext uri="{FF2B5EF4-FFF2-40B4-BE49-F238E27FC236}">
                <a16:creationId xmlns:a16="http://schemas.microsoft.com/office/drawing/2014/main" id="{27B252F9-F8E2-3B1E-0369-BD94A3D613E5}"/>
              </a:ext>
              <a:ext uri="{C183D7F6-B498-43B3-948B-1728B52AA6E4}">
                <adec:decorative xmlns:adec="http://schemas.microsoft.com/office/drawing/2017/decorative" val="1"/>
              </a:ext>
            </a:extLst>
          </p:cNvPr>
          <p:cNvSpPr/>
          <p:nvPr/>
        </p:nvSpPr>
        <p:spPr bwMode="auto">
          <a:xfrm>
            <a:off x="3729744" y="2606858"/>
            <a:ext cx="878949" cy="201843"/>
          </a:xfrm>
          <a:prstGeom prst="roundRect">
            <a:avLst>
              <a:gd name="adj" fmla="val 6953"/>
            </a:avLst>
          </a:prstGeom>
          <a:solidFill>
            <a:srgbClr val="C1DDE9"/>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366" name="TextBox 3365">
            <a:extLst>
              <a:ext uri="{FF2B5EF4-FFF2-40B4-BE49-F238E27FC236}">
                <a16:creationId xmlns:a16="http://schemas.microsoft.com/office/drawing/2014/main" id="{9F8D8E65-0154-6670-2887-9AF9E7AB9AB6}"/>
              </a:ext>
            </a:extLst>
          </p:cNvPr>
          <p:cNvSpPr txBox="1"/>
          <p:nvPr/>
        </p:nvSpPr>
        <p:spPr>
          <a:xfrm>
            <a:off x="3698717" y="2604335"/>
            <a:ext cx="1010422"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97159A"/>
                </a:solidFill>
                <a:effectLst/>
                <a:uLnTx/>
                <a:uFillTx/>
                <a:latin typeface="Menlo" panose="020B0609030804020204" pitchFamily="49" charset="0"/>
                <a:ea typeface="+mn-ea"/>
                <a:cs typeface="+mn-cs"/>
              </a:rPr>
              <a:t>{ Error: E-22 }</a:t>
            </a:r>
            <a:endParaRPr kumimoji="0" lang="en-CA" sz="800" b="0" i="0" u="none" strike="noStrike" kern="1200" cap="none" spc="0" normalizeH="0" baseline="0" noProof="0">
              <a:ln>
                <a:noFill/>
              </a:ln>
              <a:solidFill>
                <a:srgbClr val="97159A"/>
              </a:solidFill>
              <a:effectLst/>
              <a:uLnTx/>
              <a:uFillTx/>
              <a:latin typeface="Menlo" panose="020B0609030804020204" pitchFamily="49" charset="0"/>
              <a:ea typeface="+mn-ea"/>
              <a:cs typeface="+mn-cs"/>
            </a:endParaRPr>
          </a:p>
        </p:txBody>
      </p:sp>
      <p:sp>
        <p:nvSpPr>
          <p:cNvPr id="3367" name="Rectangle: Rounded Corners 89">
            <a:extLst>
              <a:ext uri="{FF2B5EF4-FFF2-40B4-BE49-F238E27FC236}">
                <a16:creationId xmlns:a16="http://schemas.microsoft.com/office/drawing/2014/main" id="{931C3ECB-DBC2-2C30-43A5-7AC00EB2AD7D}"/>
              </a:ext>
              <a:ext uri="{C183D7F6-B498-43B3-948B-1728B52AA6E4}">
                <adec:decorative xmlns:adec="http://schemas.microsoft.com/office/drawing/2017/decorative" val="1"/>
              </a:ext>
            </a:extLst>
          </p:cNvPr>
          <p:cNvSpPr/>
          <p:nvPr/>
        </p:nvSpPr>
        <p:spPr bwMode="auto">
          <a:xfrm>
            <a:off x="3737702" y="3083898"/>
            <a:ext cx="1057414" cy="233464"/>
          </a:xfrm>
          <a:prstGeom prst="roundRect">
            <a:avLst>
              <a:gd name="adj" fmla="val 6953"/>
            </a:avLst>
          </a:prstGeom>
          <a:solidFill>
            <a:srgbClr val="C1DDE9"/>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3368" name="TextBox 3367">
            <a:extLst>
              <a:ext uri="{FF2B5EF4-FFF2-40B4-BE49-F238E27FC236}">
                <a16:creationId xmlns:a16="http://schemas.microsoft.com/office/drawing/2014/main" id="{1DC98D4F-4932-4B1A-0BB0-24DE881734EC}"/>
              </a:ext>
            </a:extLst>
          </p:cNvPr>
          <p:cNvSpPr txBox="1"/>
          <p:nvPr/>
        </p:nvSpPr>
        <p:spPr>
          <a:xfrm>
            <a:off x="3677759" y="3070297"/>
            <a:ext cx="1159675" cy="20005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700" b="0" i="0" u="none" strike="noStrike" kern="1200" cap="none" spc="0" normalizeH="0" baseline="0" noProof="0">
                <a:ln>
                  <a:noFill/>
                </a:ln>
                <a:solidFill>
                  <a:srgbClr val="97159A"/>
                </a:solidFill>
                <a:effectLst/>
                <a:uLnTx/>
                <a:uFillTx/>
                <a:latin typeface="Menlo" panose="020B0609030804020204" pitchFamily="49" charset="0"/>
                <a:ea typeface="+mn-ea"/>
                <a:cs typeface="+mn-cs"/>
              </a:rPr>
              <a:t>{ Thermostat X10 }</a:t>
            </a:r>
            <a:endParaRPr kumimoji="0" lang="en-CA" sz="800" b="0" i="0" u="none" strike="noStrike" kern="1200" cap="none" spc="0" normalizeH="0" baseline="0" noProof="0">
              <a:ln>
                <a:noFill/>
              </a:ln>
              <a:solidFill>
                <a:srgbClr val="97159A"/>
              </a:solidFill>
              <a:effectLst/>
              <a:uLnTx/>
              <a:uFillTx/>
              <a:latin typeface="Menlo" panose="020B0609030804020204" pitchFamily="49" charset="0"/>
              <a:ea typeface="+mn-ea"/>
              <a:cs typeface="+mn-cs"/>
            </a:endParaRPr>
          </a:p>
        </p:txBody>
      </p:sp>
      <p:sp>
        <p:nvSpPr>
          <p:cNvPr id="3369" name="Rectangle: Rounded Corners 2">
            <a:extLst>
              <a:ext uri="{FF2B5EF4-FFF2-40B4-BE49-F238E27FC236}">
                <a16:creationId xmlns:a16="http://schemas.microsoft.com/office/drawing/2014/main" id="{10A85312-5CBD-D6FA-0223-2C7B84082B02}"/>
              </a:ext>
            </a:extLst>
          </p:cNvPr>
          <p:cNvSpPr/>
          <p:nvPr/>
        </p:nvSpPr>
        <p:spPr>
          <a:xfrm>
            <a:off x="4954334" y="2303143"/>
            <a:ext cx="1363960" cy="824270"/>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370" name="Group 3369">
            <a:extLst>
              <a:ext uri="{FF2B5EF4-FFF2-40B4-BE49-F238E27FC236}">
                <a16:creationId xmlns:a16="http://schemas.microsoft.com/office/drawing/2014/main" id="{5B68D8B5-17C1-BB40-5489-368C0B3B9CDA}"/>
              </a:ext>
            </a:extLst>
          </p:cNvPr>
          <p:cNvGrpSpPr/>
          <p:nvPr/>
        </p:nvGrpSpPr>
        <p:grpSpPr>
          <a:xfrm>
            <a:off x="4959563" y="2107873"/>
            <a:ext cx="1363961" cy="326669"/>
            <a:chOff x="1011594" y="1491259"/>
            <a:chExt cx="2099411" cy="502809"/>
          </a:xfrm>
        </p:grpSpPr>
        <p:sp>
          <p:nvSpPr>
            <p:cNvPr id="3371" name="!! purple box">
              <a:extLst>
                <a:ext uri="{FF2B5EF4-FFF2-40B4-BE49-F238E27FC236}">
                  <a16:creationId xmlns:a16="http://schemas.microsoft.com/office/drawing/2014/main" id="{A24653E0-2A97-F89B-6D0A-F83A3F32BD18}"/>
                </a:ext>
                <a:ext uri="{C183D7F6-B498-43B3-948B-1728B52AA6E4}">
                  <adec:decorative xmlns:adec="http://schemas.microsoft.com/office/drawing/2017/decorative" val="1"/>
                </a:ext>
              </a:extLst>
            </p:cNvPr>
            <p:cNvSpPr/>
            <p:nvPr/>
          </p:nvSpPr>
          <p:spPr bwMode="auto">
            <a:xfrm>
              <a:off x="1011594" y="1491259"/>
              <a:ext cx="2099411" cy="502809"/>
            </a:xfrm>
            <a:prstGeom prst="round2SameRect">
              <a:avLst>
                <a:gd name="adj1" fmla="val 50000"/>
                <a:gd name="adj2" fmla="val 0"/>
              </a:avLst>
            </a:prstGeom>
            <a:solidFill>
              <a:schemeClr val="tx2"/>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3372" name="TextBox 3371">
              <a:extLst>
                <a:ext uri="{FF2B5EF4-FFF2-40B4-BE49-F238E27FC236}">
                  <a16:creationId xmlns:a16="http://schemas.microsoft.com/office/drawing/2014/main" id="{E748961C-6A60-C14D-3D7F-A446E3AC13B1}"/>
                </a:ext>
              </a:extLst>
            </p:cNvPr>
            <p:cNvSpPr txBox="1"/>
            <p:nvPr/>
          </p:nvSpPr>
          <p:spPr>
            <a:xfrm>
              <a:off x="1039006" y="1554482"/>
              <a:ext cx="2030149"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Planejador</a:t>
              </a:r>
            </a:p>
          </p:txBody>
        </p:sp>
        <p:pic>
          <p:nvPicPr>
            <p:cNvPr id="3373" name="Picture 3372">
              <a:extLst>
                <a:ext uri="{FF2B5EF4-FFF2-40B4-BE49-F238E27FC236}">
                  <a16:creationId xmlns:a16="http://schemas.microsoft.com/office/drawing/2014/main" id="{9BBA2DF6-A520-8A44-3B02-1F28CB977482}"/>
                </a:ext>
              </a:extLst>
            </p:cNvPr>
            <p:cNvPicPr>
              <a:picLocks noChangeAspect="1"/>
            </p:cNvPicPr>
            <p:nvPr/>
          </p:nvPicPr>
          <p:blipFill>
            <a:blip r:embed="rId3">
              <a:lum bright="70000" contrast="-70000"/>
            </a:blip>
            <a:stretch>
              <a:fillRect/>
            </a:stretch>
          </p:blipFill>
          <p:spPr>
            <a:xfrm>
              <a:off x="1100240" y="1588089"/>
              <a:ext cx="306883" cy="306883"/>
            </a:xfrm>
            <a:prstGeom prst="rect">
              <a:avLst/>
            </a:prstGeom>
          </p:spPr>
        </p:pic>
      </p:grpSp>
      <p:sp>
        <p:nvSpPr>
          <p:cNvPr id="3374" name="TextBox 3373">
            <a:extLst>
              <a:ext uri="{FF2B5EF4-FFF2-40B4-BE49-F238E27FC236}">
                <a16:creationId xmlns:a16="http://schemas.microsoft.com/office/drawing/2014/main" id="{CA732FD7-DB88-26D4-9FCE-B5D2CB6EFD84}"/>
              </a:ext>
            </a:extLst>
          </p:cNvPr>
          <p:cNvSpPr txBox="1"/>
          <p:nvPr/>
        </p:nvSpPr>
        <p:spPr>
          <a:xfrm>
            <a:off x="5461330" y="2545221"/>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sp>
        <p:nvSpPr>
          <p:cNvPr id="3390" name="Rectangle: Rounded Corners 2">
            <a:extLst>
              <a:ext uri="{FF2B5EF4-FFF2-40B4-BE49-F238E27FC236}">
                <a16:creationId xmlns:a16="http://schemas.microsoft.com/office/drawing/2014/main" id="{7C1BD972-370C-35E3-02A1-D91A94E62998}"/>
              </a:ext>
            </a:extLst>
          </p:cNvPr>
          <p:cNvSpPr/>
          <p:nvPr/>
        </p:nvSpPr>
        <p:spPr>
          <a:xfrm>
            <a:off x="6095145" y="3940321"/>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393" name="Group 3392">
            <a:extLst>
              <a:ext uri="{FF2B5EF4-FFF2-40B4-BE49-F238E27FC236}">
                <a16:creationId xmlns:a16="http://schemas.microsoft.com/office/drawing/2014/main" id="{AB1E3EA7-8692-43D3-2934-26C7D7232428}"/>
              </a:ext>
            </a:extLst>
          </p:cNvPr>
          <p:cNvGrpSpPr/>
          <p:nvPr/>
        </p:nvGrpSpPr>
        <p:grpSpPr>
          <a:xfrm>
            <a:off x="6089750" y="3790794"/>
            <a:ext cx="1532689" cy="326669"/>
            <a:chOff x="1031142" y="1491259"/>
            <a:chExt cx="2359118" cy="502809"/>
          </a:xfrm>
        </p:grpSpPr>
        <p:sp>
          <p:nvSpPr>
            <p:cNvPr id="3394" name="!! purple box">
              <a:extLst>
                <a:ext uri="{FF2B5EF4-FFF2-40B4-BE49-F238E27FC236}">
                  <a16:creationId xmlns:a16="http://schemas.microsoft.com/office/drawing/2014/main" id="{5568E1C9-CDF4-3DEE-82B3-238EF5856EFD}"/>
                </a:ext>
                <a:ext uri="{C183D7F6-B498-43B3-948B-1728B52AA6E4}">
                  <adec:decorative xmlns:adec="http://schemas.microsoft.com/office/drawing/2017/decorative" val="1"/>
                </a:ext>
              </a:extLst>
            </p:cNvPr>
            <p:cNvSpPr/>
            <p:nvPr/>
          </p:nvSpPr>
          <p:spPr bwMode="auto">
            <a:xfrm>
              <a:off x="1031142" y="1491259"/>
              <a:ext cx="2134607" cy="502809"/>
            </a:xfrm>
            <a:prstGeom prst="round2SameRect">
              <a:avLst>
                <a:gd name="adj1" fmla="val 50000"/>
                <a:gd name="adj2" fmla="val 0"/>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3395" name="TextBox 3394">
              <a:extLst>
                <a:ext uri="{FF2B5EF4-FFF2-40B4-BE49-F238E27FC236}">
                  <a16:creationId xmlns:a16="http://schemas.microsoft.com/office/drawing/2014/main" id="{6203BDA1-18B7-D2BA-D4B2-E208834615EB}"/>
                </a:ext>
              </a:extLst>
            </p:cNvPr>
            <p:cNvSpPr txBox="1"/>
            <p:nvPr/>
          </p:nvSpPr>
          <p:spPr>
            <a:xfrm>
              <a:off x="1058554" y="1534934"/>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Agente de vídeo</a:t>
              </a:r>
            </a:p>
          </p:txBody>
        </p:sp>
        <p:pic>
          <p:nvPicPr>
            <p:cNvPr id="3396" name="Picture 3395">
              <a:extLst>
                <a:ext uri="{FF2B5EF4-FFF2-40B4-BE49-F238E27FC236}">
                  <a16:creationId xmlns:a16="http://schemas.microsoft.com/office/drawing/2014/main" id="{D2F6DEDE-3F7D-A61C-E9BB-EF9A0407515D}"/>
                </a:ext>
              </a:extLst>
            </p:cNvPr>
            <p:cNvPicPr>
              <a:picLocks noChangeAspect="1"/>
            </p:cNvPicPr>
            <p:nvPr/>
          </p:nvPicPr>
          <p:blipFill>
            <a:blip r:embed="rId3">
              <a:lum bright="70000" contrast="-70000"/>
            </a:blip>
            <a:stretch>
              <a:fillRect/>
            </a:stretch>
          </p:blipFill>
          <p:spPr>
            <a:xfrm>
              <a:off x="1119788" y="1568541"/>
              <a:ext cx="306883" cy="306883"/>
            </a:xfrm>
            <a:prstGeom prst="rect">
              <a:avLst/>
            </a:prstGeom>
          </p:spPr>
        </p:pic>
      </p:grpSp>
      <p:pic>
        <p:nvPicPr>
          <p:cNvPr id="3399" name="Picture 3398">
            <a:extLst>
              <a:ext uri="{FF2B5EF4-FFF2-40B4-BE49-F238E27FC236}">
                <a16:creationId xmlns:a16="http://schemas.microsoft.com/office/drawing/2014/main" id="{C7133558-D024-AD3A-D7DA-0861A89380C2}"/>
              </a:ext>
            </a:extLst>
          </p:cNvPr>
          <p:cNvPicPr>
            <a:picLocks noChangeAspect="1"/>
          </p:cNvPicPr>
          <p:nvPr/>
        </p:nvPicPr>
        <p:blipFill>
          <a:blip r:embed="rId4"/>
          <a:stretch>
            <a:fillRect/>
          </a:stretch>
        </p:blipFill>
        <p:spPr>
          <a:xfrm>
            <a:off x="6545643" y="1459440"/>
            <a:ext cx="3554183" cy="2310219"/>
          </a:xfrm>
          <a:prstGeom prst="rect">
            <a:avLst/>
          </a:prstGeom>
        </p:spPr>
      </p:pic>
      <p:sp>
        <p:nvSpPr>
          <p:cNvPr id="3400" name="Rectangle: Rounded Corners 2">
            <a:extLst>
              <a:ext uri="{FF2B5EF4-FFF2-40B4-BE49-F238E27FC236}">
                <a16:creationId xmlns:a16="http://schemas.microsoft.com/office/drawing/2014/main" id="{CFCE5A95-2886-B584-2DFF-783D19BC833A}"/>
              </a:ext>
            </a:extLst>
          </p:cNvPr>
          <p:cNvSpPr/>
          <p:nvPr/>
        </p:nvSpPr>
        <p:spPr>
          <a:xfrm>
            <a:off x="7615644" y="3940321"/>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403" name="Group 3402">
            <a:extLst>
              <a:ext uri="{FF2B5EF4-FFF2-40B4-BE49-F238E27FC236}">
                <a16:creationId xmlns:a16="http://schemas.microsoft.com/office/drawing/2014/main" id="{B4FD1568-CF50-4FA2-C523-8910DFF59551}"/>
              </a:ext>
            </a:extLst>
          </p:cNvPr>
          <p:cNvGrpSpPr/>
          <p:nvPr/>
        </p:nvGrpSpPr>
        <p:grpSpPr>
          <a:xfrm>
            <a:off x="7610249" y="3790794"/>
            <a:ext cx="1532689" cy="326669"/>
            <a:chOff x="1031142" y="1491259"/>
            <a:chExt cx="2359118" cy="502809"/>
          </a:xfrm>
        </p:grpSpPr>
        <p:sp>
          <p:nvSpPr>
            <p:cNvPr id="3404" name="!! purple box">
              <a:extLst>
                <a:ext uri="{FF2B5EF4-FFF2-40B4-BE49-F238E27FC236}">
                  <a16:creationId xmlns:a16="http://schemas.microsoft.com/office/drawing/2014/main" id="{39F810BA-BD89-4B59-5BA6-B3666E788313}"/>
                </a:ext>
                <a:ext uri="{C183D7F6-B498-43B3-948B-1728B52AA6E4}">
                  <adec:decorative xmlns:adec="http://schemas.microsoft.com/office/drawing/2017/decorative" val="1"/>
                </a:ext>
              </a:extLst>
            </p:cNvPr>
            <p:cNvSpPr/>
            <p:nvPr/>
          </p:nvSpPr>
          <p:spPr bwMode="auto">
            <a:xfrm>
              <a:off x="1031142" y="1491259"/>
              <a:ext cx="2099412" cy="502809"/>
            </a:xfrm>
            <a:prstGeom prst="round2SameRect">
              <a:avLst>
                <a:gd name="adj1" fmla="val 50000"/>
                <a:gd name="adj2" fmla="val 0"/>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3405" name="TextBox 3404">
              <a:extLst>
                <a:ext uri="{FF2B5EF4-FFF2-40B4-BE49-F238E27FC236}">
                  <a16:creationId xmlns:a16="http://schemas.microsoft.com/office/drawing/2014/main" id="{19CDBA6D-8864-5E5C-3578-80F24C311B71}"/>
                </a:ext>
              </a:extLst>
            </p:cNvPr>
            <p:cNvSpPr txBox="1"/>
            <p:nvPr/>
          </p:nvSpPr>
          <p:spPr>
            <a:xfrm>
              <a:off x="1058554" y="1534934"/>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Semibold"/>
                  <a:ea typeface="+mn-ea"/>
                  <a:cs typeface="+mn-cs"/>
                </a:rPr>
                <a:t> Agente de docs</a:t>
              </a:r>
            </a:p>
          </p:txBody>
        </p:sp>
        <p:pic>
          <p:nvPicPr>
            <p:cNvPr id="3406" name="Picture 3405">
              <a:extLst>
                <a:ext uri="{FF2B5EF4-FFF2-40B4-BE49-F238E27FC236}">
                  <a16:creationId xmlns:a16="http://schemas.microsoft.com/office/drawing/2014/main" id="{CBE40E00-0A19-2C9B-FE27-093AF00498BB}"/>
                </a:ext>
              </a:extLst>
            </p:cNvPr>
            <p:cNvPicPr>
              <a:picLocks noChangeAspect="1"/>
            </p:cNvPicPr>
            <p:nvPr/>
          </p:nvPicPr>
          <p:blipFill>
            <a:blip r:embed="rId3">
              <a:grayscl/>
            </a:blip>
            <a:stretch>
              <a:fillRect/>
            </a:stretch>
          </p:blipFill>
          <p:spPr>
            <a:xfrm>
              <a:off x="1158883" y="1568541"/>
              <a:ext cx="306883" cy="306883"/>
            </a:xfrm>
            <a:prstGeom prst="rect">
              <a:avLst/>
            </a:prstGeom>
          </p:spPr>
        </p:pic>
      </p:grpSp>
      <p:sp>
        <p:nvSpPr>
          <p:cNvPr id="3407" name="Rectangle: Rounded Corners 2">
            <a:extLst>
              <a:ext uri="{FF2B5EF4-FFF2-40B4-BE49-F238E27FC236}">
                <a16:creationId xmlns:a16="http://schemas.microsoft.com/office/drawing/2014/main" id="{87F6A828-FCA3-9FD5-2CC9-61ED5F7AA361}"/>
              </a:ext>
            </a:extLst>
          </p:cNvPr>
          <p:cNvSpPr/>
          <p:nvPr/>
        </p:nvSpPr>
        <p:spPr>
          <a:xfrm>
            <a:off x="9140303" y="3926054"/>
            <a:ext cx="1363960" cy="766358"/>
          </a:xfrm>
          <a:prstGeom prst="roundRect">
            <a:avLst/>
          </a:prstGeom>
          <a:solidFill>
            <a:srgbClr val="FFFFFF"/>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CA" sz="10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3410" name="Group 3409">
            <a:extLst>
              <a:ext uri="{FF2B5EF4-FFF2-40B4-BE49-F238E27FC236}">
                <a16:creationId xmlns:a16="http://schemas.microsoft.com/office/drawing/2014/main" id="{96C66B1E-AFD0-78F2-0C64-2707AFBC446C}"/>
              </a:ext>
            </a:extLst>
          </p:cNvPr>
          <p:cNvGrpSpPr/>
          <p:nvPr/>
        </p:nvGrpSpPr>
        <p:grpSpPr>
          <a:xfrm>
            <a:off x="9134908" y="3776527"/>
            <a:ext cx="1532689" cy="326669"/>
            <a:chOff x="1031142" y="1491259"/>
            <a:chExt cx="2359118" cy="502809"/>
          </a:xfrm>
        </p:grpSpPr>
        <p:sp>
          <p:nvSpPr>
            <p:cNvPr id="3411" name="!! purple box">
              <a:extLst>
                <a:ext uri="{FF2B5EF4-FFF2-40B4-BE49-F238E27FC236}">
                  <a16:creationId xmlns:a16="http://schemas.microsoft.com/office/drawing/2014/main" id="{6F0C645E-FA21-E797-BB4C-8263FF7CC5B2}"/>
                </a:ext>
                <a:ext uri="{C183D7F6-B498-43B3-948B-1728B52AA6E4}">
                  <adec:decorative xmlns:adec="http://schemas.microsoft.com/office/drawing/2017/decorative" val="1"/>
                </a:ext>
              </a:extLst>
            </p:cNvPr>
            <p:cNvSpPr/>
            <p:nvPr/>
          </p:nvSpPr>
          <p:spPr bwMode="auto">
            <a:xfrm>
              <a:off x="1031142" y="1491259"/>
              <a:ext cx="2099412" cy="502809"/>
            </a:xfrm>
            <a:prstGeom prst="round2SameRect">
              <a:avLst>
                <a:gd name="adj1" fmla="val 50000"/>
                <a:gd name="adj2" fmla="val 0"/>
              </a:avLst>
            </a:prstGeom>
            <a:solidFill>
              <a:srgbClr val="2A446F"/>
            </a:solidFill>
            <a:ln w="9525" cap="flat" cmpd="sng" algn="ctr">
              <a:noFill/>
              <a:prstDash val="solid"/>
              <a:headEnd type="none" w="med" len="med"/>
              <a:tailEnd type="none" w="med" len="med"/>
            </a:ln>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8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p>
          </p:txBody>
        </p:sp>
        <p:sp>
          <p:nvSpPr>
            <p:cNvPr id="3412" name="TextBox 3411">
              <a:extLst>
                <a:ext uri="{FF2B5EF4-FFF2-40B4-BE49-F238E27FC236}">
                  <a16:creationId xmlns:a16="http://schemas.microsoft.com/office/drawing/2014/main" id="{B3028C88-B649-A10A-E124-7EB85B069689}"/>
                </a:ext>
              </a:extLst>
            </p:cNvPr>
            <p:cNvSpPr txBox="1"/>
            <p:nvPr/>
          </p:nvSpPr>
          <p:spPr>
            <a:xfrm>
              <a:off x="1058554" y="1534934"/>
              <a:ext cx="2331706" cy="402670"/>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Agente de Web</a:t>
              </a:r>
            </a:p>
          </p:txBody>
        </p:sp>
        <p:pic>
          <p:nvPicPr>
            <p:cNvPr id="3413" name="Picture 3412">
              <a:extLst>
                <a:ext uri="{FF2B5EF4-FFF2-40B4-BE49-F238E27FC236}">
                  <a16:creationId xmlns:a16="http://schemas.microsoft.com/office/drawing/2014/main" id="{482C4841-D632-92A9-4C60-A9C6CF01E532}"/>
                </a:ext>
              </a:extLst>
            </p:cNvPr>
            <p:cNvPicPr>
              <a:picLocks noChangeAspect="1"/>
            </p:cNvPicPr>
            <p:nvPr/>
          </p:nvPicPr>
          <p:blipFill>
            <a:blip r:embed="rId3">
              <a:lum bright="70000" contrast="-70000"/>
            </a:blip>
            <a:stretch>
              <a:fillRect/>
            </a:stretch>
          </p:blipFill>
          <p:spPr>
            <a:xfrm>
              <a:off x="1100240" y="1588089"/>
              <a:ext cx="306883" cy="306883"/>
            </a:xfrm>
            <a:prstGeom prst="rect">
              <a:avLst/>
            </a:prstGeom>
          </p:spPr>
        </p:pic>
      </p:grpSp>
      <p:sp>
        <p:nvSpPr>
          <p:cNvPr id="3418" name="TextBox 3417">
            <a:extLst>
              <a:ext uri="{FF2B5EF4-FFF2-40B4-BE49-F238E27FC236}">
                <a16:creationId xmlns:a16="http://schemas.microsoft.com/office/drawing/2014/main" id="{5F86C8AD-3D1A-D9E4-BD3A-D62F6954F800}"/>
              </a:ext>
            </a:extLst>
          </p:cNvPr>
          <p:cNvSpPr txBox="1"/>
          <p:nvPr/>
        </p:nvSpPr>
        <p:spPr>
          <a:xfrm>
            <a:off x="4593569" y="484385"/>
            <a:ext cx="2407985" cy="144655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srgbClr val="000000"/>
                </a:solidFill>
                <a:effectLst/>
                <a:uLnTx/>
                <a:uFillTx/>
                <a:latin typeface="Segoe Sans Text"/>
                <a:ea typeface="+mn-ea"/>
                <a:cs typeface="+mn-cs"/>
              </a:rPr>
              <a:t>1. Agente de documentação </a:t>
            </a:r>
            <a:r>
              <a:rPr kumimoji="0" lang="en-CA" sz="800" i="0" u="none" strike="noStrike" kern="1200" cap="none" spc="0" normalizeH="0" baseline="0" noProof="0">
                <a:ln>
                  <a:noFill/>
                </a:ln>
                <a:solidFill>
                  <a:srgbClr val="000000"/>
                </a:solidFill>
                <a:effectLst/>
                <a:uLnTx/>
                <a:uFillTx/>
                <a:latin typeface="Segoe Sans Text"/>
                <a:ea typeface="+mn-ea"/>
                <a:cs typeface="+mn-cs"/>
              </a:rPr>
              <a:t>→ Pesquise na documentação de suporte interno o código de erro "E-22" e a solução de problemas de Wi-Fi.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srgbClr val="000000"/>
                </a:solidFill>
                <a:effectLst/>
                <a:uLnTx/>
                <a:uFillTx/>
                <a:latin typeface="Segoe Sans Text"/>
                <a:ea typeface="+mn-ea"/>
                <a:cs typeface="+mn-cs"/>
              </a:rPr>
              <a:t>2. Agente de vídeo </a:t>
            </a:r>
            <a:r>
              <a:rPr kumimoji="0" lang="en-CA" sz="800" i="0" u="none" strike="noStrike" kern="1200" cap="none" spc="0" normalizeH="0" baseline="0" noProof="0">
                <a:ln>
                  <a:noFill/>
                </a:ln>
                <a:solidFill>
                  <a:srgbClr val="000000"/>
                </a:solidFill>
                <a:effectLst/>
                <a:uLnTx/>
                <a:uFillTx/>
                <a:latin typeface="Segoe Sans Text"/>
                <a:ea typeface="+mn-ea"/>
                <a:cs typeface="+mn-cs"/>
              </a:rPr>
              <a:t>→ Localize e marque o tempo do conteúdo de vídeo de solução de problemas relacionado à conexão Wi-Fi e ao código de erro E-22.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800" b="1" i="0" u="none" strike="noStrike" kern="1200" cap="none" spc="0" normalizeH="0" baseline="0" noProof="0">
                <a:ln>
                  <a:noFill/>
                </a:ln>
                <a:solidFill>
                  <a:srgbClr val="000000"/>
                </a:solidFill>
                <a:effectLst/>
                <a:uLnTx/>
                <a:uFillTx/>
                <a:latin typeface="Segoe Sans Text"/>
                <a:ea typeface="+mn-ea"/>
                <a:cs typeface="+mn-cs"/>
              </a:rPr>
              <a:t>3. Agente de pesquisa na Web </a:t>
            </a:r>
            <a:r>
              <a:rPr kumimoji="0" lang="en-CA" sz="800" i="0" u="none" strike="noStrike" kern="1200" cap="none" spc="0" normalizeH="0" baseline="0" noProof="0">
                <a:ln>
                  <a:noFill/>
                </a:ln>
                <a:solidFill>
                  <a:srgbClr val="000000"/>
                </a:solidFill>
                <a:effectLst/>
                <a:uLnTx/>
                <a:uFillTx/>
                <a:latin typeface="Segoe Sans Text"/>
                <a:ea typeface="+mn-ea"/>
                <a:cs typeface="+mn-cs"/>
              </a:rPr>
              <a:t>→ Pesquise em fontes externas discussões recentes, dicas ou problemas específicos do produto relacionados ao Wi-Fi e ao código de erro.</a:t>
            </a:r>
            <a:endParaRPr kumimoji="0" lang="en-US" sz="800" i="0" u="none" strike="noStrike" kern="1200" cap="none" spc="0" normalizeH="0" baseline="0" noProof="0">
              <a:ln>
                <a:noFill/>
              </a:ln>
              <a:solidFill>
                <a:srgbClr val="000000"/>
              </a:solidFill>
              <a:effectLst/>
              <a:uLnTx/>
              <a:uFillTx/>
              <a:latin typeface="Segoe Sans Text"/>
              <a:ea typeface="+mn-ea"/>
              <a:cs typeface="+mn-cs"/>
            </a:endParaRPr>
          </a:p>
        </p:txBody>
      </p:sp>
      <p:sp>
        <p:nvSpPr>
          <p:cNvPr id="3420" name="TextBox 3419">
            <a:extLst>
              <a:ext uri="{FF2B5EF4-FFF2-40B4-BE49-F238E27FC236}">
                <a16:creationId xmlns:a16="http://schemas.microsoft.com/office/drawing/2014/main" id="{3F29F2A5-4B8E-1466-BA14-3A0F05577ACB}"/>
              </a:ext>
            </a:extLst>
          </p:cNvPr>
          <p:cNvSpPr txBox="1"/>
          <p:nvPr/>
        </p:nvSpPr>
        <p:spPr>
          <a:xfrm>
            <a:off x="4700759" y="197614"/>
            <a:ext cx="2079553" cy="221023"/>
          </a:xfrm>
          <a:prstGeom prst="rect">
            <a:avLst/>
          </a:prstGeom>
          <a:noFill/>
        </p:spPr>
        <p:txBody>
          <a:bodyPr wrap="square" lIns="0" tIns="0" rIns="0" bIns="0" rtlCol="0">
            <a:spAutoFit/>
          </a:bodyPr>
          <a:lstStyle/>
          <a:p>
            <a:pPr lvl="0" algn="ctr">
              <a:lnSpc>
                <a:spcPct val="110000"/>
              </a:lnSpc>
              <a:spcAft>
                <a:spcPts val="200"/>
              </a:spcAft>
              <a:defRPr/>
            </a:pPr>
            <a:r>
              <a:rPr lang="en-US" sz="1400">
                <a:latin typeface="Segoe Sans Text Semibold"/>
                <a:cs typeface="Segoe UI Semilight" panose="020B0402040204020203" pitchFamily="34" charset="0"/>
              </a:rPr>
              <a:t>Plano Dinâmico</a:t>
            </a:r>
          </a:p>
        </p:txBody>
      </p:sp>
      <p:pic>
        <p:nvPicPr>
          <p:cNvPr id="3421" name="Picture 3420">
            <a:extLst>
              <a:ext uri="{FF2B5EF4-FFF2-40B4-BE49-F238E27FC236}">
                <a16:creationId xmlns:a16="http://schemas.microsoft.com/office/drawing/2014/main" id="{3E7E973B-CD32-FAC2-7D0E-D782F616DE91}"/>
              </a:ext>
            </a:extLst>
          </p:cNvPr>
          <p:cNvPicPr>
            <a:picLocks noChangeAspect="1"/>
          </p:cNvPicPr>
          <p:nvPr/>
        </p:nvPicPr>
        <p:blipFill>
          <a:blip r:embed="rId5">
            <a:clrChange>
              <a:clrFrom>
                <a:srgbClr val="1F1F1F"/>
              </a:clrFrom>
              <a:clrTo>
                <a:srgbClr val="1F1F1F">
                  <a:alpha val="0"/>
                </a:srgbClr>
              </a:clrTo>
            </a:clrChange>
          </a:blip>
          <a:stretch>
            <a:fillRect/>
          </a:stretch>
        </p:blipFill>
        <p:spPr>
          <a:xfrm>
            <a:off x="5216533" y="4950115"/>
            <a:ext cx="2260044" cy="1278539"/>
          </a:xfrm>
          <a:prstGeom prst="rect">
            <a:avLst/>
          </a:prstGeom>
        </p:spPr>
      </p:pic>
      <p:pic>
        <p:nvPicPr>
          <p:cNvPr id="1026" name="Picture 2" descr="9 common network issues and how to fix ...">
            <a:extLst>
              <a:ext uri="{FF2B5EF4-FFF2-40B4-BE49-F238E27FC236}">
                <a16:creationId xmlns:a16="http://schemas.microsoft.com/office/drawing/2014/main" id="{C8960648-7444-6DD9-AE55-30F92DDA6C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1243" y="5047213"/>
            <a:ext cx="1657587" cy="1042581"/>
          </a:xfrm>
          <a:prstGeom prst="rect">
            <a:avLst/>
          </a:prstGeom>
          <a:noFill/>
          <a:extLst>
            <a:ext uri="{909E8E84-426E-40DD-AFC4-6F175D3DCCD1}">
              <a14:hiddenFill xmlns:a14="http://schemas.microsoft.com/office/drawing/2010/main">
                <a:solidFill>
                  <a:srgbClr val="FFFFFF"/>
                </a:solidFill>
              </a14:hiddenFill>
            </a:ext>
          </a:extLst>
        </p:spPr>
      </p:pic>
      <p:pic>
        <p:nvPicPr>
          <p:cNvPr id="3422" name="Picture 3421">
            <a:extLst>
              <a:ext uri="{FF2B5EF4-FFF2-40B4-BE49-F238E27FC236}">
                <a16:creationId xmlns:a16="http://schemas.microsoft.com/office/drawing/2014/main" id="{91D1E812-0B58-D140-F0F4-1988196CF3C8}"/>
              </a:ext>
            </a:extLst>
          </p:cNvPr>
          <p:cNvPicPr>
            <a:picLocks noChangeAspect="1"/>
          </p:cNvPicPr>
          <p:nvPr/>
        </p:nvPicPr>
        <p:blipFill>
          <a:blip r:embed="rId7"/>
          <a:stretch>
            <a:fillRect/>
          </a:stretch>
        </p:blipFill>
        <p:spPr>
          <a:xfrm>
            <a:off x="9277084" y="5034112"/>
            <a:ext cx="1934347" cy="1055681"/>
          </a:xfrm>
          <a:prstGeom prst="rect">
            <a:avLst/>
          </a:prstGeom>
        </p:spPr>
      </p:pic>
      <p:sp>
        <p:nvSpPr>
          <p:cNvPr id="3424" name="TextBox 3423">
            <a:extLst>
              <a:ext uri="{FF2B5EF4-FFF2-40B4-BE49-F238E27FC236}">
                <a16:creationId xmlns:a16="http://schemas.microsoft.com/office/drawing/2014/main" id="{03FD2A45-3B53-90B7-3228-30D804A1855C}"/>
              </a:ext>
            </a:extLst>
          </p:cNvPr>
          <p:cNvSpPr txBox="1"/>
          <p:nvPr/>
        </p:nvSpPr>
        <p:spPr>
          <a:xfrm>
            <a:off x="7358102" y="6172203"/>
            <a:ext cx="1785280"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Encontra etapas internas de solução de problemas.</a:t>
            </a:r>
            <a:endParaRPr kumimoji="0" lang="en-US" sz="12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426" name="TextBox 3425">
            <a:extLst>
              <a:ext uri="{FF2B5EF4-FFF2-40B4-BE49-F238E27FC236}">
                <a16:creationId xmlns:a16="http://schemas.microsoft.com/office/drawing/2014/main" id="{80860369-D64A-DADD-81FD-21E22021E714}"/>
              </a:ext>
            </a:extLst>
          </p:cNvPr>
          <p:cNvSpPr txBox="1"/>
          <p:nvPr/>
        </p:nvSpPr>
        <p:spPr>
          <a:xfrm>
            <a:off x="5296441" y="6210269"/>
            <a:ext cx="2070198" cy="646331"/>
          </a:xfrm>
          <a:prstGeom prst="rect">
            <a:avLst/>
          </a:prstGeom>
          <a:noFill/>
        </p:spPr>
        <p:txBody>
          <a:bodyPr wrap="square">
            <a:spAutoFit/>
          </a:bodyPr>
          <a:lstStyle>
            <a:defPPr>
              <a:defRPr lang="en-US"/>
            </a:defPPr>
            <a:lvl1pPr>
              <a:defRPr sz="1200" b="0" i="0" u="none" strike="noStrike">
                <a:solidFill>
                  <a:srgbClr val="000000"/>
                </a:solidFill>
                <a:effectLst/>
                <a:latin typeface="-webkit-standar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Resume videos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relacionados ao Wi-Fi 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código de erro E-22.</a:t>
            </a:r>
            <a:endParaRPr kumimoji="0" lang="en-US" sz="1200" b="0" i="0" u="none" strike="noStrike" kern="1200" cap="none" spc="0" normalizeH="0" baseline="0" noProof="0">
              <a:ln>
                <a:noFill/>
              </a:ln>
              <a:solidFill>
                <a:srgbClr val="000000"/>
              </a:solidFill>
              <a:effectLst/>
              <a:uLnTx/>
              <a:uFillTx/>
              <a:latin typeface="-webkit-standard"/>
              <a:ea typeface="+mn-ea"/>
              <a:cs typeface="+mn-cs"/>
            </a:endParaRPr>
          </a:p>
        </p:txBody>
      </p:sp>
      <p:sp>
        <p:nvSpPr>
          <p:cNvPr id="3427" name="TextBox 3426">
            <a:extLst>
              <a:ext uri="{FF2B5EF4-FFF2-40B4-BE49-F238E27FC236}">
                <a16:creationId xmlns:a16="http://schemas.microsoft.com/office/drawing/2014/main" id="{8CD2067F-0DBB-31EA-0590-F3DA3AE4FC91}"/>
              </a:ext>
            </a:extLst>
          </p:cNvPr>
          <p:cNvSpPr txBox="1"/>
          <p:nvPr/>
        </p:nvSpPr>
        <p:spPr>
          <a:xfrm>
            <a:off x="9336373" y="6116690"/>
            <a:ext cx="1967165" cy="646331"/>
          </a:xfrm>
          <a:prstGeom prst="rect">
            <a:avLst/>
          </a:prstGeom>
          <a:noFill/>
        </p:spPr>
        <p:txBody>
          <a:bodyPr wrap="square">
            <a:spAutoFit/>
          </a:bodyPr>
          <a:lstStyle>
            <a:defPPr>
              <a:defRPr lang="en-US"/>
            </a:defPPr>
            <a:lvl1pPr>
              <a:defRPr sz="1200" b="0" i="0" u="none" strike="noStrike">
                <a:solidFill>
                  <a:srgbClr val="000000"/>
                </a:solidFill>
                <a:effectLst/>
                <a:latin typeface="-webkit-standard"/>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a:ln>
                  <a:noFill/>
                </a:ln>
                <a:solidFill>
                  <a:srgbClr val="000000"/>
                </a:solidFill>
                <a:effectLst/>
                <a:uLnTx/>
                <a:uFillTx/>
                <a:latin typeface="-webkit-standard"/>
                <a:ea typeface="+mn-ea"/>
                <a:cs typeface="+mn-cs"/>
              </a:rPr>
              <a:t>Encontra os recursos externos mais recentes relacionados ao problema</a:t>
            </a:r>
            <a:endParaRPr kumimoji="0" lang="en-US" sz="1200" b="0" i="0" u="none" strike="noStrike" kern="1200" cap="none" spc="0" normalizeH="0" baseline="0" noProof="0">
              <a:ln>
                <a:noFill/>
              </a:ln>
              <a:solidFill>
                <a:srgbClr val="000000"/>
              </a:solidFill>
              <a:effectLst/>
              <a:uLnTx/>
              <a:uFillTx/>
              <a:latin typeface="-webkit-standard"/>
              <a:ea typeface="+mn-ea"/>
              <a:cs typeface="+mn-cs"/>
            </a:endParaRPr>
          </a:p>
        </p:txBody>
      </p:sp>
      <p:cxnSp>
        <p:nvCxnSpPr>
          <p:cNvPr id="3440" name="Elbow Connector 3439">
            <a:extLst>
              <a:ext uri="{FF2B5EF4-FFF2-40B4-BE49-F238E27FC236}">
                <a16:creationId xmlns:a16="http://schemas.microsoft.com/office/drawing/2014/main" id="{B26ED573-7C7C-A7CE-D31B-3DCF2505F50E}"/>
              </a:ext>
            </a:extLst>
          </p:cNvPr>
          <p:cNvCxnSpPr>
            <a:cxnSpLocks/>
            <a:endCxn id="3364" idx="1"/>
          </p:cNvCxnSpPr>
          <p:nvPr/>
        </p:nvCxnSpPr>
        <p:spPr>
          <a:xfrm rot="5400000" flipH="1" flipV="1">
            <a:off x="3389697" y="2405654"/>
            <a:ext cx="543129" cy="90380"/>
          </a:xfrm>
          <a:prstGeom prst="bentConnector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442" name="Elbow Connector 3441">
            <a:extLst>
              <a:ext uri="{FF2B5EF4-FFF2-40B4-BE49-F238E27FC236}">
                <a16:creationId xmlns:a16="http://schemas.microsoft.com/office/drawing/2014/main" id="{C0954E03-1BC9-3F2A-184A-004F0594D7DF}"/>
              </a:ext>
            </a:extLst>
          </p:cNvPr>
          <p:cNvCxnSpPr>
            <a:cxnSpLocks/>
          </p:cNvCxnSpPr>
          <p:nvPr/>
        </p:nvCxnSpPr>
        <p:spPr>
          <a:xfrm>
            <a:off x="3548240" y="2703207"/>
            <a:ext cx="162176" cy="467118"/>
          </a:xfrm>
          <a:prstGeom prst="bentConnector3">
            <a:avLst>
              <a:gd name="adj1" fmla="val 44966"/>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446" name="Straight Connector 3445">
            <a:extLst>
              <a:ext uri="{FF2B5EF4-FFF2-40B4-BE49-F238E27FC236}">
                <a16:creationId xmlns:a16="http://schemas.microsoft.com/office/drawing/2014/main" id="{CF281351-4BF4-BC00-FCDA-6E6D99196B52}"/>
              </a:ext>
            </a:extLst>
          </p:cNvPr>
          <p:cNvCxnSpPr>
            <a:cxnSpLocks/>
            <a:stCxn id="6" idx="3"/>
            <a:endCxn id="3366" idx="1"/>
          </p:cNvCxnSpPr>
          <p:nvPr/>
        </p:nvCxnSpPr>
        <p:spPr>
          <a:xfrm>
            <a:off x="3424410" y="2703207"/>
            <a:ext cx="274307" cy="1156"/>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3450" name="Elbow Connector 3449">
            <a:extLst>
              <a:ext uri="{FF2B5EF4-FFF2-40B4-BE49-F238E27FC236}">
                <a16:creationId xmlns:a16="http://schemas.microsoft.com/office/drawing/2014/main" id="{36A57C36-DD4F-02FA-08CE-895F8DB4BFC7}"/>
              </a:ext>
            </a:extLst>
          </p:cNvPr>
          <p:cNvCxnSpPr>
            <a:cxnSpLocks/>
            <a:stCxn id="3364" idx="3"/>
            <a:endCxn id="3369" idx="1"/>
          </p:cNvCxnSpPr>
          <p:nvPr/>
        </p:nvCxnSpPr>
        <p:spPr>
          <a:xfrm>
            <a:off x="4409576" y="2179279"/>
            <a:ext cx="544758" cy="535999"/>
          </a:xfrm>
          <a:prstGeom prst="bentConnector3">
            <a:avLst>
              <a:gd name="adj1" fmla="val 8297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31" name="Elbow Connector 1030">
            <a:extLst>
              <a:ext uri="{FF2B5EF4-FFF2-40B4-BE49-F238E27FC236}">
                <a16:creationId xmlns:a16="http://schemas.microsoft.com/office/drawing/2014/main" id="{04E84E58-4FE8-5012-F08D-7DBDE48FD35A}"/>
              </a:ext>
            </a:extLst>
          </p:cNvPr>
          <p:cNvCxnSpPr>
            <a:cxnSpLocks/>
            <a:stCxn id="3368" idx="3"/>
            <a:endCxn id="3369" idx="1"/>
          </p:cNvCxnSpPr>
          <p:nvPr/>
        </p:nvCxnSpPr>
        <p:spPr>
          <a:xfrm flipV="1">
            <a:off x="4837434" y="2715278"/>
            <a:ext cx="116900" cy="455047"/>
          </a:xfrm>
          <a:prstGeom prst="bentConnector3">
            <a:avLst>
              <a:gd name="adj1" fmla="val 19325"/>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36" name="Straight Connector 1035">
            <a:extLst>
              <a:ext uri="{FF2B5EF4-FFF2-40B4-BE49-F238E27FC236}">
                <a16:creationId xmlns:a16="http://schemas.microsoft.com/office/drawing/2014/main" id="{CF095378-5B53-049C-B2F9-E4C8427938D6}"/>
              </a:ext>
            </a:extLst>
          </p:cNvPr>
          <p:cNvCxnSpPr>
            <a:cxnSpLocks/>
          </p:cNvCxnSpPr>
          <p:nvPr/>
        </p:nvCxnSpPr>
        <p:spPr>
          <a:xfrm>
            <a:off x="6318294" y="2606092"/>
            <a:ext cx="281736"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70" name="Elbow Connector 1069">
            <a:extLst>
              <a:ext uri="{FF2B5EF4-FFF2-40B4-BE49-F238E27FC236}">
                <a16:creationId xmlns:a16="http://schemas.microsoft.com/office/drawing/2014/main" id="{C276D89D-BE7C-E72E-FC6A-592BCB22C366}"/>
              </a:ext>
            </a:extLst>
          </p:cNvPr>
          <p:cNvCxnSpPr>
            <a:stCxn id="3390" idx="2"/>
            <a:endCxn id="3421" idx="0"/>
          </p:cNvCxnSpPr>
          <p:nvPr/>
        </p:nvCxnSpPr>
        <p:spPr>
          <a:xfrm rot="5400000">
            <a:off x="6440122" y="4613112"/>
            <a:ext cx="243436" cy="430570"/>
          </a:xfrm>
          <a:prstGeom prst="bentConnector3">
            <a:avLst>
              <a:gd name="adj1" fmla="val 89127"/>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72" name="Elbow Connector 1071">
            <a:extLst>
              <a:ext uri="{FF2B5EF4-FFF2-40B4-BE49-F238E27FC236}">
                <a16:creationId xmlns:a16="http://schemas.microsoft.com/office/drawing/2014/main" id="{3CBEBEF2-E8ED-9214-5B86-2EF47FB385CE}"/>
              </a:ext>
            </a:extLst>
          </p:cNvPr>
          <p:cNvCxnSpPr>
            <a:cxnSpLocks/>
            <a:stCxn id="3407" idx="2"/>
            <a:endCxn id="3422" idx="0"/>
          </p:cNvCxnSpPr>
          <p:nvPr/>
        </p:nvCxnSpPr>
        <p:spPr>
          <a:xfrm rot="16200000" flipH="1">
            <a:off x="9862420" y="4652274"/>
            <a:ext cx="341700" cy="421975"/>
          </a:xfrm>
          <a:prstGeom prst="bentConnector3">
            <a:avLst>
              <a:gd name="adj1" fmla="val 68562"/>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AEB76161-9290-27B5-80E5-4657D88A38AE}"/>
              </a:ext>
            </a:extLst>
          </p:cNvPr>
          <p:cNvCxnSpPr>
            <a:stCxn id="3421" idx="0"/>
            <a:endCxn id="3421" idx="0"/>
          </p:cNvCxnSpPr>
          <p:nvPr/>
        </p:nvCxnSpPr>
        <p:spPr>
          <a:xfrm>
            <a:off x="6346555" y="4950115"/>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8" name="Straight Connector 1077">
            <a:extLst>
              <a:ext uri="{FF2B5EF4-FFF2-40B4-BE49-F238E27FC236}">
                <a16:creationId xmlns:a16="http://schemas.microsoft.com/office/drawing/2014/main" id="{BC25378F-3BF0-3E8F-F0F0-F7A434B608F7}"/>
              </a:ext>
            </a:extLst>
          </p:cNvPr>
          <p:cNvCxnSpPr>
            <a:stCxn id="3421" idx="0"/>
          </p:cNvCxnSpPr>
          <p:nvPr/>
        </p:nvCxnSpPr>
        <p:spPr>
          <a:xfrm>
            <a:off x="6346555" y="4950115"/>
            <a:ext cx="0" cy="97098"/>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80" name="Straight Connector 1079">
            <a:extLst>
              <a:ext uri="{FF2B5EF4-FFF2-40B4-BE49-F238E27FC236}">
                <a16:creationId xmlns:a16="http://schemas.microsoft.com/office/drawing/2014/main" id="{3723FA9E-ED56-E4DF-F028-4AC76CFF550B}"/>
              </a:ext>
            </a:extLst>
          </p:cNvPr>
          <p:cNvCxnSpPr>
            <a:cxnSpLocks/>
            <a:endCxn id="1026" idx="0"/>
          </p:cNvCxnSpPr>
          <p:nvPr/>
        </p:nvCxnSpPr>
        <p:spPr>
          <a:xfrm>
            <a:off x="8250742" y="4714710"/>
            <a:ext cx="9295" cy="332503"/>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084" name="Straight Connector 1083">
            <a:extLst>
              <a:ext uri="{FF2B5EF4-FFF2-40B4-BE49-F238E27FC236}">
                <a16:creationId xmlns:a16="http://schemas.microsoft.com/office/drawing/2014/main" id="{4F1AF187-4005-EB70-D91C-2044BBC5A62D}"/>
              </a:ext>
            </a:extLst>
          </p:cNvPr>
          <p:cNvCxnSpPr>
            <a:cxnSpLocks/>
            <a:stCxn id="3371" idx="3"/>
          </p:cNvCxnSpPr>
          <p:nvPr/>
        </p:nvCxnSpPr>
        <p:spPr>
          <a:xfrm flipV="1">
            <a:off x="5641544" y="1981002"/>
            <a:ext cx="0" cy="126871"/>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2" name="Title 16">
            <a:extLst>
              <a:ext uri="{FF2B5EF4-FFF2-40B4-BE49-F238E27FC236}">
                <a16:creationId xmlns:a16="http://schemas.microsoft.com/office/drawing/2014/main" id="{0196C7EF-E168-E28A-6439-1E0B0475B847}"/>
              </a:ext>
            </a:extLst>
          </p:cNvPr>
          <p:cNvSpPr txBox="1">
            <a:spLocks/>
          </p:cNvSpPr>
          <p:nvPr/>
        </p:nvSpPr>
        <p:spPr>
          <a:xfrm>
            <a:off x="128295" y="6172203"/>
            <a:ext cx="4709139" cy="372550"/>
          </a:xfrm>
          <a:prstGeom prst="roundRect">
            <a:avLst/>
          </a:prstGeom>
          <a:noFill/>
          <a:ln>
            <a:noFill/>
          </a:ln>
          <a:effectLst>
            <a:outerShdw blurRad="88900" dist="381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914225">
              <a:spcAft>
                <a:spcPts val="300"/>
              </a:spcAft>
              <a:defRPr sz="1600">
                <a:solidFill>
                  <a:srgbClr val="FFFFFF"/>
                </a:solidFill>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i="1" u="none" strike="noStrike" kern="1200" normalizeH="0" baseline="0" noProof="0">
              <a:solidFill>
                <a:srgbClr val="000000"/>
              </a:solidFill>
              <a:uLnTx/>
              <a:uFillTx/>
              <a:latin typeface="Segoe UI Semibold"/>
              <a:ea typeface="+mn-ea"/>
              <a:cs typeface="+mn-cs"/>
            </a:endParaRPr>
          </a:p>
        </p:txBody>
      </p:sp>
      <p:pic>
        <p:nvPicPr>
          <p:cNvPr id="3" name="Picture 2" descr="A blue square with a white star&#10;&#10;Description automatically generated">
            <a:extLst>
              <a:ext uri="{FF2B5EF4-FFF2-40B4-BE49-F238E27FC236}">
                <a16:creationId xmlns:a16="http://schemas.microsoft.com/office/drawing/2014/main" id="{CD9C9992-38E5-FD8C-0CEE-EC6AD304C8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98010" y="2549427"/>
            <a:ext cx="411222" cy="411222"/>
          </a:xfrm>
          <a:prstGeom prst="rect">
            <a:avLst/>
          </a:prstGeom>
        </p:spPr>
      </p:pic>
      <p:pic>
        <p:nvPicPr>
          <p:cNvPr id="13" name="Picture 12" descr="A colorful hexagon with stars&#10;&#10;Description automatically generated">
            <a:extLst>
              <a:ext uri="{FF2B5EF4-FFF2-40B4-BE49-F238E27FC236}">
                <a16:creationId xmlns:a16="http://schemas.microsoft.com/office/drawing/2014/main" id="{A8FDAEF2-5249-E821-5383-4E901D3BB7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66657" y="2515533"/>
            <a:ext cx="459568" cy="459568"/>
          </a:xfrm>
          <a:prstGeom prst="rect">
            <a:avLst/>
          </a:prstGeom>
        </p:spPr>
      </p:pic>
      <p:pic>
        <p:nvPicPr>
          <p:cNvPr id="16" name="Picture 4" descr="Bing Search logo">
            <a:extLst>
              <a:ext uri="{FF2B5EF4-FFF2-40B4-BE49-F238E27FC236}">
                <a16:creationId xmlns:a16="http://schemas.microsoft.com/office/drawing/2014/main" id="{25911032-A50F-D71B-CFF3-C58D675CDF1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612354" y="4208200"/>
            <a:ext cx="243262" cy="3674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AF9B9DD-8DAD-A38A-5C75-39E2324D3435}"/>
              </a:ext>
            </a:extLst>
          </p:cNvPr>
          <p:cNvSpPr txBox="1"/>
          <p:nvPr/>
        </p:nvSpPr>
        <p:spPr>
          <a:xfrm>
            <a:off x="6623351" y="4164009"/>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pic>
        <p:nvPicPr>
          <p:cNvPr id="5" name="Picture 4" descr="A colorful hexagon with stars&#10;&#10;Description automatically generated">
            <a:extLst>
              <a:ext uri="{FF2B5EF4-FFF2-40B4-BE49-F238E27FC236}">
                <a16:creationId xmlns:a16="http://schemas.microsoft.com/office/drawing/2014/main" id="{004BA7AA-A1D1-5C94-FD89-65B9C62CB88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28678" y="4134321"/>
            <a:ext cx="459568" cy="459568"/>
          </a:xfrm>
          <a:prstGeom prst="rect">
            <a:avLst/>
          </a:prstGeom>
        </p:spPr>
      </p:pic>
      <p:sp>
        <p:nvSpPr>
          <p:cNvPr id="7" name="TextBox 6">
            <a:extLst>
              <a:ext uri="{FF2B5EF4-FFF2-40B4-BE49-F238E27FC236}">
                <a16:creationId xmlns:a16="http://schemas.microsoft.com/office/drawing/2014/main" id="{917983B7-802B-EBB8-FD10-6C05290C7E05}"/>
              </a:ext>
            </a:extLst>
          </p:cNvPr>
          <p:cNvSpPr txBox="1"/>
          <p:nvPr/>
        </p:nvSpPr>
        <p:spPr>
          <a:xfrm>
            <a:off x="8152200" y="4164009"/>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pic>
        <p:nvPicPr>
          <p:cNvPr id="12" name="Picture 11" descr="A colorful hexagon with stars&#10;&#10;Description automatically generated">
            <a:extLst>
              <a:ext uri="{FF2B5EF4-FFF2-40B4-BE49-F238E27FC236}">
                <a16:creationId xmlns:a16="http://schemas.microsoft.com/office/drawing/2014/main" id="{075ECDCB-AC3B-187E-AB10-3F610DECC92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7527" y="4134321"/>
            <a:ext cx="459568" cy="459568"/>
          </a:xfrm>
          <a:prstGeom prst="rect">
            <a:avLst/>
          </a:prstGeom>
        </p:spPr>
      </p:pic>
      <p:sp>
        <p:nvSpPr>
          <p:cNvPr id="17" name="TextBox 16">
            <a:extLst>
              <a:ext uri="{FF2B5EF4-FFF2-40B4-BE49-F238E27FC236}">
                <a16:creationId xmlns:a16="http://schemas.microsoft.com/office/drawing/2014/main" id="{1500D96F-0A5F-AE17-7BB8-ED67138ACF4D}"/>
              </a:ext>
            </a:extLst>
          </p:cNvPr>
          <p:cNvSpPr txBox="1"/>
          <p:nvPr/>
        </p:nvSpPr>
        <p:spPr>
          <a:xfrm>
            <a:off x="9835566" y="4152117"/>
            <a:ext cx="743289" cy="5078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Azure AI Agent Service</a:t>
            </a:r>
          </a:p>
        </p:txBody>
      </p:sp>
      <p:pic>
        <p:nvPicPr>
          <p:cNvPr id="18" name="Picture 17" descr="A colorful hexagon with stars&#10;&#10;Description automatically generated">
            <a:extLst>
              <a:ext uri="{FF2B5EF4-FFF2-40B4-BE49-F238E27FC236}">
                <a16:creationId xmlns:a16="http://schemas.microsoft.com/office/drawing/2014/main" id="{15F73BF9-30AC-ED3D-3848-2016BD22670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33486" y="4164218"/>
            <a:ext cx="459568" cy="459568"/>
          </a:xfrm>
          <a:prstGeom prst="rect">
            <a:avLst/>
          </a:prstGeom>
        </p:spPr>
      </p:pic>
      <p:sp>
        <p:nvSpPr>
          <p:cNvPr id="19" name="Rectangle 18">
            <a:extLst>
              <a:ext uri="{FF2B5EF4-FFF2-40B4-BE49-F238E27FC236}">
                <a16:creationId xmlns:a16="http://schemas.microsoft.com/office/drawing/2014/main" id="{DCCC6E45-A7E5-44B3-AB12-DBE7C3501E78}"/>
              </a:ext>
            </a:extLst>
          </p:cNvPr>
          <p:cNvSpPr/>
          <p:nvPr/>
        </p:nvSpPr>
        <p:spPr bwMode="auto">
          <a:xfrm>
            <a:off x="7844589" y="2107873"/>
            <a:ext cx="854700" cy="846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20" name="Picture 4" descr="Semantic Kernel's new icon and the art of teamwork ...">
            <a:extLst>
              <a:ext uri="{FF2B5EF4-FFF2-40B4-BE49-F238E27FC236}">
                <a16:creationId xmlns:a16="http://schemas.microsoft.com/office/drawing/2014/main" id="{C190A125-F560-FF05-8A15-B4818D965C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93560" y="2223280"/>
            <a:ext cx="398236" cy="3982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AutoGen - Reviews, Pros &amp; Cons | Companies using AutoGen">
            <a:extLst>
              <a:ext uri="{FF2B5EF4-FFF2-40B4-BE49-F238E27FC236}">
                <a16:creationId xmlns:a16="http://schemas.microsoft.com/office/drawing/2014/main" id="{96234DBF-20EF-F3DC-CA9B-DF759D7E20A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5436" y="2243874"/>
            <a:ext cx="357047" cy="357047"/>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A242DDA-3846-3842-A8AB-982033C5D515}"/>
              </a:ext>
            </a:extLst>
          </p:cNvPr>
          <p:cNvSpPr txBox="1"/>
          <p:nvPr/>
        </p:nvSpPr>
        <p:spPr>
          <a:xfrm>
            <a:off x="7767463" y="2722408"/>
            <a:ext cx="121214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AutoGen</a:t>
            </a: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ou Semantic Kernel</a:t>
            </a:r>
          </a:p>
        </p:txBody>
      </p:sp>
      <p:sp>
        <p:nvSpPr>
          <p:cNvPr id="51" name="TextBox 50">
            <a:extLst>
              <a:ext uri="{FF2B5EF4-FFF2-40B4-BE49-F238E27FC236}">
                <a16:creationId xmlns:a16="http://schemas.microsoft.com/office/drawing/2014/main" id="{6E757DD2-1A35-1A95-B636-A94CBB7137F9}"/>
              </a:ext>
            </a:extLst>
          </p:cNvPr>
          <p:cNvSpPr txBox="1"/>
          <p:nvPr/>
        </p:nvSpPr>
        <p:spPr>
          <a:xfrm>
            <a:off x="221037" y="6014055"/>
            <a:ext cx="4637807" cy="646331"/>
          </a:xfrm>
          <a:prstGeom prst="rect">
            <a:avLst/>
          </a:prstGeom>
          <a:noFill/>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i="1" u="none" strike="noStrike" kern="1200" normalizeH="0" baseline="0" noProof="0">
                <a:solidFill>
                  <a:srgbClr val="000000"/>
                </a:solidFill>
                <a:uLnTx/>
                <a:uFillTx/>
                <a:latin typeface="Segoe Sans Text Semibold"/>
                <a:ea typeface="+mn-ea"/>
                <a:cs typeface="+mn-cs"/>
              </a:rPr>
              <a:t>* Podemos usar o serviço Azure AI Content Understanding para extrair imagens e vídeos e transformá-los de dados não estruturados em dados estruturados</a:t>
            </a:r>
            <a:endParaRPr kumimoji="0" lang="en-US" sz="1200" i="1" u="none" strike="noStrike" kern="1200" normalizeH="0" baseline="0" noProof="0">
              <a:solidFill>
                <a:srgbClr val="000000"/>
              </a:solidFill>
              <a:uLnTx/>
              <a:uFillTx/>
              <a:latin typeface="Segoe UI Semibold"/>
              <a:ea typeface="+mn-ea"/>
              <a:cs typeface="+mn-cs"/>
            </a:endParaRPr>
          </a:p>
        </p:txBody>
      </p:sp>
      <p:cxnSp>
        <p:nvCxnSpPr>
          <p:cNvPr id="52" name="Straight Connector 51">
            <a:extLst>
              <a:ext uri="{FF2B5EF4-FFF2-40B4-BE49-F238E27FC236}">
                <a16:creationId xmlns:a16="http://schemas.microsoft.com/office/drawing/2014/main" id="{9DD1FE64-EB24-3A37-D50D-0D124A6F7EC6}"/>
              </a:ext>
            </a:extLst>
          </p:cNvPr>
          <p:cNvCxnSpPr>
            <a:cxnSpLocks/>
          </p:cNvCxnSpPr>
          <p:nvPr/>
        </p:nvCxnSpPr>
        <p:spPr>
          <a:xfrm>
            <a:off x="6318294" y="2606092"/>
            <a:ext cx="281736"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D70F1C37-1917-E56E-B71D-E34C143D996D}"/>
              </a:ext>
            </a:extLst>
          </p:cNvPr>
          <p:cNvPicPr>
            <a:picLocks noChangeAspect="1"/>
          </p:cNvPicPr>
          <p:nvPr/>
        </p:nvPicPr>
        <p:blipFill>
          <a:blip r:embed="rId4"/>
          <a:stretch>
            <a:fillRect/>
          </a:stretch>
        </p:blipFill>
        <p:spPr>
          <a:xfrm>
            <a:off x="6545643" y="1459440"/>
            <a:ext cx="3554183" cy="2310219"/>
          </a:xfrm>
          <a:prstGeom prst="rect">
            <a:avLst/>
          </a:prstGeom>
        </p:spPr>
      </p:pic>
      <p:sp>
        <p:nvSpPr>
          <p:cNvPr id="54" name="TextBox 53">
            <a:extLst>
              <a:ext uri="{FF2B5EF4-FFF2-40B4-BE49-F238E27FC236}">
                <a16:creationId xmlns:a16="http://schemas.microsoft.com/office/drawing/2014/main" id="{BC155C7C-F2F2-EABE-E2EB-B93F039381F5}"/>
              </a:ext>
            </a:extLst>
          </p:cNvPr>
          <p:cNvSpPr txBox="1"/>
          <p:nvPr/>
        </p:nvSpPr>
        <p:spPr>
          <a:xfrm>
            <a:off x="10648273" y="2954089"/>
            <a:ext cx="1524403"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Segoe Sans Text"/>
                <a:ea typeface="+mn-ea"/>
                <a:cs typeface="+mn-cs"/>
              </a:rPr>
              <a:t>Pesquisar na web</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55" name="Rounded Rectangle 54">
            <a:extLst>
              <a:ext uri="{FF2B5EF4-FFF2-40B4-BE49-F238E27FC236}">
                <a16:creationId xmlns:a16="http://schemas.microsoft.com/office/drawing/2014/main" id="{BF1A5113-B3C3-9E2F-C2B3-05902D746066}"/>
              </a:ext>
            </a:extLst>
          </p:cNvPr>
          <p:cNvSpPr/>
          <p:nvPr/>
        </p:nvSpPr>
        <p:spPr bwMode="auto">
          <a:xfrm>
            <a:off x="10418288" y="2475953"/>
            <a:ext cx="224900" cy="232540"/>
          </a:xfrm>
          <a:prstGeom prst="roundRect">
            <a:avLst/>
          </a:prstGeom>
          <a:solidFill>
            <a:schemeClr val="accent4">
              <a:lumMod val="50000"/>
            </a:schemeClr>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6" name="Rounded Rectangle 55">
            <a:extLst>
              <a:ext uri="{FF2B5EF4-FFF2-40B4-BE49-F238E27FC236}">
                <a16:creationId xmlns:a16="http://schemas.microsoft.com/office/drawing/2014/main" id="{94C83FCB-B05C-E1B2-D773-91816ACBEF32}"/>
              </a:ext>
            </a:extLst>
          </p:cNvPr>
          <p:cNvSpPr/>
          <p:nvPr/>
        </p:nvSpPr>
        <p:spPr bwMode="auto">
          <a:xfrm>
            <a:off x="10418288" y="1981002"/>
            <a:ext cx="224900" cy="232540"/>
          </a:xfrm>
          <a:prstGeom prst="roundRect">
            <a:avLst/>
          </a:prstGeom>
          <a:solidFill>
            <a:srgbClr val="FFB900"/>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57" name="Rounded Rectangle 56">
            <a:extLst>
              <a:ext uri="{FF2B5EF4-FFF2-40B4-BE49-F238E27FC236}">
                <a16:creationId xmlns:a16="http://schemas.microsoft.com/office/drawing/2014/main" id="{AF13ED32-D4BB-9D77-EE52-D86133A4859F}"/>
              </a:ext>
            </a:extLst>
          </p:cNvPr>
          <p:cNvSpPr/>
          <p:nvPr/>
        </p:nvSpPr>
        <p:spPr bwMode="auto">
          <a:xfrm>
            <a:off x="10418288" y="2978988"/>
            <a:ext cx="224900" cy="232540"/>
          </a:xfrm>
          <a:prstGeom prst="roundRect">
            <a:avLst/>
          </a:prstGeom>
          <a:solidFill>
            <a:srgbClr val="002060"/>
          </a:solidFill>
          <a:ln w="9525" cap="flat" cmpd="sng" algn="ctr">
            <a:noFill/>
            <a:prstDash val="solid"/>
            <a:headEnd type="none" w="med" len="med"/>
            <a:tailEnd type="none" w="med" len="med"/>
          </a:ln>
          <a:effectLst>
            <a:outerShdw blurRad="190500" dist="38100" dir="2700000" algn="tl" rotWithShape="0">
              <a:schemeClr val="tx1">
                <a:alpha val="20000"/>
              </a:schemeClr>
            </a:outerShdw>
          </a:effectLst>
        </p:spPr>
        <p:txBody>
          <a:bodyPr rot="0" spcFirstLastPara="0" vertOverflow="overflow" horzOverflow="overflow" vert="horz" wrap="square" lIns="72000" tIns="146304" rIns="182880" bIns="7200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endParaRPr>
          </a:p>
        </p:txBody>
      </p:sp>
      <p:cxnSp>
        <p:nvCxnSpPr>
          <p:cNvPr id="58" name="Elbow Connector 57">
            <a:extLst>
              <a:ext uri="{FF2B5EF4-FFF2-40B4-BE49-F238E27FC236}">
                <a16:creationId xmlns:a16="http://schemas.microsoft.com/office/drawing/2014/main" id="{DEF09E57-224D-7DF6-6E52-201D541FE70A}"/>
              </a:ext>
            </a:extLst>
          </p:cNvPr>
          <p:cNvCxnSpPr>
            <a:cxnSpLocks/>
            <a:endCxn id="56" idx="1"/>
          </p:cNvCxnSpPr>
          <p:nvPr/>
        </p:nvCxnSpPr>
        <p:spPr>
          <a:xfrm flipV="1">
            <a:off x="10099800" y="2097272"/>
            <a:ext cx="318488" cy="491620"/>
          </a:xfrm>
          <a:prstGeom prst="bentConnector3">
            <a:avLst>
              <a:gd name="adj1" fmla="val 50000"/>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59" name="Elbow Connector 58">
            <a:extLst>
              <a:ext uri="{FF2B5EF4-FFF2-40B4-BE49-F238E27FC236}">
                <a16:creationId xmlns:a16="http://schemas.microsoft.com/office/drawing/2014/main" id="{624912DC-4FAB-1806-49AC-E30165069DAC}"/>
              </a:ext>
            </a:extLst>
          </p:cNvPr>
          <p:cNvCxnSpPr>
            <a:cxnSpLocks/>
            <a:endCxn id="57" idx="1"/>
          </p:cNvCxnSpPr>
          <p:nvPr/>
        </p:nvCxnSpPr>
        <p:spPr>
          <a:xfrm>
            <a:off x="10099800" y="2588892"/>
            <a:ext cx="318488" cy="506366"/>
          </a:xfrm>
          <a:prstGeom prst="bentConnector3">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A93B7E-5DA8-223C-FBF8-9979B551DAE8}"/>
              </a:ext>
            </a:extLst>
          </p:cNvPr>
          <p:cNvCxnSpPr>
            <a:cxnSpLocks/>
            <a:endCxn id="55" idx="1"/>
          </p:cNvCxnSpPr>
          <p:nvPr/>
        </p:nvCxnSpPr>
        <p:spPr>
          <a:xfrm>
            <a:off x="10259044" y="2592223"/>
            <a:ext cx="159244" cy="0"/>
          </a:xfrm>
          <a:prstGeom prst="line">
            <a:avLst/>
          </a:prstGeom>
          <a:ln w="22225">
            <a:gradFill>
              <a:gsLst>
                <a:gs pos="0">
                  <a:srgbClr val="C03BC4"/>
                </a:gs>
                <a:gs pos="74000">
                  <a:schemeClr val="accent1">
                    <a:lumMod val="45000"/>
                    <a:lumOff val="55000"/>
                  </a:schemeClr>
                </a:gs>
                <a:gs pos="83000">
                  <a:schemeClr val="accent1">
                    <a:lumMod val="45000"/>
                    <a:lumOff val="55000"/>
                  </a:schemeClr>
                </a:gs>
                <a:gs pos="100000">
                  <a:schemeClr val="accent1">
                    <a:lumMod val="30000"/>
                    <a:lumOff val="70000"/>
                  </a:schemeClr>
                </a:gs>
              </a:gsLst>
              <a:lin ang="12000000" scaled="0"/>
            </a:gradFill>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80A1C2CE-173C-2DC1-11F2-30C346BF17A1}"/>
              </a:ext>
            </a:extLst>
          </p:cNvPr>
          <p:cNvSpPr/>
          <p:nvPr/>
        </p:nvSpPr>
        <p:spPr bwMode="auto">
          <a:xfrm>
            <a:off x="7844589" y="2107873"/>
            <a:ext cx="854700" cy="84621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pic>
        <p:nvPicPr>
          <p:cNvPr id="62" name="Picture 4" descr="Semantic Kernel's new icon and the art of teamwork ...">
            <a:extLst>
              <a:ext uri="{FF2B5EF4-FFF2-40B4-BE49-F238E27FC236}">
                <a16:creationId xmlns:a16="http://schemas.microsoft.com/office/drawing/2014/main" id="{14978856-B2ED-7940-8BDE-45DA16A6073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93560" y="2223280"/>
            <a:ext cx="398236" cy="39823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AutoGen - Reviews, Pros &amp; Cons | Companies using AutoGen">
            <a:extLst>
              <a:ext uri="{FF2B5EF4-FFF2-40B4-BE49-F238E27FC236}">
                <a16:creationId xmlns:a16="http://schemas.microsoft.com/office/drawing/2014/main" id="{95E4169C-F0B5-A6B6-8C8F-A58FBFEE47C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895436" y="2243874"/>
            <a:ext cx="357047" cy="357047"/>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3264" name="TextBox 3263">
            <a:extLst>
              <a:ext uri="{FF2B5EF4-FFF2-40B4-BE49-F238E27FC236}">
                <a16:creationId xmlns:a16="http://schemas.microsoft.com/office/drawing/2014/main" id="{AE570E3B-9A3A-CAE2-B2D5-39E6A6476F75}"/>
              </a:ext>
            </a:extLst>
          </p:cNvPr>
          <p:cNvSpPr txBox="1"/>
          <p:nvPr/>
        </p:nvSpPr>
        <p:spPr>
          <a:xfrm>
            <a:off x="7796701" y="2648556"/>
            <a:ext cx="121214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AutoGen</a:t>
            </a:r>
            <a:r>
              <a:rPr kumimoji="0" lang="en-US" sz="900" b="1" i="0" u="none" strike="noStrike" kern="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ou Semantic Kernel</a:t>
            </a:r>
          </a:p>
        </p:txBody>
      </p:sp>
      <p:sp>
        <p:nvSpPr>
          <p:cNvPr id="3265" name="Cloud Callout 3264">
            <a:extLst>
              <a:ext uri="{FF2B5EF4-FFF2-40B4-BE49-F238E27FC236}">
                <a16:creationId xmlns:a16="http://schemas.microsoft.com/office/drawing/2014/main" id="{E5C3303E-6CFA-AE74-2571-B50301A7E72A}"/>
              </a:ext>
            </a:extLst>
          </p:cNvPr>
          <p:cNvSpPr/>
          <p:nvPr/>
        </p:nvSpPr>
        <p:spPr bwMode="auto">
          <a:xfrm>
            <a:off x="8639135" y="159971"/>
            <a:ext cx="3434625" cy="1406300"/>
          </a:xfrm>
          <a:prstGeom prst="cloudCallout">
            <a:avLst>
              <a:gd name="adj1" fmla="val -35165"/>
              <a:gd name="adj2" fmla="val 55033"/>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chemeClr val="tx1"/>
              </a:solidFill>
              <a:ea typeface="Segoe UI" pitchFamily="34" charset="0"/>
              <a:cs typeface="Segoe UI" pitchFamily="34" charset="0"/>
            </a:endParaRPr>
          </a:p>
        </p:txBody>
      </p:sp>
      <p:sp>
        <p:nvSpPr>
          <p:cNvPr id="3266" name="TextBox 3265">
            <a:extLst>
              <a:ext uri="{FF2B5EF4-FFF2-40B4-BE49-F238E27FC236}">
                <a16:creationId xmlns:a16="http://schemas.microsoft.com/office/drawing/2014/main" id="{BADDD85F-111D-EF22-63C9-8123DA5AE326}"/>
              </a:ext>
            </a:extLst>
          </p:cNvPr>
          <p:cNvSpPr txBox="1"/>
          <p:nvPr/>
        </p:nvSpPr>
        <p:spPr>
          <a:xfrm>
            <a:off x="9047578" y="542614"/>
            <a:ext cx="2935305" cy="646331"/>
          </a:xfrm>
          <a:prstGeom prst="rect">
            <a:avLst/>
          </a:prstGeom>
          <a:noFill/>
        </p:spPr>
        <p:txBody>
          <a:bodyPr wrap="square">
            <a:spAutoFit/>
          </a:bodyPr>
          <a:lstStyle/>
          <a:p>
            <a:pPr algn="l" defTabSz="932472" fontAlgn="base">
              <a:spcBef>
                <a:spcPct val="0"/>
              </a:spcBef>
              <a:spcAft>
                <a:spcPct val="0"/>
              </a:spcAft>
            </a:pPr>
            <a:r>
              <a:rPr lang="en-US" sz="1200" err="1">
                <a:solidFill>
                  <a:schemeClr val="tx1"/>
                </a:solidFill>
                <a:ea typeface="Segoe UI" pitchFamily="34" charset="0"/>
                <a:cs typeface="Segoe UI" pitchFamily="34" charset="0"/>
              </a:rPr>
              <a:t>Pensamento observacional:</a:t>
            </a:r>
          </a:p>
          <a:p>
            <a:pPr algn="l" defTabSz="932472" fontAlgn="base">
              <a:spcBef>
                <a:spcPct val="0"/>
              </a:spcBef>
              <a:spcAft>
                <a:spcPct val="0"/>
              </a:spcAft>
            </a:pPr>
            <a:r>
              <a:rPr lang="en-US" sz="1200" err="1">
                <a:solidFill>
                  <a:schemeClr val="tx1"/>
                </a:solidFill>
                <a:ea typeface="Segoe UI" pitchFamily="34" charset="0"/>
                <a:cs typeface="Segoe UI" pitchFamily="34" charset="0"/>
              </a:rPr>
              <a:t>Encontrei as informações relevantes para ajudar o agente?</a:t>
            </a:r>
          </a:p>
        </p:txBody>
      </p:sp>
      <p:sp>
        <p:nvSpPr>
          <p:cNvPr id="3267" name="Rounded Rectangle 3266">
            <a:extLst>
              <a:ext uri="{FF2B5EF4-FFF2-40B4-BE49-F238E27FC236}">
                <a16:creationId xmlns:a16="http://schemas.microsoft.com/office/drawing/2014/main" id="{5A177873-A626-E5B7-D862-A9A6B4544ADA}"/>
              </a:ext>
            </a:extLst>
          </p:cNvPr>
          <p:cNvSpPr/>
          <p:nvPr/>
        </p:nvSpPr>
        <p:spPr bwMode="auto">
          <a:xfrm>
            <a:off x="7615644" y="3284494"/>
            <a:ext cx="1393199" cy="337454"/>
          </a:xfrm>
          <a:prstGeom prst="roundRect">
            <a:avLst>
              <a:gd name="adj" fmla="val 23034"/>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268" name="Rounded Rectangle 3267">
            <a:extLst>
              <a:ext uri="{FF2B5EF4-FFF2-40B4-BE49-F238E27FC236}">
                <a16:creationId xmlns:a16="http://schemas.microsoft.com/office/drawing/2014/main" id="{BAA72744-13DF-BEE1-2C4A-DC2AB4816BA7}"/>
              </a:ext>
            </a:extLst>
          </p:cNvPr>
          <p:cNvSpPr/>
          <p:nvPr/>
        </p:nvSpPr>
        <p:spPr bwMode="auto">
          <a:xfrm>
            <a:off x="7625869" y="1440766"/>
            <a:ext cx="1393199" cy="337454"/>
          </a:xfrm>
          <a:prstGeom prst="roundRect">
            <a:avLst>
              <a:gd name="adj" fmla="val 23034"/>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269" name="Rounded Rectangle 3268">
            <a:extLst>
              <a:ext uri="{FF2B5EF4-FFF2-40B4-BE49-F238E27FC236}">
                <a16:creationId xmlns:a16="http://schemas.microsoft.com/office/drawing/2014/main" id="{99B6A326-817E-321D-3B64-6C8DC77A4371}"/>
              </a:ext>
            </a:extLst>
          </p:cNvPr>
          <p:cNvSpPr/>
          <p:nvPr/>
        </p:nvSpPr>
        <p:spPr bwMode="auto">
          <a:xfrm>
            <a:off x="8740367" y="2426487"/>
            <a:ext cx="1219946" cy="337454"/>
          </a:xfrm>
          <a:prstGeom prst="roundRect">
            <a:avLst>
              <a:gd name="adj" fmla="val 23034"/>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270" name="Rounded Rectangle 3269">
            <a:extLst>
              <a:ext uri="{FF2B5EF4-FFF2-40B4-BE49-F238E27FC236}">
                <a16:creationId xmlns:a16="http://schemas.microsoft.com/office/drawing/2014/main" id="{E471FD20-1ADC-2C5A-984C-01EDB3200C33}"/>
              </a:ext>
            </a:extLst>
          </p:cNvPr>
          <p:cNvSpPr/>
          <p:nvPr/>
        </p:nvSpPr>
        <p:spPr bwMode="auto">
          <a:xfrm>
            <a:off x="6538431" y="2430068"/>
            <a:ext cx="1219946" cy="337454"/>
          </a:xfrm>
          <a:prstGeom prst="roundRect">
            <a:avLst>
              <a:gd name="adj" fmla="val 23034"/>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271" name="TextBox 3270">
            <a:extLst>
              <a:ext uri="{FF2B5EF4-FFF2-40B4-BE49-F238E27FC236}">
                <a16:creationId xmlns:a16="http://schemas.microsoft.com/office/drawing/2014/main" id="{6A163ECC-CDC8-D184-2262-8D96B9CBB983}"/>
              </a:ext>
            </a:extLst>
          </p:cNvPr>
          <p:cNvSpPr txBox="1"/>
          <p:nvPr/>
        </p:nvSpPr>
        <p:spPr>
          <a:xfrm>
            <a:off x="7804123" y="1490324"/>
            <a:ext cx="974626" cy="215444"/>
          </a:xfrm>
          <a:prstGeom prst="rect">
            <a:avLst/>
          </a:prstGeom>
          <a:noFill/>
        </p:spPr>
        <p:txBody>
          <a:bodyPr wrap="none" lIns="0" tIns="0" rIns="0" bIns="0" rtlCol="0">
            <a:spAutoFit/>
          </a:bodyPr>
          <a:lstStyle/>
          <a:p>
            <a:pPr algn="l"/>
            <a:r>
              <a:rPr lang="en-US" sz="1400" err="1">
                <a:solidFill>
                  <a:schemeClr val="bg1"/>
                </a:solidFill>
              </a:rPr>
              <a:t>Pensamento</a:t>
            </a:r>
          </a:p>
        </p:txBody>
      </p:sp>
      <p:sp>
        <p:nvSpPr>
          <p:cNvPr id="3272" name="TextBox 3271">
            <a:extLst>
              <a:ext uri="{FF2B5EF4-FFF2-40B4-BE49-F238E27FC236}">
                <a16:creationId xmlns:a16="http://schemas.microsoft.com/office/drawing/2014/main" id="{2B214879-9F89-2289-7810-6B01C09263E3}"/>
              </a:ext>
            </a:extLst>
          </p:cNvPr>
          <p:cNvSpPr txBox="1"/>
          <p:nvPr/>
        </p:nvSpPr>
        <p:spPr>
          <a:xfrm>
            <a:off x="7820015" y="3333954"/>
            <a:ext cx="936860" cy="215444"/>
          </a:xfrm>
          <a:prstGeom prst="rect">
            <a:avLst/>
          </a:prstGeom>
          <a:noFill/>
        </p:spPr>
        <p:txBody>
          <a:bodyPr wrap="none" lIns="0" tIns="0" rIns="0" bIns="0" rtlCol="0">
            <a:spAutoFit/>
          </a:bodyPr>
          <a:lstStyle/>
          <a:p>
            <a:pPr algn="l"/>
            <a:r>
              <a:rPr lang="en-US" sz="1400" err="1">
                <a:solidFill>
                  <a:schemeClr val="bg1"/>
                </a:solidFill>
              </a:rPr>
              <a:t>Observação</a:t>
            </a:r>
          </a:p>
        </p:txBody>
      </p:sp>
      <p:sp>
        <p:nvSpPr>
          <p:cNvPr id="3273" name="TextBox 3272">
            <a:extLst>
              <a:ext uri="{FF2B5EF4-FFF2-40B4-BE49-F238E27FC236}">
                <a16:creationId xmlns:a16="http://schemas.microsoft.com/office/drawing/2014/main" id="{CD40C4D8-DF1B-244D-5119-75AAE5CC27DB}"/>
              </a:ext>
            </a:extLst>
          </p:cNvPr>
          <p:cNvSpPr txBox="1"/>
          <p:nvPr/>
        </p:nvSpPr>
        <p:spPr>
          <a:xfrm>
            <a:off x="9152369" y="2481456"/>
            <a:ext cx="395942" cy="215444"/>
          </a:xfrm>
          <a:prstGeom prst="rect">
            <a:avLst/>
          </a:prstGeom>
          <a:noFill/>
        </p:spPr>
        <p:txBody>
          <a:bodyPr wrap="none" lIns="0" tIns="0" rIns="0" bIns="0" rtlCol="0">
            <a:spAutoFit/>
          </a:bodyPr>
          <a:lstStyle/>
          <a:p>
            <a:pPr algn="l"/>
            <a:r>
              <a:rPr lang="en-US" sz="1400" err="1">
                <a:solidFill>
                  <a:schemeClr val="bg1"/>
                </a:solidFill>
              </a:rPr>
              <a:t>Ação</a:t>
            </a:r>
          </a:p>
        </p:txBody>
      </p:sp>
      <p:sp>
        <p:nvSpPr>
          <p:cNvPr id="3274" name="TextBox 3273">
            <a:extLst>
              <a:ext uri="{FF2B5EF4-FFF2-40B4-BE49-F238E27FC236}">
                <a16:creationId xmlns:a16="http://schemas.microsoft.com/office/drawing/2014/main" id="{BAE57EE3-4118-AC32-092F-39D63330643A}"/>
              </a:ext>
            </a:extLst>
          </p:cNvPr>
          <p:cNvSpPr txBox="1"/>
          <p:nvPr/>
        </p:nvSpPr>
        <p:spPr>
          <a:xfrm>
            <a:off x="6948838" y="2489270"/>
            <a:ext cx="442429" cy="215444"/>
          </a:xfrm>
          <a:prstGeom prst="rect">
            <a:avLst/>
          </a:prstGeom>
          <a:noFill/>
        </p:spPr>
        <p:txBody>
          <a:bodyPr wrap="none" lIns="0" tIns="0" rIns="0" bIns="0" rtlCol="0">
            <a:spAutoFit/>
          </a:bodyPr>
          <a:lstStyle/>
          <a:p>
            <a:pPr algn="l"/>
            <a:r>
              <a:rPr lang="en-US" sz="1400" err="1">
                <a:solidFill>
                  <a:schemeClr val="bg1"/>
                </a:solidFill>
              </a:rPr>
              <a:t>Plano</a:t>
            </a:r>
          </a:p>
        </p:txBody>
      </p:sp>
      <p:sp>
        <p:nvSpPr>
          <p:cNvPr id="3275" name="TextBox 3274">
            <a:extLst>
              <a:ext uri="{FF2B5EF4-FFF2-40B4-BE49-F238E27FC236}">
                <a16:creationId xmlns:a16="http://schemas.microsoft.com/office/drawing/2014/main" id="{05F8DED5-6D9D-FD73-1BBD-D546746D1EDC}"/>
              </a:ext>
            </a:extLst>
          </p:cNvPr>
          <p:cNvSpPr txBox="1"/>
          <p:nvPr/>
        </p:nvSpPr>
        <p:spPr>
          <a:xfrm>
            <a:off x="10648273" y="1947876"/>
            <a:ext cx="1662390" cy="2616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Segoe Sans Text"/>
                <a:ea typeface="+mn-ea"/>
                <a:cs typeface="+mn-cs"/>
              </a:rPr>
              <a:t>Pesquisar documentos</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3276" name="TextBox 3275">
            <a:extLst>
              <a:ext uri="{FF2B5EF4-FFF2-40B4-BE49-F238E27FC236}">
                <a16:creationId xmlns:a16="http://schemas.microsoft.com/office/drawing/2014/main" id="{87A0F977-EEE3-D90F-4109-EF976CB16FBB}"/>
              </a:ext>
            </a:extLst>
          </p:cNvPr>
          <p:cNvSpPr txBox="1"/>
          <p:nvPr/>
        </p:nvSpPr>
        <p:spPr>
          <a:xfrm>
            <a:off x="10648273" y="2412532"/>
            <a:ext cx="1562269" cy="430887"/>
          </a:xfrm>
          <a:prstGeom prst="rect">
            <a:avLst/>
          </a:prstGeom>
          <a:noFill/>
        </p:spPr>
        <p:txBody>
          <a:bodyPr wrap="square">
            <a:spAutoFit/>
          </a:bodyPr>
          <a:lstStyle>
            <a:defPPr>
              <a:defRPr lang="en-US"/>
            </a:defPPr>
            <a:lvl1pPr>
              <a:defRPr sz="1400" b="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Segoe Sans Text"/>
                <a:ea typeface="+mn-ea"/>
                <a:cs typeface="+mn-cs"/>
              </a:rPr>
              <a:t>Pesquisar e anotar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a:ln>
                  <a:noFill/>
                </a:ln>
                <a:solidFill>
                  <a:srgbClr val="000000"/>
                </a:solidFill>
                <a:effectLst/>
                <a:uLnTx/>
                <a:uFillTx/>
                <a:latin typeface="Segoe Sans Text"/>
                <a:ea typeface="+mn-ea"/>
                <a:cs typeface="+mn-cs"/>
              </a:rPr>
              <a:t>vídeos</a:t>
            </a:r>
            <a:endParaRPr kumimoji="0" lang="en-US" sz="1100"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10574067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351"/>
                                        </p:tgtEl>
                                        <p:attrNameLst>
                                          <p:attrName>style.visibility</p:attrName>
                                        </p:attrNameLst>
                                      </p:cBhvr>
                                      <p:to>
                                        <p:strVal val="visible"/>
                                      </p:to>
                                    </p:set>
                                    <p:animEffect transition="in" filter="wipe(left)">
                                      <p:cBhvr>
                                        <p:cTn id="10" dur="750"/>
                                        <p:tgtEl>
                                          <p:spTgt spid="335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352"/>
                                        </p:tgtEl>
                                        <p:attrNameLst>
                                          <p:attrName>style.visibility</p:attrName>
                                        </p:attrNameLst>
                                      </p:cBhvr>
                                      <p:to>
                                        <p:strVal val="visible"/>
                                      </p:to>
                                    </p:set>
                                    <p:animEffect transition="in" filter="wipe(left)">
                                      <p:cBhvr>
                                        <p:cTn id="13" dur="500"/>
                                        <p:tgtEl>
                                          <p:spTgt spid="33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69"/>
                                        </p:tgtEl>
                                        <p:attrNameLst>
                                          <p:attrName>style.visibility</p:attrName>
                                        </p:attrNameLst>
                                      </p:cBhvr>
                                      <p:to>
                                        <p:strVal val="visible"/>
                                      </p:to>
                                    </p:set>
                                    <p:animEffect transition="in" filter="fade">
                                      <p:cBhvr>
                                        <p:cTn id="16" dur="500"/>
                                        <p:tgtEl>
                                          <p:spTgt spid="33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90"/>
                                        </p:tgtEl>
                                        <p:attrNameLst>
                                          <p:attrName>style.visibility</p:attrName>
                                        </p:attrNameLst>
                                      </p:cBhvr>
                                      <p:to>
                                        <p:strVal val="visible"/>
                                      </p:to>
                                    </p:set>
                                    <p:animEffect transition="in" filter="fade">
                                      <p:cBhvr>
                                        <p:cTn id="19" dur="500"/>
                                        <p:tgtEl>
                                          <p:spTgt spid="339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400"/>
                                        </p:tgtEl>
                                        <p:attrNameLst>
                                          <p:attrName>style.visibility</p:attrName>
                                        </p:attrNameLst>
                                      </p:cBhvr>
                                      <p:to>
                                        <p:strVal val="visible"/>
                                      </p:to>
                                    </p:set>
                                    <p:animEffect transition="in" filter="fade">
                                      <p:cBhvr>
                                        <p:cTn id="22" dur="500"/>
                                        <p:tgtEl>
                                          <p:spTgt spid="340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407"/>
                                        </p:tgtEl>
                                        <p:attrNameLst>
                                          <p:attrName>style.visibility</p:attrName>
                                        </p:attrNameLst>
                                      </p:cBhvr>
                                      <p:to>
                                        <p:strVal val="visible"/>
                                      </p:to>
                                    </p:set>
                                    <p:animEffect transition="in" filter="fade">
                                      <p:cBhvr>
                                        <p:cTn id="25" dur="500"/>
                                        <p:tgtEl>
                                          <p:spTgt spid="340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419"/>
                                        </p:tgtEl>
                                        <p:attrNameLst>
                                          <p:attrName>style.visibility</p:attrName>
                                        </p:attrNameLst>
                                      </p:cBhvr>
                                      <p:to>
                                        <p:strVal val="visible"/>
                                      </p:to>
                                    </p:set>
                                    <p:animEffect transition="in" filter="fade">
                                      <p:cBhvr>
                                        <p:cTn id="28" dur="500"/>
                                        <p:tgtEl>
                                          <p:spTgt spid="3419"/>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420"/>
                                        </p:tgtEl>
                                        <p:attrNameLst>
                                          <p:attrName>style.visibility</p:attrName>
                                        </p:attrNameLst>
                                      </p:cBhvr>
                                      <p:to>
                                        <p:strVal val="visible"/>
                                      </p:to>
                                    </p:set>
                                    <p:animEffect transition="in" filter="wipe(left)">
                                      <p:cBhvr>
                                        <p:cTn id="31" dur="750"/>
                                        <p:tgtEl>
                                          <p:spTgt spid="3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9" grpId="0" animBg="1"/>
      <p:bldP spid="6" grpId="0" animBg="1"/>
      <p:bldP spid="3351" grpId="0"/>
      <p:bldP spid="3352" grpId="0"/>
      <p:bldP spid="3369" grpId="0" animBg="1"/>
      <p:bldP spid="3390" grpId="0" animBg="1"/>
      <p:bldP spid="3400" grpId="0" animBg="1"/>
      <p:bldP spid="3407" grpId="0" animBg="1"/>
      <p:bldP spid="3420"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B1B3FE-89DB-469F-70E5-FF967013E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84BDDC-3F3D-9F47-A245-D3FBB4526DAE}"/>
              </a:ext>
            </a:extLst>
          </p:cNvPr>
          <p:cNvSpPr>
            <a:spLocks noGrp="1"/>
          </p:cNvSpPr>
          <p:nvPr>
            <p:ph type="title"/>
          </p:nvPr>
        </p:nvSpPr>
        <p:spPr>
          <a:xfrm>
            <a:off x="1419606" y="2941582"/>
            <a:ext cx="9144000" cy="1495794"/>
          </a:xfrm>
        </p:spPr>
        <p:txBody>
          <a:bodyPr/>
          <a:lstStyle/>
          <a:p>
            <a:pPr algn="ctr"/>
            <a:r>
              <a:rPr lang="en-US" sz="5400">
                <a:solidFill>
                  <a:srgbClr val="000000"/>
                </a:solidFill>
              </a:rPr>
              <a:t>Como começar a criar agentes de IA?</a:t>
            </a:r>
          </a:p>
        </p:txBody>
      </p:sp>
    </p:spTree>
    <p:extLst>
      <p:ext uri="{BB962C8B-B14F-4D97-AF65-F5344CB8AC3E}">
        <p14:creationId xmlns:p14="http://schemas.microsoft.com/office/powerpoint/2010/main" val="180758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57769DA-6B69-D1C8-A50A-D2F6CF9210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D0384C-7964-7160-DE1F-713EF3A76F58}"/>
              </a:ext>
            </a:extLst>
          </p:cNvPr>
          <p:cNvSpPr>
            <a:spLocks noGrp="1"/>
          </p:cNvSpPr>
          <p:nvPr>
            <p:ph type="title"/>
          </p:nvPr>
        </p:nvSpPr>
        <p:spPr/>
        <p:txBody>
          <a:bodyPr/>
          <a:lstStyle/>
          <a:p>
            <a:r>
              <a:rPr lang="en-US" sz="3600">
                <a:solidFill>
                  <a:srgbClr val="000000"/>
                </a:solidFill>
              </a:rPr>
              <a:t>Os ingredientes do agente</a:t>
            </a:r>
            <a:endParaRPr lang="en-US"/>
          </a:p>
        </p:txBody>
      </p:sp>
      <p:sp>
        <p:nvSpPr>
          <p:cNvPr id="3" name="Text Placeholder 2">
            <a:extLst>
              <a:ext uri="{FF2B5EF4-FFF2-40B4-BE49-F238E27FC236}">
                <a16:creationId xmlns:a16="http://schemas.microsoft.com/office/drawing/2014/main" id="{9653E64F-9905-3B20-128D-BE0DD0C8844E}"/>
              </a:ext>
            </a:extLst>
          </p:cNvPr>
          <p:cNvSpPr>
            <a:spLocks noGrp="1"/>
          </p:cNvSpPr>
          <p:nvPr>
            <p:ph type="body" sz="quarter" idx="10"/>
          </p:nvPr>
        </p:nvSpPr>
        <p:spPr>
          <a:xfrm>
            <a:off x="586390" y="1434370"/>
            <a:ext cx="11018520" cy="430887"/>
          </a:xfrm>
        </p:spPr>
        <p:txBody>
          <a:bodyPr/>
          <a:lstStyle/>
          <a:p>
            <a:r>
              <a:rPr lang="en-US"/>
              <a:t>Modelo                                y    Framework</a:t>
            </a:r>
          </a:p>
        </p:txBody>
      </p:sp>
      <p:sp>
        <p:nvSpPr>
          <p:cNvPr id="4" name="Text Placeholder 2">
            <a:extLst>
              <a:ext uri="{FF2B5EF4-FFF2-40B4-BE49-F238E27FC236}">
                <a16:creationId xmlns:a16="http://schemas.microsoft.com/office/drawing/2014/main" id="{20AD4033-A509-3A8B-FF98-797D52E8252B}"/>
              </a:ext>
            </a:extLst>
          </p:cNvPr>
          <p:cNvSpPr txBox="1">
            <a:spLocks/>
          </p:cNvSpPr>
          <p:nvPr/>
        </p:nvSpPr>
        <p:spPr>
          <a:xfrm>
            <a:off x="938486" y="2288429"/>
            <a:ext cx="3412796" cy="14650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Azure OpenAI</a:t>
            </a:r>
          </a:p>
          <a:p>
            <a:r>
              <a:rPr lang="en-US"/>
              <a:t>Azure AI Modelos</a:t>
            </a:r>
          </a:p>
          <a:p>
            <a:r>
              <a:rPr lang="en-US"/>
              <a:t>GitHub Models</a:t>
            </a:r>
          </a:p>
        </p:txBody>
      </p:sp>
      <p:sp>
        <p:nvSpPr>
          <p:cNvPr id="5" name="Text Placeholder 2">
            <a:extLst>
              <a:ext uri="{FF2B5EF4-FFF2-40B4-BE49-F238E27FC236}">
                <a16:creationId xmlns:a16="http://schemas.microsoft.com/office/drawing/2014/main" id="{CD811FC5-5721-0A12-A1B9-D9AD5B58A1C8}"/>
              </a:ext>
            </a:extLst>
          </p:cNvPr>
          <p:cNvSpPr txBox="1">
            <a:spLocks/>
          </p:cNvSpPr>
          <p:nvPr/>
        </p:nvSpPr>
        <p:spPr>
          <a:xfrm>
            <a:off x="5389617" y="2206880"/>
            <a:ext cx="3412796" cy="24991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Memoria</a:t>
            </a:r>
          </a:p>
          <a:p>
            <a:r>
              <a:rPr lang="en-US"/>
              <a:t>Ferramentas</a:t>
            </a:r>
          </a:p>
          <a:p>
            <a:r>
              <a:rPr lang="en-US"/>
              <a:t>Orquestraçao</a:t>
            </a:r>
          </a:p>
          <a:p>
            <a:endParaRPr lang="en-US"/>
          </a:p>
          <a:p>
            <a:r>
              <a:rPr lang="en-US"/>
              <a:t>Examples here</a:t>
            </a:r>
          </a:p>
        </p:txBody>
      </p:sp>
    </p:spTree>
    <p:extLst>
      <p:ext uri="{BB962C8B-B14F-4D97-AF65-F5344CB8AC3E}">
        <p14:creationId xmlns:p14="http://schemas.microsoft.com/office/powerpoint/2010/main" val="27747263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70B42-31A7-F03D-11A9-F4BBCF16CFDB}"/>
              </a:ext>
            </a:extLst>
          </p:cNvPr>
          <p:cNvSpPr>
            <a:spLocks noGrp="1"/>
          </p:cNvSpPr>
          <p:nvPr>
            <p:ph type="title"/>
          </p:nvPr>
        </p:nvSpPr>
        <p:spPr/>
        <p:txBody>
          <a:bodyPr/>
          <a:lstStyle/>
          <a:p>
            <a:r>
              <a:rPr lang="en-US" b="1">
                <a:solidFill>
                  <a:schemeClr val="tx1"/>
                </a:solidFill>
              </a:rPr>
              <a:t>Ferramentas para construir seu primeiro agente</a:t>
            </a:r>
            <a:endParaRPr lang="en-US"/>
          </a:p>
        </p:txBody>
      </p:sp>
      <p:sp>
        <p:nvSpPr>
          <p:cNvPr id="4" name="Rectangle: Rounded Corners 16">
            <a:extLst>
              <a:ext uri="{FF2B5EF4-FFF2-40B4-BE49-F238E27FC236}">
                <a16:creationId xmlns:a16="http://schemas.microsoft.com/office/drawing/2014/main" id="{5C45B4FD-F1A5-A095-0F1E-3493E62A5C7C}"/>
              </a:ext>
              <a:ext uri="{C183D7F6-B498-43B3-948B-1728B52AA6E4}">
                <adec:decorative xmlns:adec="http://schemas.microsoft.com/office/drawing/2017/decorative" val="1"/>
              </a:ext>
            </a:extLst>
          </p:cNvPr>
          <p:cNvSpPr>
            <a:spLocks/>
          </p:cNvSpPr>
          <p:nvPr/>
        </p:nvSpPr>
        <p:spPr bwMode="auto">
          <a:xfrm>
            <a:off x="401925" y="1706897"/>
            <a:ext cx="11383851" cy="4769224"/>
          </a:xfrm>
          <a:prstGeom prst="roundRect">
            <a:avLst>
              <a:gd name="adj" fmla="val 5361"/>
            </a:avLst>
          </a:prstGeom>
          <a:solidFill>
            <a:schemeClr val="bg1">
              <a:alpha val="75000"/>
            </a:scheme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5" name="Rectangle: Rounded Corners 17">
            <a:extLst>
              <a:ext uri="{FF2B5EF4-FFF2-40B4-BE49-F238E27FC236}">
                <a16:creationId xmlns:a16="http://schemas.microsoft.com/office/drawing/2014/main" id="{0CDA91DF-E1DC-5D57-DC0F-0825EB4262FE}"/>
              </a:ext>
            </a:extLst>
          </p:cNvPr>
          <p:cNvSpPr/>
          <p:nvPr/>
        </p:nvSpPr>
        <p:spPr bwMode="auto">
          <a:xfrm>
            <a:off x="566515" y="4394173"/>
            <a:ext cx="11049399" cy="523220"/>
          </a:xfrm>
          <a:prstGeom prst="roundRect">
            <a:avLst>
              <a:gd name="adj" fmla="val 50000"/>
            </a:avLst>
          </a:prstGeom>
          <a:gradFill>
            <a:gsLst>
              <a:gs pos="100000">
                <a:srgbClr val="286BD1"/>
              </a:gs>
              <a:gs pos="0">
                <a:srgbClr val="00B0F0"/>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mn-cs"/>
            </a:endParaRPr>
          </a:p>
        </p:txBody>
      </p:sp>
      <p:grpSp>
        <p:nvGrpSpPr>
          <p:cNvPr id="6" name="Group 5">
            <a:extLst>
              <a:ext uri="{FF2B5EF4-FFF2-40B4-BE49-F238E27FC236}">
                <a16:creationId xmlns:a16="http://schemas.microsoft.com/office/drawing/2014/main" id="{283BF12F-604D-986F-2191-B734023D371F}"/>
              </a:ext>
            </a:extLst>
          </p:cNvPr>
          <p:cNvGrpSpPr/>
          <p:nvPr/>
        </p:nvGrpSpPr>
        <p:grpSpPr>
          <a:xfrm>
            <a:off x="1739701" y="4141414"/>
            <a:ext cx="1801554" cy="1478915"/>
            <a:chOff x="1961525" y="3785458"/>
            <a:chExt cx="1801554" cy="1478915"/>
          </a:xfrm>
        </p:grpSpPr>
        <p:sp>
          <p:nvSpPr>
            <p:cNvPr id="7" name="Oval 6">
              <a:extLst>
                <a:ext uri="{FF2B5EF4-FFF2-40B4-BE49-F238E27FC236}">
                  <a16:creationId xmlns:a16="http://schemas.microsoft.com/office/drawing/2014/main" id="{AF8947FB-3DF9-2EE9-164F-7F17D7EB6801}"/>
                </a:ext>
              </a:extLst>
            </p:cNvPr>
            <p:cNvSpPr/>
            <p:nvPr/>
          </p:nvSpPr>
          <p:spPr bwMode="auto">
            <a:xfrm>
              <a:off x="2366630" y="3785458"/>
              <a:ext cx="991344" cy="991341"/>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621CAF7C-8661-5FB9-981E-BB523FB6B1BE}"/>
                </a:ext>
              </a:extLst>
            </p:cNvPr>
            <p:cNvSpPr/>
            <p:nvPr/>
          </p:nvSpPr>
          <p:spPr bwMode="auto">
            <a:xfrm>
              <a:off x="2463959" y="3882788"/>
              <a:ext cx="796686" cy="796680"/>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9" name="Picture 8">
              <a:extLst>
                <a:ext uri="{FF2B5EF4-FFF2-40B4-BE49-F238E27FC236}">
                  <a16:creationId xmlns:a16="http://schemas.microsoft.com/office/drawing/2014/main" id="{A4ADD8D4-E330-DCEB-90B9-BC3E025B4D1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t="2923" b="2923"/>
            <a:stretch/>
          </p:blipFill>
          <p:spPr>
            <a:xfrm>
              <a:off x="2592878" y="4026167"/>
              <a:ext cx="538849" cy="507350"/>
            </a:xfrm>
            <a:prstGeom prst="rect">
              <a:avLst/>
            </a:prstGeom>
            <a:ln w="7441" cap="flat">
              <a:noFill/>
              <a:prstDash val="solid"/>
              <a:miter/>
            </a:ln>
            <a:effectLst>
              <a:outerShdw blurRad="50800" dist="38100" dir="5400000" algn="t" rotWithShape="0">
                <a:prstClr val="black">
                  <a:alpha val="40000"/>
                </a:prstClr>
              </a:outerShdw>
            </a:effectLst>
          </p:spPr>
        </p:pic>
        <p:sp>
          <p:nvSpPr>
            <p:cNvPr id="10" name="Rectangle: Rounded Corners 22">
              <a:extLst>
                <a:ext uri="{FF2B5EF4-FFF2-40B4-BE49-F238E27FC236}">
                  <a16:creationId xmlns:a16="http://schemas.microsoft.com/office/drawing/2014/main" id="{E2E8FEAC-D7B8-474D-15C4-69245FFA021E}"/>
                </a:ext>
              </a:extLst>
            </p:cNvPr>
            <p:cNvSpPr/>
            <p:nvPr/>
          </p:nvSpPr>
          <p:spPr bwMode="auto">
            <a:xfrm>
              <a:off x="2162087" y="5041786"/>
              <a:ext cx="1397863" cy="222587"/>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Para Usuários</a:t>
              </a:r>
            </a:p>
          </p:txBody>
        </p:sp>
        <p:sp>
          <p:nvSpPr>
            <p:cNvPr id="11" name="TextBox 10">
              <a:extLst>
                <a:ext uri="{FF2B5EF4-FFF2-40B4-BE49-F238E27FC236}">
                  <a16:creationId xmlns:a16="http://schemas.microsoft.com/office/drawing/2014/main" id="{C5542F3D-0A7E-DC86-B72D-E2789A10AD87}"/>
                </a:ext>
              </a:extLst>
            </p:cNvPr>
            <p:cNvSpPr txBox="1"/>
            <p:nvPr/>
          </p:nvSpPr>
          <p:spPr>
            <a:xfrm>
              <a:off x="1961525" y="4649120"/>
              <a:ext cx="1801554" cy="353943"/>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Agent builder</a:t>
              </a:r>
            </a:p>
          </p:txBody>
        </p:sp>
      </p:grpSp>
      <p:grpSp>
        <p:nvGrpSpPr>
          <p:cNvPr id="12" name="Group 11">
            <a:extLst>
              <a:ext uri="{FF2B5EF4-FFF2-40B4-BE49-F238E27FC236}">
                <a16:creationId xmlns:a16="http://schemas.microsoft.com/office/drawing/2014/main" id="{C6F59AED-EDAD-3A2B-B7EB-B06E8B2BD892}"/>
              </a:ext>
            </a:extLst>
          </p:cNvPr>
          <p:cNvGrpSpPr/>
          <p:nvPr/>
        </p:nvGrpSpPr>
        <p:grpSpPr>
          <a:xfrm>
            <a:off x="5196139" y="4151718"/>
            <a:ext cx="1801762" cy="1455048"/>
            <a:chOff x="5257390" y="3776246"/>
            <a:chExt cx="1801762" cy="1455048"/>
          </a:xfrm>
        </p:grpSpPr>
        <p:grpSp>
          <p:nvGrpSpPr>
            <p:cNvPr id="13" name="Group 12">
              <a:extLst>
                <a:ext uri="{FF2B5EF4-FFF2-40B4-BE49-F238E27FC236}">
                  <a16:creationId xmlns:a16="http://schemas.microsoft.com/office/drawing/2014/main" id="{AB27EBF7-B841-58FD-7654-194EA9CFBC04}"/>
                </a:ext>
              </a:extLst>
            </p:cNvPr>
            <p:cNvGrpSpPr/>
            <p:nvPr/>
          </p:nvGrpSpPr>
          <p:grpSpPr>
            <a:xfrm>
              <a:off x="5662599" y="3776246"/>
              <a:ext cx="991344" cy="991341"/>
              <a:chOff x="3031090" y="2734209"/>
              <a:chExt cx="752625" cy="752623"/>
            </a:xfrm>
          </p:grpSpPr>
          <p:sp>
            <p:nvSpPr>
              <p:cNvPr id="17" name="Oval 16">
                <a:extLst>
                  <a:ext uri="{FF2B5EF4-FFF2-40B4-BE49-F238E27FC236}">
                    <a16:creationId xmlns:a16="http://schemas.microsoft.com/office/drawing/2014/main" id="{C425C902-8EAD-C773-ED12-43573F0FDE32}"/>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B8377628-2778-8CE2-D1D3-E1D066FF8ADE}"/>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pic>
          <p:nvPicPr>
            <p:cNvPr id="14" name="Graphic 13">
              <a:extLst>
                <a:ext uri="{FF2B5EF4-FFF2-40B4-BE49-F238E27FC236}">
                  <a16:creationId xmlns:a16="http://schemas.microsoft.com/office/drawing/2014/main" id="{32422661-6953-A563-C20F-9DE9BABCF99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7672" y="4004485"/>
              <a:ext cx="521199" cy="521199"/>
            </a:xfrm>
            <a:prstGeom prst="rect">
              <a:avLst/>
            </a:prstGeom>
            <a:effectLst>
              <a:outerShdw blurRad="50800" dist="38100" dir="5400000" algn="t" rotWithShape="0">
                <a:prstClr val="black">
                  <a:alpha val="40000"/>
                </a:prstClr>
              </a:outerShdw>
            </a:effectLst>
          </p:spPr>
        </p:pic>
        <p:sp>
          <p:nvSpPr>
            <p:cNvPr id="15" name="TextBox 14">
              <a:extLst>
                <a:ext uri="{FF2B5EF4-FFF2-40B4-BE49-F238E27FC236}">
                  <a16:creationId xmlns:a16="http://schemas.microsoft.com/office/drawing/2014/main" id="{3F2F9924-F9B2-802A-2E96-8EF009728D6B}"/>
                </a:ext>
              </a:extLst>
            </p:cNvPr>
            <p:cNvSpPr txBox="1"/>
            <p:nvPr/>
          </p:nvSpPr>
          <p:spPr>
            <a:xfrm>
              <a:off x="5257390" y="4624326"/>
              <a:ext cx="1801762" cy="3539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Copilot Studio</a:t>
              </a:r>
            </a:p>
          </p:txBody>
        </p:sp>
        <p:sp>
          <p:nvSpPr>
            <p:cNvPr id="16" name="Rectangle: Rounded Corners 28">
              <a:extLst>
                <a:ext uri="{FF2B5EF4-FFF2-40B4-BE49-F238E27FC236}">
                  <a16:creationId xmlns:a16="http://schemas.microsoft.com/office/drawing/2014/main" id="{D3291057-3114-3355-B7BD-BA562E5BD8A1}"/>
                </a:ext>
              </a:extLst>
            </p:cNvPr>
            <p:cNvSpPr/>
            <p:nvPr/>
          </p:nvSpPr>
          <p:spPr bwMode="auto">
            <a:xfrm>
              <a:off x="5436068" y="5010569"/>
              <a:ext cx="1432793" cy="220725"/>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Para Makers</a:t>
              </a:r>
            </a:p>
          </p:txBody>
        </p:sp>
      </p:grpSp>
      <p:sp>
        <p:nvSpPr>
          <p:cNvPr id="19" name="Rectangle: Rounded Corners 32">
            <a:extLst>
              <a:ext uri="{FF2B5EF4-FFF2-40B4-BE49-F238E27FC236}">
                <a16:creationId xmlns:a16="http://schemas.microsoft.com/office/drawing/2014/main" id="{A029851E-CD3A-DC3B-7F80-703E0C8740CE}"/>
              </a:ext>
            </a:extLst>
          </p:cNvPr>
          <p:cNvSpPr/>
          <p:nvPr/>
        </p:nvSpPr>
        <p:spPr bwMode="auto">
          <a:xfrm>
            <a:off x="8675305" y="5716862"/>
            <a:ext cx="2002315" cy="283477"/>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a:solidFill>
                  <a:srgbClr val="FFFFFF"/>
                </a:solidFill>
                <a:latin typeface="Segoe UI Semibold"/>
                <a:cs typeface="Segoe UI" pitchFamily="34" charset="0"/>
              </a:rPr>
              <a:t>P</a:t>
            </a: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ara desenvolvedores</a:t>
            </a:r>
          </a:p>
        </p:txBody>
      </p:sp>
      <p:sp>
        <p:nvSpPr>
          <p:cNvPr id="20" name="TextBox 19">
            <a:extLst>
              <a:ext uri="{FF2B5EF4-FFF2-40B4-BE49-F238E27FC236}">
                <a16:creationId xmlns:a16="http://schemas.microsoft.com/office/drawing/2014/main" id="{4FBA86F9-7AFD-6F41-86A0-69737327B8C5}"/>
              </a:ext>
            </a:extLst>
          </p:cNvPr>
          <p:cNvSpPr txBox="1"/>
          <p:nvPr/>
        </p:nvSpPr>
        <p:spPr>
          <a:xfrm>
            <a:off x="7631226" y="5007178"/>
            <a:ext cx="3975734" cy="353943"/>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000000"/>
                </a:solidFill>
                <a:effectLst/>
                <a:uLnTx/>
                <a:uFillTx/>
                <a:latin typeface="Segoe UI Semibold"/>
                <a:ea typeface="+mn-ea"/>
                <a:cs typeface="Segoe UI Semibold"/>
              </a:rPr>
              <a:t>Copilot Studio + Visual Studio/GitHub</a:t>
            </a:r>
            <a:endParaRPr kumimoji="0" lang="en-US" sz="17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1" name="Group 20">
            <a:extLst>
              <a:ext uri="{FF2B5EF4-FFF2-40B4-BE49-F238E27FC236}">
                <a16:creationId xmlns:a16="http://schemas.microsoft.com/office/drawing/2014/main" id="{A52E2A7D-9148-DA30-553A-1DDC46F21ADB}"/>
              </a:ext>
            </a:extLst>
          </p:cNvPr>
          <p:cNvGrpSpPr/>
          <p:nvPr/>
        </p:nvGrpSpPr>
        <p:grpSpPr>
          <a:xfrm>
            <a:off x="8594928" y="4136333"/>
            <a:ext cx="991344" cy="991341"/>
            <a:chOff x="8442593" y="3745128"/>
            <a:chExt cx="991344" cy="991341"/>
          </a:xfrm>
        </p:grpSpPr>
        <p:sp>
          <p:nvSpPr>
            <p:cNvPr id="22" name="Oval 21">
              <a:extLst>
                <a:ext uri="{FF2B5EF4-FFF2-40B4-BE49-F238E27FC236}">
                  <a16:creationId xmlns:a16="http://schemas.microsoft.com/office/drawing/2014/main" id="{D2902AF9-261A-CC26-9950-23BAC86CB2A0}"/>
                </a:ext>
              </a:extLst>
            </p:cNvPr>
            <p:cNvSpPr/>
            <p:nvPr/>
          </p:nvSpPr>
          <p:spPr bwMode="auto">
            <a:xfrm>
              <a:off x="8442593" y="3745128"/>
              <a:ext cx="991344" cy="991341"/>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BEE9F3AA-F9C3-58B7-4B7B-60D30DB8DD41}"/>
                </a:ext>
              </a:extLst>
            </p:cNvPr>
            <p:cNvSpPr/>
            <p:nvPr/>
          </p:nvSpPr>
          <p:spPr bwMode="auto">
            <a:xfrm>
              <a:off x="8539922" y="3842458"/>
              <a:ext cx="796686" cy="796680"/>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24" name="Picture 23">
              <a:extLst>
                <a:ext uri="{FF2B5EF4-FFF2-40B4-BE49-F238E27FC236}">
                  <a16:creationId xmlns:a16="http://schemas.microsoft.com/office/drawing/2014/main" id="{934979A5-B0CE-CC69-59AC-EA2E59DB9A1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52611" y="4022364"/>
              <a:ext cx="748219" cy="467637"/>
            </a:xfrm>
            <a:prstGeom prst="rect">
              <a:avLst/>
            </a:prstGeom>
            <a:ln w="6657" cap="flat">
              <a:noFill/>
              <a:prstDash val="solid"/>
              <a:miter/>
            </a:ln>
            <a:effectLst>
              <a:outerShdw blurRad="63500" dist="127000" dir="2700000" algn="tl" rotWithShape="0">
                <a:prstClr val="black">
                  <a:alpha val="50000"/>
                </a:prstClr>
              </a:outerShdw>
            </a:effectLst>
          </p:spPr>
        </p:pic>
      </p:grpSp>
      <p:sp>
        <p:nvSpPr>
          <p:cNvPr id="25" name="TextBox 24">
            <a:extLst>
              <a:ext uri="{FF2B5EF4-FFF2-40B4-BE49-F238E27FC236}">
                <a16:creationId xmlns:a16="http://schemas.microsoft.com/office/drawing/2014/main" id="{0EF1C80B-2369-6BAA-7251-1EFB5BB919F5}"/>
              </a:ext>
            </a:extLst>
          </p:cNvPr>
          <p:cNvSpPr txBox="1"/>
          <p:nvPr/>
        </p:nvSpPr>
        <p:spPr>
          <a:xfrm>
            <a:off x="636343" y="4440340"/>
            <a:ext cx="1097829" cy="430887"/>
          </a:xfrm>
          <a:prstGeom prst="rect">
            <a:avLst/>
          </a:prstGeom>
          <a:noFill/>
        </p:spPr>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Headings)"/>
                <a:ea typeface="+mn-ea"/>
                <a:cs typeface="+mn-cs"/>
              </a:rPr>
              <a:t>Linguagem Natural</a:t>
            </a:r>
          </a:p>
        </p:txBody>
      </p:sp>
      <p:sp>
        <p:nvSpPr>
          <p:cNvPr id="26" name="TextBox 25">
            <a:extLst>
              <a:ext uri="{FF2B5EF4-FFF2-40B4-BE49-F238E27FC236}">
                <a16:creationId xmlns:a16="http://schemas.microsoft.com/office/drawing/2014/main" id="{2EB9AB09-5AE0-D1C6-A13B-E2911357C65B}"/>
              </a:ext>
            </a:extLst>
          </p:cNvPr>
          <p:cNvSpPr txBox="1"/>
          <p:nvPr/>
        </p:nvSpPr>
        <p:spPr>
          <a:xfrm>
            <a:off x="10622417" y="4551840"/>
            <a:ext cx="933882" cy="215444"/>
          </a:xfrm>
          <a:prstGeom prst="rect">
            <a:avLst/>
          </a:prstGeom>
          <a:noFill/>
        </p:spPr>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Headings)"/>
                <a:ea typeface="+mn-ea"/>
                <a:cs typeface="+mn-cs"/>
              </a:rPr>
              <a:t>Código</a:t>
            </a:r>
          </a:p>
        </p:txBody>
      </p:sp>
      <p:pic>
        <p:nvPicPr>
          <p:cNvPr id="27" name="Picture 26" descr="Image of Copilot Studio UI showing the agent building screen">
            <a:extLst>
              <a:ext uri="{FF2B5EF4-FFF2-40B4-BE49-F238E27FC236}">
                <a16:creationId xmlns:a16="http://schemas.microsoft.com/office/drawing/2014/main" id="{626023FA-3897-95E6-A099-1C90FD29AB92}"/>
              </a:ext>
            </a:extLst>
          </p:cNvPr>
          <p:cNvPicPr>
            <a:picLocks noChangeAspect="1"/>
          </p:cNvPicPr>
          <p:nvPr/>
        </p:nvPicPr>
        <p:blipFill>
          <a:blip r:embed="rId7"/>
          <a:srcRect l="2901" t="2767" r="3638" b="7946"/>
          <a:stretch/>
        </p:blipFill>
        <p:spPr>
          <a:xfrm>
            <a:off x="4571334" y="2211365"/>
            <a:ext cx="3049332" cy="1783080"/>
          </a:xfrm>
          <a:prstGeom prst="rect">
            <a:avLst/>
          </a:prstGeom>
        </p:spPr>
      </p:pic>
      <p:pic>
        <p:nvPicPr>
          <p:cNvPr id="28" name="Picture 27" descr="A screenshot of a computer&#10;&#10;Description automatically generated">
            <a:extLst>
              <a:ext uri="{FF2B5EF4-FFF2-40B4-BE49-F238E27FC236}">
                <a16:creationId xmlns:a16="http://schemas.microsoft.com/office/drawing/2014/main" id="{07616691-46C0-EBA9-4ABA-BCAC6B531883}"/>
              </a:ext>
            </a:extLst>
          </p:cNvPr>
          <p:cNvPicPr>
            <a:picLocks noChangeAspect="1"/>
          </p:cNvPicPr>
          <p:nvPr/>
        </p:nvPicPr>
        <p:blipFill>
          <a:blip r:embed="rId8">
            <a:extLst>
              <a:ext uri="{28A0092B-C50C-407E-A947-70E740481C1C}">
                <a14:useLocalDpi xmlns:a14="http://schemas.microsoft.com/office/drawing/2010/main" val="0"/>
              </a:ext>
            </a:extLst>
          </a:blip>
          <a:srcRect l="6718" t="9697" r="6597" b="10891"/>
          <a:stretch/>
        </p:blipFill>
        <p:spPr>
          <a:xfrm>
            <a:off x="1073922" y="2221419"/>
            <a:ext cx="3130547" cy="1783080"/>
          </a:xfrm>
          <a:prstGeom prst="rect">
            <a:avLst/>
          </a:prstGeom>
        </p:spPr>
      </p:pic>
      <p:pic>
        <p:nvPicPr>
          <p:cNvPr id="29" name="Picture 28">
            <a:extLst>
              <a:ext uri="{FF2B5EF4-FFF2-40B4-BE49-F238E27FC236}">
                <a16:creationId xmlns:a16="http://schemas.microsoft.com/office/drawing/2014/main" id="{907F61F6-2040-94AD-A19E-A29D39D598D7}"/>
              </a:ext>
            </a:extLst>
          </p:cNvPr>
          <p:cNvPicPr>
            <a:picLocks/>
          </p:cNvPicPr>
          <p:nvPr/>
        </p:nvPicPr>
        <p:blipFill rotWithShape="1">
          <a:blip r:embed="rId9"/>
          <a:srcRect l="69318" t="42052" r="16185" b="31464"/>
          <a:stretch/>
        </p:blipFill>
        <p:spPr>
          <a:xfrm>
            <a:off x="7987530" y="2216682"/>
            <a:ext cx="3136392" cy="1783080"/>
          </a:xfrm>
          <a:prstGeom prst="roundRect">
            <a:avLst>
              <a:gd name="adj" fmla="val 6800"/>
            </a:avLst>
          </a:prstGeom>
          <a:effectLst>
            <a:outerShdw blurRad="76200" sx="102000" sy="102000" algn="ctr" rotWithShape="0">
              <a:prstClr val="black">
                <a:alpha val="16000"/>
              </a:prstClr>
            </a:outerShdw>
          </a:effectLst>
        </p:spPr>
      </p:pic>
      <p:sp>
        <p:nvSpPr>
          <p:cNvPr id="30" name="Oval 29">
            <a:extLst>
              <a:ext uri="{FF2B5EF4-FFF2-40B4-BE49-F238E27FC236}">
                <a16:creationId xmlns:a16="http://schemas.microsoft.com/office/drawing/2014/main" id="{622E344D-3A9B-38F2-80A2-FC32E2AD8162}"/>
              </a:ext>
            </a:extLst>
          </p:cNvPr>
          <p:cNvSpPr/>
          <p:nvPr/>
        </p:nvSpPr>
        <p:spPr bwMode="auto">
          <a:xfrm>
            <a:off x="9466483" y="4133519"/>
            <a:ext cx="991344" cy="991341"/>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E16858F-6A93-E8C5-8233-6CBA40BCD07D}"/>
              </a:ext>
            </a:extLst>
          </p:cNvPr>
          <p:cNvSpPr/>
          <p:nvPr/>
        </p:nvSpPr>
        <p:spPr bwMode="auto">
          <a:xfrm>
            <a:off x="9563812" y="4230849"/>
            <a:ext cx="796686" cy="796680"/>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32" name="Picture 31" descr="A black cat in a circle&#10;&#10;Description automatically generated">
            <a:extLst>
              <a:ext uri="{FF2B5EF4-FFF2-40B4-BE49-F238E27FC236}">
                <a16:creationId xmlns:a16="http://schemas.microsoft.com/office/drawing/2014/main" id="{E72F3367-37CE-8416-BA4C-90718C94D7B8}"/>
              </a:ext>
            </a:extLst>
          </p:cNvPr>
          <p:cNvPicPr>
            <a:picLocks noChangeAspect="1"/>
          </p:cNvPicPr>
          <p:nvPr/>
        </p:nvPicPr>
        <p:blipFill>
          <a:blip r:embed="rId10"/>
          <a:stretch>
            <a:fillRect/>
          </a:stretch>
        </p:blipFill>
        <p:spPr>
          <a:xfrm>
            <a:off x="9698662" y="4379957"/>
            <a:ext cx="492674" cy="520561"/>
          </a:xfrm>
          <a:prstGeom prst="rect">
            <a:avLst/>
          </a:prstGeom>
        </p:spPr>
      </p:pic>
      <p:pic>
        <p:nvPicPr>
          <p:cNvPr id="33" name="Picture 32" descr="A colorful hexagon with stars&#10;&#10;Description automatically generated">
            <a:extLst>
              <a:ext uri="{FF2B5EF4-FFF2-40B4-BE49-F238E27FC236}">
                <a16:creationId xmlns:a16="http://schemas.microsoft.com/office/drawing/2014/main" id="{C406133B-91C1-15D1-DEC7-4D29A7093D6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41040" y="5350147"/>
            <a:ext cx="306373" cy="306373"/>
          </a:xfrm>
          <a:prstGeom prst="rect">
            <a:avLst/>
          </a:prstGeom>
        </p:spPr>
      </p:pic>
      <p:sp>
        <p:nvSpPr>
          <p:cNvPr id="34" name="TextBox 33">
            <a:extLst>
              <a:ext uri="{FF2B5EF4-FFF2-40B4-BE49-F238E27FC236}">
                <a16:creationId xmlns:a16="http://schemas.microsoft.com/office/drawing/2014/main" id="{AB1C21DA-3B5A-F499-70A5-FFAF04CF5C55}"/>
              </a:ext>
            </a:extLst>
          </p:cNvPr>
          <p:cNvSpPr txBox="1"/>
          <p:nvPr/>
        </p:nvSpPr>
        <p:spPr>
          <a:xfrm>
            <a:off x="8141041" y="5355045"/>
            <a:ext cx="2982882" cy="276999"/>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Com o Azure AI Agent Service</a:t>
            </a:r>
          </a:p>
        </p:txBody>
      </p:sp>
    </p:spTree>
    <p:extLst>
      <p:ext uri="{BB962C8B-B14F-4D97-AF65-F5344CB8AC3E}">
        <p14:creationId xmlns:p14="http://schemas.microsoft.com/office/powerpoint/2010/main" val="1846602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64" presetClass="path" presetSubtype="0" accel="50000" decel="50000" fill="hold" nodeType="withEffect">
                                  <p:stCondLst>
                                    <p:cond delay="100"/>
                                  </p:stCondLst>
                                  <p:childTnLst>
                                    <p:animMotion origin="layout" path="M 4.16667E-6 0.06365 L 4.16667E-6 2.59259E-6 " pathEditMode="relative" rAng="0" ptsTypes="AA">
                                      <p:cBhvr>
                                        <p:cTn id="9" dur="700" fill="hold"/>
                                        <p:tgtEl>
                                          <p:spTgt spid="27"/>
                                        </p:tgtEl>
                                        <p:attrNameLst>
                                          <p:attrName>ppt_x</p:attrName>
                                          <p:attrName>ppt_y</p:attrName>
                                        </p:attrNameLst>
                                      </p:cBhvr>
                                      <p:rCtr x="0" y="-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ounded Rectangle 17">
            <a:extLst>
              <a:ext uri="{FF2B5EF4-FFF2-40B4-BE49-F238E27FC236}">
                <a16:creationId xmlns:a16="http://schemas.microsoft.com/office/drawing/2014/main" id="{DEC5AEB8-9015-707C-9FFC-1A9442B88F19}"/>
              </a:ext>
              <a:ext uri="{C183D7F6-B498-43B3-948B-1728B52AA6E4}">
                <adec:decorative xmlns:adec="http://schemas.microsoft.com/office/drawing/2017/decorative" val="1"/>
              </a:ext>
            </a:extLst>
          </p:cNvPr>
          <p:cNvSpPr/>
          <p:nvPr/>
        </p:nvSpPr>
        <p:spPr bwMode="auto">
          <a:xfrm>
            <a:off x="-9258" y="0"/>
            <a:ext cx="5519115" cy="6858000"/>
          </a:xfrm>
          <a:prstGeom prst="homePlate">
            <a:avLst>
              <a:gd name="adj" fmla="val 11432"/>
            </a:avLst>
          </a:prstGeom>
          <a:gradFill flip="none" rotWithShape="1">
            <a:gsLst>
              <a:gs pos="32000">
                <a:schemeClr val="accent4"/>
              </a:gs>
              <a:gs pos="6800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Segoe UI" pitchFamily="34" charset="0"/>
              <a:cs typeface="Segoe Sans Text" pitchFamily="2" charset="0"/>
            </a:endParaRPr>
          </a:p>
        </p:txBody>
      </p:sp>
      <p:sp>
        <p:nvSpPr>
          <p:cNvPr id="5" name="TextBox 4">
            <a:extLst>
              <a:ext uri="{FF2B5EF4-FFF2-40B4-BE49-F238E27FC236}">
                <a16:creationId xmlns:a16="http://schemas.microsoft.com/office/drawing/2014/main" id="{3DE45644-B75A-0ED2-1782-4BF05267B7A8}"/>
              </a:ext>
            </a:extLst>
          </p:cNvPr>
          <p:cNvSpPr txBox="1"/>
          <p:nvPr/>
        </p:nvSpPr>
        <p:spPr>
          <a:xfrm>
            <a:off x="1205250" y="1142742"/>
            <a:ext cx="394426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a:ea typeface="+mn-ea"/>
                <a:cs typeface="+mn-cs"/>
              </a:rPr>
              <a:t>Construir agentes com </a:t>
            </a:r>
            <a:r>
              <a:rPr kumimoji="0" lang="en-US" sz="2800" b="0" i="0" u="none" strike="noStrike" kern="1200" cap="none" spc="0" normalizeH="0" baseline="0" noProof="0">
                <a:ln>
                  <a:noFill/>
                </a:ln>
                <a:solidFill>
                  <a:srgbClr val="000000"/>
                </a:solidFill>
                <a:effectLst/>
                <a:uLnTx/>
                <a:uFillTx/>
                <a:latin typeface="Segoe Sans Text Semibold"/>
                <a:ea typeface="+mn-ea"/>
                <a:cs typeface="+mn-cs"/>
              </a:rPr>
              <a:t>Azure AI Agent Service</a:t>
            </a:r>
          </a:p>
        </p:txBody>
      </p:sp>
      <p:sp>
        <p:nvSpPr>
          <p:cNvPr id="6" name="TextBox 5">
            <a:extLst>
              <a:ext uri="{FF2B5EF4-FFF2-40B4-BE49-F238E27FC236}">
                <a16:creationId xmlns:a16="http://schemas.microsoft.com/office/drawing/2014/main" id="{8A9324EC-30D6-F3F1-CFC7-664DFF3F3E03}"/>
              </a:ext>
            </a:extLst>
          </p:cNvPr>
          <p:cNvSpPr txBox="1"/>
          <p:nvPr/>
        </p:nvSpPr>
        <p:spPr>
          <a:xfrm>
            <a:off x="5965924" y="1151969"/>
            <a:ext cx="522731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a:ea typeface="+mn-ea"/>
                <a:cs typeface="+mn-cs"/>
              </a:rPr>
              <a:t>Orquestre-os juntos com </a:t>
            </a:r>
            <a:r>
              <a:rPr kumimoji="0" lang="en-US" sz="2800" b="1" i="0" u="none" strike="noStrike" kern="1200" cap="none" spc="0" normalizeH="0" baseline="0" noProof="0">
                <a:ln>
                  <a:noFill/>
                </a:ln>
                <a:solidFill>
                  <a:srgbClr val="000000"/>
                </a:solidFill>
                <a:effectLst/>
                <a:uLnTx/>
                <a:uFillTx/>
                <a:latin typeface="Segoe Sans Text"/>
                <a:ea typeface="+mn-ea"/>
                <a:cs typeface="+mn-cs"/>
              </a:rPr>
              <a:t>AutoGen</a:t>
            </a:r>
            <a:r>
              <a:rPr kumimoji="0" lang="en-US" sz="2800" b="0" i="0" u="none" strike="noStrike" kern="1200" cap="none" spc="0" normalizeH="0" baseline="0" noProof="0">
                <a:ln>
                  <a:noFill/>
                </a:ln>
                <a:solidFill>
                  <a:srgbClr val="000000"/>
                </a:solidFill>
                <a:effectLst/>
                <a:uLnTx/>
                <a:uFillTx/>
                <a:latin typeface="Segoe Sans Text"/>
                <a:ea typeface="+mn-ea"/>
                <a:cs typeface="+mn-cs"/>
              </a:rPr>
              <a:t> e </a:t>
            </a:r>
            <a:r>
              <a:rPr kumimoji="0" lang="en-US" sz="2800" b="1" i="0" u="none" strike="noStrike" kern="1200" cap="none" spc="0" normalizeH="0" baseline="0" noProof="0">
                <a:ln>
                  <a:noFill/>
                </a:ln>
                <a:solidFill>
                  <a:srgbClr val="000000"/>
                </a:solidFill>
                <a:effectLst/>
                <a:uLnTx/>
                <a:uFillTx/>
                <a:latin typeface="Segoe Sans Text"/>
                <a:ea typeface="+mn-ea"/>
                <a:cs typeface="+mn-cs"/>
              </a:rPr>
              <a:t>Semantic Kernel</a:t>
            </a:r>
            <a:endParaRPr kumimoji="0" lang="en-US" sz="2800" b="1"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 name="TextBox 6">
            <a:extLst>
              <a:ext uri="{FF2B5EF4-FFF2-40B4-BE49-F238E27FC236}">
                <a16:creationId xmlns:a16="http://schemas.microsoft.com/office/drawing/2014/main" id="{3E925EEA-CF80-7D07-D917-034DE1B55EC9}"/>
              </a:ext>
            </a:extLst>
          </p:cNvPr>
          <p:cNvSpPr txBox="1"/>
          <p:nvPr/>
        </p:nvSpPr>
        <p:spPr>
          <a:xfrm>
            <a:off x="1235730" y="844192"/>
            <a:ext cx="127919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Agente único</a:t>
            </a:r>
          </a:p>
        </p:txBody>
      </p:sp>
      <p:sp>
        <p:nvSpPr>
          <p:cNvPr id="8" name="TextBox 7">
            <a:extLst>
              <a:ext uri="{FF2B5EF4-FFF2-40B4-BE49-F238E27FC236}">
                <a16:creationId xmlns:a16="http://schemas.microsoft.com/office/drawing/2014/main" id="{D620BA42-63B6-BC95-16F4-7F290F3A80F3}"/>
              </a:ext>
            </a:extLst>
          </p:cNvPr>
          <p:cNvSpPr txBox="1"/>
          <p:nvPr/>
        </p:nvSpPr>
        <p:spPr>
          <a:xfrm>
            <a:off x="5965924" y="867170"/>
            <a:ext cx="11945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Multiagente</a:t>
            </a:r>
          </a:p>
        </p:txBody>
      </p:sp>
      <p:pic>
        <p:nvPicPr>
          <p:cNvPr id="9" name="Picture 4" descr="Semantic Kernel's new icon and the art of teamwork ...">
            <a:extLst>
              <a:ext uri="{FF2B5EF4-FFF2-40B4-BE49-F238E27FC236}">
                <a16:creationId xmlns:a16="http://schemas.microsoft.com/office/drawing/2014/main" id="{F0985464-2C3B-4547-0F39-11E2FEE7EA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869" y="2533837"/>
            <a:ext cx="2191862" cy="21918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utoGen - Reviews, Pros &amp; Cons | Companies using AutoGen">
            <a:extLst>
              <a:ext uri="{FF2B5EF4-FFF2-40B4-BE49-F238E27FC236}">
                <a16:creationId xmlns:a16="http://schemas.microsoft.com/office/drawing/2014/main" id="{BB6ACF97-D80A-867B-205C-0CC5B84E4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882" y="2711841"/>
            <a:ext cx="1927295" cy="1927295"/>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ABFBBFC-5689-FFF5-5784-091FC877816D}"/>
              </a:ext>
            </a:extLst>
          </p:cNvPr>
          <p:cNvSpPr txBox="1"/>
          <p:nvPr/>
        </p:nvSpPr>
        <p:spPr>
          <a:xfrm>
            <a:off x="641370" y="728670"/>
            <a:ext cx="420308" cy="584775"/>
          </a:xfrm>
          <a:prstGeom prst="rect">
            <a:avLst/>
          </a:prstGeom>
          <a:solidFill>
            <a:schemeClr val="accent5">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1</a:t>
            </a:r>
          </a:p>
        </p:txBody>
      </p:sp>
      <p:sp>
        <p:nvSpPr>
          <p:cNvPr id="12" name="TextBox 11">
            <a:extLst>
              <a:ext uri="{FF2B5EF4-FFF2-40B4-BE49-F238E27FC236}">
                <a16:creationId xmlns:a16="http://schemas.microsoft.com/office/drawing/2014/main" id="{6F748861-2CB2-6E1C-603A-CFE2BECA81AA}"/>
              </a:ext>
            </a:extLst>
          </p:cNvPr>
          <p:cNvSpPr txBox="1"/>
          <p:nvPr/>
        </p:nvSpPr>
        <p:spPr>
          <a:xfrm>
            <a:off x="5374770" y="705692"/>
            <a:ext cx="420308" cy="584775"/>
          </a:xfrm>
          <a:prstGeom prst="rect">
            <a:avLst/>
          </a:prstGeom>
          <a:solidFill>
            <a:schemeClr val="accent5">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2</a:t>
            </a:r>
          </a:p>
        </p:txBody>
      </p:sp>
      <p:sp>
        <p:nvSpPr>
          <p:cNvPr id="13" name="TextBox 12">
            <a:extLst>
              <a:ext uri="{FF2B5EF4-FFF2-40B4-BE49-F238E27FC236}">
                <a16:creationId xmlns:a16="http://schemas.microsoft.com/office/drawing/2014/main" id="{4D83C910-DF7B-C4F5-1F0B-28E201EF0D46}"/>
              </a:ext>
            </a:extLst>
          </p:cNvPr>
          <p:cNvSpPr txBox="1"/>
          <p:nvPr/>
        </p:nvSpPr>
        <p:spPr>
          <a:xfrm>
            <a:off x="6124882" y="4977249"/>
            <a:ext cx="201529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SDK de pesquisa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de última geração</a:t>
            </a:r>
          </a:p>
        </p:txBody>
      </p:sp>
      <p:sp>
        <p:nvSpPr>
          <p:cNvPr id="14" name="TextBox 13">
            <a:extLst>
              <a:ext uri="{FF2B5EF4-FFF2-40B4-BE49-F238E27FC236}">
                <a16:creationId xmlns:a16="http://schemas.microsoft.com/office/drawing/2014/main" id="{8E2B0283-57F9-F601-B5D3-4CC18C2A10F4}"/>
              </a:ext>
            </a:extLst>
          </p:cNvPr>
          <p:cNvSpPr txBox="1"/>
          <p:nvPr/>
        </p:nvSpPr>
        <p:spPr>
          <a:xfrm>
            <a:off x="8316564" y="4977696"/>
            <a:ext cx="243047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SDK estável 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pronto para produção</a:t>
            </a:r>
          </a:p>
        </p:txBody>
      </p:sp>
      <p:sp>
        <p:nvSpPr>
          <p:cNvPr id="15" name="TextBox 14">
            <a:extLst>
              <a:ext uri="{FF2B5EF4-FFF2-40B4-BE49-F238E27FC236}">
                <a16:creationId xmlns:a16="http://schemas.microsoft.com/office/drawing/2014/main" id="{5BC1DFA0-3C7C-1711-1957-FD18AC3711AB}"/>
              </a:ext>
            </a:extLst>
          </p:cNvPr>
          <p:cNvSpPr txBox="1"/>
          <p:nvPr/>
        </p:nvSpPr>
        <p:spPr>
          <a:xfrm>
            <a:off x="1532301" y="4977248"/>
            <a:ext cx="2087174"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Microsserviço 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agente gerenciado</a:t>
            </a:r>
          </a:p>
        </p:txBody>
      </p:sp>
      <p:sp>
        <p:nvSpPr>
          <p:cNvPr id="16" name="Rectangle 15">
            <a:extLst>
              <a:ext uri="{FF2B5EF4-FFF2-40B4-BE49-F238E27FC236}">
                <a16:creationId xmlns:a16="http://schemas.microsoft.com/office/drawing/2014/main" id="{193CAC84-4B80-5D1B-C997-CD000C5514C2}"/>
              </a:ext>
            </a:extLst>
          </p:cNvPr>
          <p:cNvSpPr/>
          <p:nvPr/>
        </p:nvSpPr>
        <p:spPr>
          <a:xfrm>
            <a:off x="5546982" y="5891693"/>
            <a:ext cx="5227318" cy="42130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7" name="Right Arrow 16">
            <a:extLst>
              <a:ext uri="{FF2B5EF4-FFF2-40B4-BE49-F238E27FC236}">
                <a16:creationId xmlns:a16="http://schemas.microsoft.com/office/drawing/2014/main" id="{DB8A896F-3F50-D8E1-7281-F59C78B62347}"/>
              </a:ext>
            </a:extLst>
          </p:cNvPr>
          <p:cNvSpPr/>
          <p:nvPr/>
        </p:nvSpPr>
        <p:spPr>
          <a:xfrm>
            <a:off x="5546982" y="5891343"/>
            <a:ext cx="2782955" cy="421658"/>
          </a:xfrm>
          <a:prstGeom prst="rightArrow">
            <a:avLst>
              <a:gd name="adj1" fmla="val 100000"/>
              <a:gd name="adj2" fmla="val 25967"/>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8" name="TextBox 17">
            <a:extLst>
              <a:ext uri="{FF2B5EF4-FFF2-40B4-BE49-F238E27FC236}">
                <a16:creationId xmlns:a16="http://schemas.microsoft.com/office/drawing/2014/main" id="{8EA598AB-186E-95BC-F318-E7DE386BE997}"/>
              </a:ext>
            </a:extLst>
          </p:cNvPr>
          <p:cNvSpPr txBox="1"/>
          <p:nvPr/>
        </p:nvSpPr>
        <p:spPr>
          <a:xfrm>
            <a:off x="6302306" y="5942373"/>
            <a:ext cx="856325"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Ideação</a:t>
            </a:r>
          </a:p>
        </p:txBody>
      </p:sp>
      <p:sp>
        <p:nvSpPr>
          <p:cNvPr id="19" name="TextBox 18">
            <a:extLst>
              <a:ext uri="{FF2B5EF4-FFF2-40B4-BE49-F238E27FC236}">
                <a16:creationId xmlns:a16="http://schemas.microsoft.com/office/drawing/2014/main" id="{FD17E700-7934-1EE0-B498-CB8E4D98F032}"/>
              </a:ext>
            </a:extLst>
          </p:cNvPr>
          <p:cNvSpPr txBox="1"/>
          <p:nvPr/>
        </p:nvSpPr>
        <p:spPr>
          <a:xfrm>
            <a:off x="9014710" y="5942582"/>
            <a:ext cx="966931"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Produção</a:t>
            </a:r>
          </a:p>
        </p:txBody>
      </p:sp>
      <p:grpSp>
        <p:nvGrpSpPr>
          <p:cNvPr id="20" name="Group 19">
            <a:extLst>
              <a:ext uri="{FF2B5EF4-FFF2-40B4-BE49-F238E27FC236}">
                <a16:creationId xmlns:a16="http://schemas.microsoft.com/office/drawing/2014/main" id="{9B68EF42-C750-ABA3-CFB7-940C916A4890}"/>
              </a:ext>
            </a:extLst>
          </p:cNvPr>
          <p:cNvGrpSpPr/>
          <p:nvPr/>
        </p:nvGrpSpPr>
        <p:grpSpPr>
          <a:xfrm>
            <a:off x="9576154" y="4462464"/>
            <a:ext cx="320214" cy="320214"/>
            <a:chOff x="10246651" y="4517738"/>
            <a:chExt cx="320214" cy="320214"/>
          </a:xfrm>
        </p:grpSpPr>
        <p:sp>
          <p:nvSpPr>
            <p:cNvPr id="21" name="Oval 20">
              <a:extLst>
                <a:ext uri="{FF2B5EF4-FFF2-40B4-BE49-F238E27FC236}">
                  <a16:creationId xmlns:a16="http://schemas.microsoft.com/office/drawing/2014/main" id="{E14CC077-4F0D-01EC-F06A-2628E2FCD8A0}"/>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22" name="Picture 6" descr="Python (programming language) - Wikipedia">
              <a:extLst>
                <a:ext uri="{FF2B5EF4-FFF2-40B4-BE49-F238E27FC236}">
                  <a16:creationId xmlns:a16="http://schemas.microsoft.com/office/drawing/2014/main" id="{D60AF9F7-30F3-3194-BBFF-169E89C55A2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F8E3B811-F9BE-7399-8AEC-120F3F4CAD56}"/>
              </a:ext>
            </a:extLst>
          </p:cNvPr>
          <p:cNvGrpSpPr/>
          <p:nvPr/>
        </p:nvGrpSpPr>
        <p:grpSpPr>
          <a:xfrm>
            <a:off x="9900101" y="4435086"/>
            <a:ext cx="374971" cy="374971"/>
            <a:chOff x="10570598" y="4492224"/>
            <a:chExt cx="374971" cy="374971"/>
          </a:xfrm>
        </p:grpSpPr>
        <p:sp>
          <p:nvSpPr>
            <p:cNvPr id="24" name="Oval 23">
              <a:extLst>
                <a:ext uri="{FF2B5EF4-FFF2-40B4-BE49-F238E27FC236}">
                  <a16:creationId xmlns:a16="http://schemas.microsoft.com/office/drawing/2014/main" id="{2CE87AA7-ABBE-7023-98AC-58B9DE5FBBC3}"/>
                </a:ext>
              </a:extLst>
            </p:cNvPr>
            <p:cNvSpPr/>
            <p:nvPr/>
          </p:nvSpPr>
          <p:spPr>
            <a:xfrm>
              <a:off x="10597645"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25" name="Picture 2">
              <a:extLst>
                <a:ext uri="{FF2B5EF4-FFF2-40B4-BE49-F238E27FC236}">
                  <a16:creationId xmlns:a16="http://schemas.microsoft.com/office/drawing/2014/main" id="{4F8DE3EB-4D02-5B20-7081-CF63702CDA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0598" y="4492224"/>
              <a:ext cx="374971" cy="374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6ED8C655-69AD-0CF4-5E51-00699AC2BA4D}"/>
              </a:ext>
            </a:extLst>
          </p:cNvPr>
          <p:cNvGrpSpPr/>
          <p:nvPr/>
        </p:nvGrpSpPr>
        <p:grpSpPr>
          <a:xfrm>
            <a:off x="10274869" y="4462464"/>
            <a:ext cx="320214" cy="320214"/>
            <a:chOff x="10945366" y="4517738"/>
            <a:chExt cx="320214" cy="320214"/>
          </a:xfrm>
        </p:grpSpPr>
        <p:sp>
          <p:nvSpPr>
            <p:cNvPr id="27" name="Oval 26">
              <a:extLst>
                <a:ext uri="{FF2B5EF4-FFF2-40B4-BE49-F238E27FC236}">
                  <a16:creationId xmlns:a16="http://schemas.microsoft.com/office/drawing/2014/main" id="{0862007F-2D95-B74B-3A26-C1F41F845569}"/>
                </a:ext>
              </a:extLst>
            </p:cNvPr>
            <p:cNvSpPr/>
            <p:nvPr/>
          </p:nvSpPr>
          <p:spPr>
            <a:xfrm>
              <a:off x="10945366"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28" name="Picture 2">
              <a:extLst>
                <a:ext uri="{FF2B5EF4-FFF2-40B4-BE49-F238E27FC236}">
                  <a16:creationId xmlns:a16="http://schemas.microsoft.com/office/drawing/2014/main" id="{A992C61D-9CEC-00E7-696E-E3E16D4574F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290" r="13720" b="6295"/>
            <a:stretch/>
          </p:blipFill>
          <p:spPr bwMode="auto">
            <a:xfrm>
              <a:off x="11028790" y="4550726"/>
              <a:ext cx="155186" cy="2389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CD1653AA-4499-0ED9-B4B3-AB09989F031A}"/>
              </a:ext>
            </a:extLst>
          </p:cNvPr>
          <p:cNvGrpSpPr/>
          <p:nvPr/>
        </p:nvGrpSpPr>
        <p:grpSpPr>
          <a:xfrm>
            <a:off x="7888186" y="4462464"/>
            <a:ext cx="320214" cy="320214"/>
            <a:chOff x="10246651" y="4517738"/>
            <a:chExt cx="320214" cy="320214"/>
          </a:xfrm>
        </p:grpSpPr>
        <p:sp>
          <p:nvSpPr>
            <p:cNvPr id="30" name="Oval 29">
              <a:extLst>
                <a:ext uri="{FF2B5EF4-FFF2-40B4-BE49-F238E27FC236}">
                  <a16:creationId xmlns:a16="http://schemas.microsoft.com/office/drawing/2014/main" id="{8359A51B-941F-46F3-057A-82979D942974}"/>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31" name="Picture 6" descr="Python (programming language) - Wikipedia">
              <a:extLst>
                <a:ext uri="{FF2B5EF4-FFF2-40B4-BE49-F238E27FC236}">
                  <a16:creationId xmlns:a16="http://schemas.microsoft.com/office/drawing/2014/main" id="{7D13C233-5FE1-68FF-B596-8C81C0E80B3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31" descr="A colorful hexagon with stars&#10;&#10;Description automatically generated">
            <a:extLst>
              <a:ext uri="{FF2B5EF4-FFF2-40B4-BE49-F238E27FC236}">
                <a16:creationId xmlns:a16="http://schemas.microsoft.com/office/drawing/2014/main" id="{6E0DA662-F3F2-0633-E04D-F2753F4281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2151" y="2587438"/>
            <a:ext cx="2051698" cy="2051698"/>
          </a:xfrm>
          <a:prstGeom prst="rect">
            <a:avLst/>
          </a:prstGeom>
        </p:spPr>
      </p:pic>
      <p:grpSp>
        <p:nvGrpSpPr>
          <p:cNvPr id="33" name="Group 32">
            <a:extLst>
              <a:ext uri="{FF2B5EF4-FFF2-40B4-BE49-F238E27FC236}">
                <a16:creationId xmlns:a16="http://schemas.microsoft.com/office/drawing/2014/main" id="{9C933C1B-CBB3-FE77-37C1-72631856A933}"/>
              </a:ext>
            </a:extLst>
          </p:cNvPr>
          <p:cNvGrpSpPr/>
          <p:nvPr/>
        </p:nvGrpSpPr>
        <p:grpSpPr>
          <a:xfrm>
            <a:off x="7541232" y="4468539"/>
            <a:ext cx="320214" cy="320214"/>
            <a:chOff x="10945366" y="4517738"/>
            <a:chExt cx="320214" cy="320214"/>
          </a:xfrm>
        </p:grpSpPr>
        <p:sp>
          <p:nvSpPr>
            <p:cNvPr id="34" name="Oval 33">
              <a:extLst>
                <a:ext uri="{FF2B5EF4-FFF2-40B4-BE49-F238E27FC236}">
                  <a16:creationId xmlns:a16="http://schemas.microsoft.com/office/drawing/2014/main" id="{B7D2BB18-5946-204B-FFAA-B9738B5E287D}"/>
                </a:ext>
              </a:extLst>
            </p:cNvPr>
            <p:cNvSpPr/>
            <p:nvPr/>
          </p:nvSpPr>
          <p:spPr>
            <a:xfrm>
              <a:off x="10945366"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35" name="Picture 2">
              <a:extLst>
                <a:ext uri="{FF2B5EF4-FFF2-40B4-BE49-F238E27FC236}">
                  <a16:creationId xmlns:a16="http://schemas.microsoft.com/office/drawing/2014/main" id="{8E5D0A21-28FA-802A-ADFB-405AC861826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290" r="13720" b="6295"/>
            <a:stretch/>
          </p:blipFill>
          <p:spPr bwMode="auto">
            <a:xfrm>
              <a:off x="11028790" y="4550726"/>
              <a:ext cx="155186" cy="2389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61588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CEB40B5-AB3C-DF16-1FB8-1EB07E5956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84F7F4-94BB-889A-036B-457EF7B80B28}"/>
              </a:ext>
            </a:extLst>
          </p:cNvPr>
          <p:cNvSpPr>
            <a:spLocks noGrp="1"/>
          </p:cNvSpPr>
          <p:nvPr>
            <p:ph type="title"/>
          </p:nvPr>
        </p:nvSpPr>
        <p:spPr>
          <a:xfrm>
            <a:off x="0" y="2457488"/>
            <a:ext cx="10563606" cy="1495794"/>
          </a:xfrm>
        </p:spPr>
        <p:txBody>
          <a:bodyPr/>
          <a:lstStyle/>
          <a:p>
            <a:pPr algn="ctr"/>
            <a:r>
              <a:rPr lang="en-US" sz="5400">
                <a:solidFill>
                  <a:srgbClr val="000000"/>
                </a:solidFill>
                <a:latin typeface="+mn-lt"/>
              </a:rPr>
              <a:t>Mas como criar</a:t>
            </a:r>
            <a:br>
              <a:rPr lang="en-US" sz="5400">
                <a:solidFill>
                  <a:srgbClr val="000000"/>
                </a:solidFill>
                <a:latin typeface="+mn-lt"/>
              </a:rPr>
            </a:br>
            <a:r>
              <a:rPr lang="en-US" sz="5400" b="1">
                <a:solidFill>
                  <a:srgbClr val="000000"/>
                </a:solidFill>
                <a:latin typeface="+mn-lt"/>
              </a:rPr>
              <a:t>bons</a:t>
            </a:r>
            <a:r>
              <a:rPr lang="en-US" sz="5400">
                <a:solidFill>
                  <a:srgbClr val="000000"/>
                </a:solidFill>
                <a:latin typeface="+mn-lt"/>
              </a:rPr>
              <a:t> agentes de IA?</a:t>
            </a:r>
          </a:p>
        </p:txBody>
      </p:sp>
    </p:spTree>
    <p:extLst>
      <p:ext uri="{BB962C8B-B14F-4D97-AF65-F5344CB8AC3E}">
        <p14:creationId xmlns:p14="http://schemas.microsoft.com/office/powerpoint/2010/main" val="732603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1249F-5DD9-BA2A-8E3D-35BCEF082EA4}"/>
              </a:ext>
            </a:extLst>
          </p:cNvPr>
          <p:cNvSpPr>
            <a:spLocks noGrp="1"/>
          </p:cNvSpPr>
          <p:nvPr>
            <p:ph type="title"/>
          </p:nvPr>
        </p:nvSpPr>
        <p:spPr/>
        <p:txBody>
          <a:bodyPr/>
          <a:lstStyle/>
          <a:p>
            <a:r>
              <a:rPr lang="en-US"/>
              <a:t>Princípios de design de agentes</a:t>
            </a:r>
          </a:p>
        </p:txBody>
      </p:sp>
      <p:grpSp>
        <p:nvGrpSpPr>
          <p:cNvPr id="4" name="Group 3">
            <a:extLst>
              <a:ext uri="{FF2B5EF4-FFF2-40B4-BE49-F238E27FC236}">
                <a16:creationId xmlns:a16="http://schemas.microsoft.com/office/drawing/2014/main" id="{EDD41156-EDCC-D12B-A61E-FB9535205B4C}"/>
              </a:ext>
            </a:extLst>
          </p:cNvPr>
          <p:cNvGrpSpPr/>
          <p:nvPr/>
        </p:nvGrpSpPr>
        <p:grpSpPr>
          <a:xfrm>
            <a:off x="588264" y="1777454"/>
            <a:ext cx="3086100" cy="3303091"/>
            <a:chOff x="0" y="-57150"/>
            <a:chExt cx="812800" cy="869950"/>
          </a:xfrm>
        </p:grpSpPr>
        <p:sp>
          <p:nvSpPr>
            <p:cNvPr id="5" name="Freeform 4">
              <a:extLst>
                <a:ext uri="{FF2B5EF4-FFF2-40B4-BE49-F238E27FC236}">
                  <a16:creationId xmlns:a16="http://schemas.microsoft.com/office/drawing/2014/main" id="{B5BEF47B-41C7-F02A-251A-824002DD30EF}"/>
                </a:ext>
              </a:extLst>
            </p:cNvPr>
            <p:cNvSpPr/>
            <p:nvPr/>
          </p:nvSpPr>
          <p:spPr>
            <a:xfrm>
              <a:off x="0" y="0"/>
              <a:ext cx="812800"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rgbClr val="217CE9"/>
            </a:solidFill>
          </p:spPr>
          <p:txBody>
            <a:bodyPr/>
            <a:lstStyle/>
            <a:p>
              <a:endParaRPr lang="en-US"/>
            </a:p>
          </p:txBody>
        </p:sp>
        <p:sp>
          <p:nvSpPr>
            <p:cNvPr id="6" name="TextBox 5">
              <a:extLst>
                <a:ext uri="{FF2B5EF4-FFF2-40B4-BE49-F238E27FC236}">
                  <a16:creationId xmlns:a16="http://schemas.microsoft.com/office/drawing/2014/main" id="{DB7273A9-8CC3-C6C7-71BC-E99A2DDF4D2D}"/>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7" name="TextBox 6">
            <a:extLst>
              <a:ext uri="{FF2B5EF4-FFF2-40B4-BE49-F238E27FC236}">
                <a16:creationId xmlns:a16="http://schemas.microsoft.com/office/drawing/2014/main" id="{945BDB24-7058-E678-9D91-421FF385B5F0}"/>
              </a:ext>
            </a:extLst>
          </p:cNvPr>
          <p:cNvSpPr txBox="1"/>
          <p:nvPr/>
        </p:nvSpPr>
        <p:spPr>
          <a:xfrm>
            <a:off x="588263" y="2852906"/>
            <a:ext cx="3086101" cy="641201"/>
          </a:xfrm>
          <a:prstGeom prst="rect">
            <a:avLst/>
          </a:prstGeom>
        </p:spPr>
        <p:txBody>
          <a:bodyPr wrap="square" lIns="0" tIns="0" rIns="0" bIns="0" rtlCol="0" anchor="t">
            <a:spAutoFit/>
          </a:bodyPr>
          <a:lstStyle/>
          <a:p>
            <a:pPr algn="ctr">
              <a:lnSpc>
                <a:spcPts val="5035"/>
              </a:lnSpc>
            </a:pPr>
            <a:r>
              <a:rPr lang="en-US" sz="4400">
                <a:solidFill>
                  <a:srgbClr val="FFFFFF"/>
                </a:solidFill>
                <a:latin typeface="+mj-lt"/>
                <a:ea typeface="Poppins"/>
                <a:cs typeface="Poppins"/>
                <a:sym typeface="Poppins"/>
              </a:rPr>
              <a:t>Espaço</a:t>
            </a:r>
          </a:p>
        </p:txBody>
      </p:sp>
      <p:grpSp>
        <p:nvGrpSpPr>
          <p:cNvPr id="8" name="Group 7">
            <a:extLst>
              <a:ext uri="{FF2B5EF4-FFF2-40B4-BE49-F238E27FC236}">
                <a16:creationId xmlns:a16="http://schemas.microsoft.com/office/drawing/2014/main" id="{1C56EFAE-10ED-98DF-8E70-CE70CDE83FAE}"/>
              </a:ext>
            </a:extLst>
          </p:cNvPr>
          <p:cNvGrpSpPr/>
          <p:nvPr/>
        </p:nvGrpSpPr>
        <p:grpSpPr>
          <a:xfrm>
            <a:off x="4788230" y="1777454"/>
            <a:ext cx="3086100" cy="3303091"/>
            <a:chOff x="0" y="-57150"/>
            <a:chExt cx="812800" cy="869950"/>
          </a:xfrm>
        </p:grpSpPr>
        <p:sp>
          <p:nvSpPr>
            <p:cNvPr id="9" name="Freeform 8">
              <a:extLst>
                <a:ext uri="{FF2B5EF4-FFF2-40B4-BE49-F238E27FC236}">
                  <a16:creationId xmlns:a16="http://schemas.microsoft.com/office/drawing/2014/main" id="{CE9D2F05-4B64-7374-C083-A0445BBBCF7D}"/>
                </a:ext>
              </a:extLst>
            </p:cNvPr>
            <p:cNvSpPr/>
            <p:nvPr/>
          </p:nvSpPr>
          <p:spPr>
            <a:xfrm>
              <a:off x="0" y="0"/>
              <a:ext cx="812800"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chemeClr val="accent2"/>
            </a:solidFill>
          </p:spPr>
          <p:txBody>
            <a:bodyPr/>
            <a:lstStyle/>
            <a:p>
              <a:endParaRPr lang="en-US"/>
            </a:p>
          </p:txBody>
        </p:sp>
        <p:sp>
          <p:nvSpPr>
            <p:cNvPr id="10" name="TextBox 9">
              <a:extLst>
                <a:ext uri="{FF2B5EF4-FFF2-40B4-BE49-F238E27FC236}">
                  <a16:creationId xmlns:a16="http://schemas.microsoft.com/office/drawing/2014/main" id="{0DD146CC-EEA7-C9B5-9C02-86093C7AE03B}"/>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11" name="TextBox 10">
            <a:extLst>
              <a:ext uri="{FF2B5EF4-FFF2-40B4-BE49-F238E27FC236}">
                <a16:creationId xmlns:a16="http://schemas.microsoft.com/office/drawing/2014/main" id="{43D33988-6325-81BF-7F6F-F4482D8EAE4C}"/>
              </a:ext>
            </a:extLst>
          </p:cNvPr>
          <p:cNvSpPr txBox="1"/>
          <p:nvPr/>
        </p:nvSpPr>
        <p:spPr>
          <a:xfrm>
            <a:off x="4788229" y="2852906"/>
            <a:ext cx="3086101" cy="641201"/>
          </a:xfrm>
          <a:prstGeom prst="rect">
            <a:avLst/>
          </a:prstGeom>
        </p:spPr>
        <p:txBody>
          <a:bodyPr wrap="square" lIns="0" tIns="0" rIns="0" bIns="0" rtlCol="0" anchor="t">
            <a:spAutoFit/>
          </a:bodyPr>
          <a:lstStyle/>
          <a:p>
            <a:pPr algn="ctr">
              <a:lnSpc>
                <a:spcPts val="5035"/>
              </a:lnSpc>
            </a:pPr>
            <a:r>
              <a:rPr lang="en-US" sz="4400">
                <a:solidFill>
                  <a:srgbClr val="FFFFFF"/>
                </a:solidFill>
                <a:latin typeface="+mj-lt"/>
                <a:ea typeface="Poppins"/>
                <a:cs typeface="Poppins"/>
                <a:sym typeface="Poppins"/>
              </a:rPr>
              <a:t>Tempo</a:t>
            </a:r>
          </a:p>
        </p:txBody>
      </p:sp>
      <p:grpSp>
        <p:nvGrpSpPr>
          <p:cNvPr id="12" name="Group 11">
            <a:extLst>
              <a:ext uri="{FF2B5EF4-FFF2-40B4-BE49-F238E27FC236}">
                <a16:creationId xmlns:a16="http://schemas.microsoft.com/office/drawing/2014/main" id="{9B7EA2DA-6344-843F-60A6-0A66B7FA874E}"/>
              </a:ext>
            </a:extLst>
          </p:cNvPr>
          <p:cNvGrpSpPr/>
          <p:nvPr/>
        </p:nvGrpSpPr>
        <p:grpSpPr>
          <a:xfrm>
            <a:off x="8538884" y="1777454"/>
            <a:ext cx="3347150" cy="3303091"/>
            <a:chOff x="-68754" y="-57150"/>
            <a:chExt cx="881554" cy="869950"/>
          </a:xfrm>
        </p:grpSpPr>
        <p:sp>
          <p:nvSpPr>
            <p:cNvPr id="13" name="Freeform 12">
              <a:extLst>
                <a:ext uri="{FF2B5EF4-FFF2-40B4-BE49-F238E27FC236}">
                  <a16:creationId xmlns:a16="http://schemas.microsoft.com/office/drawing/2014/main" id="{6259C0F1-2577-AF4C-3830-F7E0D826F239}"/>
                </a:ext>
              </a:extLst>
            </p:cNvPr>
            <p:cNvSpPr/>
            <p:nvPr/>
          </p:nvSpPr>
          <p:spPr>
            <a:xfrm>
              <a:off x="-68754" y="0"/>
              <a:ext cx="881554" cy="680400"/>
            </a:xfrm>
            <a:custGeom>
              <a:avLst/>
              <a:gdLst/>
              <a:ahLst/>
              <a:cxnLst/>
              <a:rect l="l" t="t" r="r" b="b"/>
              <a:pathLst>
                <a:path w="812800" h="812800">
                  <a:moveTo>
                    <a:pt x="127941" y="0"/>
                  </a:moveTo>
                  <a:lnTo>
                    <a:pt x="684859" y="0"/>
                  </a:lnTo>
                  <a:cubicBezTo>
                    <a:pt x="718791" y="0"/>
                    <a:pt x="751333" y="13479"/>
                    <a:pt x="775327" y="37473"/>
                  </a:cubicBezTo>
                  <a:cubicBezTo>
                    <a:pt x="799321" y="61467"/>
                    <a:pt x="812800" y="94009"/>
                    <a:pt x="812800" y="127941"/>
                  </a:cubicBezTo>
                  <a:lnTo>
                    <a:pt x="812800" y="684859"/>
                  </a:lnTo>
                  <a:cubicBezTo>
                    <a:pt x="812800" y="718791"/>
                    <a:pt x="799321" y="751333"/>
                    <a:pt x="775327" y="775327"/>
                  </a:cubicBezTo>
                  <a:cubicBezTo>
                    <a:pt x="751333" y="799321"/>
                    <a:pt x="718791" y="812800"/>
                    <a:pt x="684859" y="812800"/>
                  </a:cubicBezTo>
                  <a:lnTo>
                    <a:pt x="127941" y="812800"/>
                  </a:lnTo>
                  <a:cubicBezTo>
                    <a:pt x="94009" y="812800"/>
                    <a:pt x="61467" y="799321"/>
                    <a:pt x="37473" y="775327"/>
                  </a:cubicBezTo>
                  <a:cubicBezTo>
                    <a:pt x="13479" y="751333"/>
                    <a:pt x="0" y="718791"/>
                    <a:pt x="0" y="684859"/>
                  </a:cubicBezTo>
                  <a:lnTo>
                    <a:pt x="0" y="127941"/>
                  </a:lnTo>
                  <a:cubicBezTo>
                    <a:pt x="0" y="94009"/>
                    <a:pt x="13479" y="61467"/>
                    <a:pt x="37473" y="37473"/>
                  </a:cubicBezTo>
                  <a:cubicBezTo>
                    <a:pt x="61467" y="13479"/>
                    <a:pt x="94009" y="0"/>
                    <a:pt x="127941" y="0"/>
                  </a:cubicBezTo>
                  <a:close/>
                </a:path>
              </a:pathLst>
            </a:custGeom>
            <a:solidFill>
              <a:schemeClr val="accent3"/>
            </a:solidFill>
          </p:spPr>
          <p:txBody>
            <a:bodyPr/>
            <a:lstStyle/>
            <a:p>
              <a:endParaRPr lang="en-US"/>
            </a:p>
          </p:txBody>
        </p:sp>
        <p:sp>
          <p:nvSpPr>
            <p:cNvPr id="14" name="TextBox 13">
              <a:extLst>
                <a:ext uri="{FF2B5EF4-FFF2-40B4-BE49-F238E27FC236}">
                  <a16:creationId xmlns:a16="http://schemas.microsoft.com/office/drawing/2014/main" id="{EFF5AFA8-9E46-75FE-3B03-551DECAA683C}"/>
                </a:ext>
              </a:extLst>
            </p:cNvPr>
            <p:cNvSpPr txBox="1"/>
            <p:nvPr/>
          </p:nvSpPr>
          <p:spPr>
            <a:xfrm>
              <a:off x="0" y="-57150"/>
              <a:ext cx="812800" cy="869950"/>
            </a:xfrm>
            <a:prstGeom prst="rect">
              <a:avLst/>
            </a:prstGeom>
          </p:spPr>
          <p:txBody>
            <a:bodyPr lIns="50800" tIns="50800" rIns="50800" bIns="50800" rtlCol="0" anchor="ctr"/>
            <a:lstStyle/>
            <a:p>
              <a:pPr algn="ctr">
                <a:lnSpc>
                  <a:spcPts val="3500"/>
                </a:lnSpc>
              </a:pPr>
              <a:endParaRPr/>
            </a:p>
          </p:txBody>
        </p:sp>
      </p:grpSp>
      <p:sp>
        <p:nvSpPr>
          <p:cNvPr id="15" name="TextBox 14">
            <a:extLst>
              <a:ext uri="{FF2B5EF4-FFF2-40B4-BE49-F238E27FC236}">
                <a16:creationId xmlns:a16="http://schemas.microsoft.com/office/drawing/2014/main" id="{F8C8A996-75ED-9753-8ACF-BC861E9AA012}"/>
              </a:ext>
            </a:extLst>
          </p:cNvPr>
          <p:cNvSpPr txBox="1"/>
          <p:nvPr/>
        </p:nvSpPr>
        <p:spPr>
          <a:xfrm>
            <a:off x="8538885" y="2852906"/>
            <a:ext cx="3347150" cy="641201"/>
          </a:xfrm>
          <a:prstGeom prst="rect">
            <a:avLst/>
          </a:prstGeom>
        </p:spPr>
        <p:txBody>
          <a:bodyPr wrap="square" lIns="0" tIns="0" rIns="0" bIns="0" rtlCol="0" anchor="t">
            <a:spAutoFit/>
          </a:bodyPr>
          <a:lstStyle/>
          <a:p>
            <a:pPr algn="ctr">
              <a:lnSpc>
                <a:spcPts val="5035"/>
              </a:lnSpc>
            </a:pPr>
            <a:r>
              <a:rPr lang="en-US" sz="4400">
                <a:solidFill>
                  <a:srgbClr val="FFFFFF"/>
                </a:solidFill>
                <a:latin typeface="+mj-lt"/>
                <a:ea typeface="Poppins"/>
                <a:cs typeface="Poppins"/>
                <a:sym typeface="Poppins"/>
              </a:rPr>
              <a:t>Núcleo</a:t>
            </a:r>
          </a:p>
        </p:txBody>
      </p:sp>
    </p:spTree>
    <p:extLst>
      <p:ext uri="{BB962C8B-B14F-4D97-AF65-F5344CB8AC3E}">
        <p14:creationId xmlns:p14="http://schemas.microsoft.com/office/powerpoint/2010/main" val="9109129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9B247-A46C-1E29-A446-877ED42132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E79A84-613B-615D-C793-0AA3AD1DBDE1}"/>
              </a:ext>
            </a:extLst>
          </p:cNvPr>
          <p:cNvSpPr>
            <a:spLocks noGrp="1"/>
          </p:cNvSpPr>
          <p:nvPr>
            <p:ph type="title"/>
          </p:nvPr>
        </p:nvSpPr>
        <p:spPr>
          <a:xfrm>
            <a:off x="1411441" y="2057294"/>
            <a:ext cx="9144000" cy="2243691"/>
          </a:xfrm>
        </p:spPr>
        <p:txBody>
          <a:bodyPr/>
          <a:lstStyle/>
          <a:p>
            <a:pPr algn="ctr"/>
            <a:r>
              <a:rPr lang="en-US" sz="5400">
                <a:solidFill>
                  <a:srgbClr val="000000"/>
                </a:solidFill>
                <a:latin typeface="Segoe UI" panose="020B0502040204020203" pitchFamily="34" charset="0"/>
              </a:rPr>
              <a:t>O que são </a:t>
            </a:r>
            <a:br>
              <a:rPr lang="en-US" sz="5400">
                <a:solidFill>
                  <a:srgbClr val="000000"/>
                </a:solidFill>
                <a:latin typeface="Segoe UI" panose="020B0502040204020203" pitchFamily="34" charset="0"/>
              </a:rPr>
            </a:br>
            <a:r>
              <a:rPr lang="en-US" sz="5400" b="1">
                <a:solidFill>
                  <a:srgbClr val="000000"/>
                </a:solidFill>
                <a:latin typeface="Segoe UI" panose="020B0502040204020203" pitchFamily="34" charset="0"/>
              </a:rPr>
              <a:t>padrões de design </a:t>
            </a:r>
            <a:br>
              <a:rPr lang="en-US" sz="5400">
                <a:solidFill>
                  <a:srgbClr val="000000"/>
                </a:solidFill>
                <a:latin typeface="Segoe UI" panose="020B0502040204020203" pitchFamily="34" charset="0"/>
              </a:rPr>
            </a:br>
            <a:r>
              <a:rPr lang="en-US" sz="5400">
                <a:solidFill>
                  <a:srgbClr val="000000"/>
                </a:solidFill>
                <a:latin typeface="Segoe UI" panose="020B0502040204020203" pitchFamily="34" charset="0"/>
              </a:rPr>
              <a:t>para agentes de IA?</a:t>
            </a:r>
          </a:p>
        </p:txBody>
      </p:sp>
    </p:spTree>
    <p:extLst>
      <p:ext uri="{BB962C8B-B14F-4D97-AF65-F5344CB8AC3E}">
        <p14:creationId xmlns:p14="http://schemas.microsoft.com/office/powerpoint/2010/main" val="420477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07B1-CA6F-6195-436C-A85F7FAD0D2E}"/>
              </a:ext>
            </a:extLst>
          </p:cNvPr>
          <p:cNvSpPr txBox="1">
            <a:spLocks/>
          </p:cNvSpPr>
          <p:nvPr/>
        </p:nvSpPr>
        <p:spPr>
          <a:xfrm>
            <a:off x="588263" y="457200"/>
            <a:ext cx="11018520" cy="67710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r>
              <a:rPr lang="en-US">
                <a:solidFill>
                  <a:schemeClr val="tx1"/>
                </a:solidFill>
                <a:cs typeface="Segoe UI"/>
              </a:rPr>
              <a:t>Uso de ferramentas em conversas</a:t>
            </a:r>
            <a:endParaRPr lang="en-US">
              <a:solidFill>
                <a:schemeClr val="tx1"/>
              </a:solidFill>
            </a:endParaRPr>
          </a:p>
        </p:txBody>
      </p:sp>
      <p:sp>
        <p:nvSpPr>
          <p:cNvPr id="4" name="Rectangle: Rounded Corners 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D338BAA-2C3D-F0D9-8EAA-D30FA9C0952B}"/>
              </a:ext>
              <a:ext uri="{C183D7F6-B498-43B3-948B-1728B52AA6E4}">
                <adec:decorative xmlns:adec="http://schemas.microsoft.com/office/drawing/2017/decorative" val="0"/>
              </a:ext>
            </a:extLst>
          </p:cNvPr>
          <p:cNvSpPr/>
          <p:nvPr/>
        </p:nvSpPr>
        <p:spPr bwMode="auto">
          <a:xfrm>
            <a:off x="588263" y="1302464"/>
            <a:ext cx="5799955"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6" name="Rectangle: Rounded Corners 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2B8BD76-A6F5-EE46-1EFB-3F87AAA76E51}"/>
              </a:ext>
              <a:ext uri="{C183D7F6-B498-43B3-948B-1728B52AA6E4}">
                <adec:decorative xmlns:adec="http://schemas.microsoft.com/office/drawing/2017/decorative" val="0"/>
              </a:ext>
            </a:extLst>
          </p:cNvPr>
          <p:cNvSpPr/>
          <p:nvPr/>
        </p:nvSpPr>
        <p:spPr bwMode="auto">
          <a:xfrm>
            <a:off x="6567455" y="1302463"/>
            <a:ext cx="2313154"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7" name="Rectangle: Rounded Corners 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AD74F21C-CB9E-D206-07C0-809D11937FC1}"/>
              </a:ext>
              <a:ext uri="{C183D7F6-B498-43B3-948B-1728B52AA6E4}">
                <adec:decorative xmlns:adec="http://schemas.microsoft.com/office/drawing/2017/decorative" val="0"/>
              </a:ext>
            </a:extLst>
          </p:cNvPr>
          <p:cNvSpPr/>
          <p:nvPr/>
        </p:nvSpPr>
        <p:spPr bwMode="auto">
          <a:xfrm>
            <a:off x="9025488" y="1302463"/>
            <a:ext cx="2443268" cy="246339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chemeClr val="tx1"/>
              </a:solidFill>
              <a:latin typeface="Segoe Sans Text"/>
              <a:cs typeface="Segoe Sans Text" pitchFamily="2" charset="0"/>
            </a:endParaRPr>
          </a:p>
        </p:txBody>
      </p:sp>
      <p:sp>
        <p:nvSpPr>
          <p:cNvPr id="8" name="Rectangle: Rounded Corners 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04578AA-EF55-F24D-B91A-C9CF108585E3}"/>
              </a:ext>
              <a:ext uri="{C183D7F6-B498-43B3-948B-1728B52AA6E4}">
                <adec:decorative xmlns:adec="http://schemas.microsoft.com/office/drawing/2017/decorative" val="0"/>
              </a:ext>
            </a:extLst>
          </p:cNvPr>
          <p:cNvSpPr/>
          <p:nvPr/>
        </p:nvSpPr>
        <p:spPr bwMode="auto">
          <a:xfrm>
            <a:off x="9025486" y="4177593"/>
            <a:ext cx="2431493" cy="233852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chemeClr val="tx1"/>
                </a:solidFill>
                <a:latin typeface="Segoe Sans Text"/>
                <a:cs typeface="Segoe Sans Text" pitchFamily="2" charset="0"/>
              </a:rPr>
              <a:t>Execução #2</a:t>
            </a:r>
          </a:p>
          <a:p>
            <a:pPr defTabSz="932472" fontAlgn="base">
              <a:spcBef>
                <a:spcPct val="0"/>
              </a:spcBef>
              <a:spcAft>
                <a:spcPct val="0"/>
              </a:spcAft>
            </a:pPr>
            <a:endParaRPr lang="en-US" sz="1400">
              <a:solidFill>
                <a:schemeClr val="tx1"/>
              </a:solidFill>
              <a:latin typeface="Segoe Sans Text"/>
              <a:cs typeface="Segoe Sans Text" pitchFamily="2" charset="0"/>
            </a:endParaRPr>
          </a:p>
        </p:txBody>
      </p:sp>
      <p:sp>
        <p:nvSpPr>
          <p:cNvPr id="11" name="Rectangle: Rounded Corners 1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FED11DA-4D10-1053-72C7-B367EA17838C}"/>
              </a:ext>
              <a:ext uri="{C183D7F6-B498-43B3-948B-1728B52AA6E4}">
                <adec:decorative xmlns:adec="http://schemas.microsoft.com/office/drawing/2017/decorative" val="0"/>
              </a:ext>
            </a:extLst>
          </p:cNvPr>
          <p:cNvSpPr/>
          <p:nvPr/>
        </p:nvSpPr>
        <p:spPr bwMode="auto">
          <a:xfrm>
            <a:off x="6708587" y="1938444"/>
            <a:ext cx="2024324" cy="91180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chemeClr val="tx1"/>
                </a:solidFill>
                <a:latin typeface="+mj-lt"/>
                <a:cs typeface="Segoe Sans Text" pitchFamily="2" charset="0"/>
              </a:rPr>
              <a:t>Mensagem do </a:t>
            </a:r>
            <a:r>
              <a:rPr lang="en-US" sz="1200" b="1">
                <a:solidFill>
                  <a:schemeClr val="tx1"/>
                </a:solidFill>
                <a:latin typeface="+mj-lt"/>
                <a:ea typeface="Poppins Bold"/>
                <a:cs typeface="Poppins Bold"/>
                <a:sym typeface="Poppins Bold"/>
              </a:rPr>
              <a:t>usuário</a:t>
            </a:r>
            <a:endParaRPr lang="en-US" sz="1200" b="1">
              <a:solidFill>
                <a:schemeClr val="tx1"/>
              </a:solidFill>
              <a:latin typeface="+mj-l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Diga-me o total de vendas por região</a:t>
            </a:r>
          </a:p>
        </p:txBody>
      </p:sp>
      <p:sp>
        <p:nvSpPr>
          <p:cNvPr id="12" name="Rectangle: Rounded Corners 1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EB8AED9-25E4-7CC6-3BFA-300B7D6D975B}"/>
              </a:ext>
              <a:ext uri="{C183D7F6-B498-43B3-948B-1728B52AA6E4}">
                <adec:decorative xmlns:adec="http://schemas.microsoft.com/office/drawing/2017/decorative" val="0"/>
              </a:ext>
            </a:extLst>
          </p:cNvPr>
          <p:cNvSpPr/>
          <p:nvPr/>
        </p:nvSpPr>
        <p:spPr bwMode="auto">
          <a:xfrm>
            <a:off x="6708586" y="3006316"/>
            <a:ext cx="2036485" cy="77118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chemeClr val="tx1"/>
                </a:solidFill>
                <a:latin typeface="+mj-lt"/>
                <a:cs typeface="Segoe Sans Text" pitchFamily="2" charset="0"/>
              </a:rPr>
              <a:t>Mensagem do agente</a:t>
            </a:r>
          </a:p>
          <a:p>
            <a:pPr defTabSz="932472" fontAlgn="base">
              <a:spcBef>
                <a:spcPct val="0"/>
              </a:spcBef>
              <a:spcAft>
                <a:spcPct val="0"/>
              </a:spcAft>
            </a:pPr>
            <a:r>
              <a:rPr lang="en-US" sz="1100">
                <a:solidFill>
                  <a:schemeClr val="tx1"/>
                </a:solidFill>
                <a:latin typeface="Segoe Sans Text"/>
                <a:cs typeface="Segoe Sans Text" pitchFamily="2" charset="0"/>
              </a:rPr>
              <a:t>Aqui estão as vendas:</a:t>
            </a:r>
          </a:p>
          <a:p>
            <a:pPr defTabSz="932472" fontAlgn="base">
              <a:spcBef>
                <a:spcPct val="0"/>
              </a:spcBef>
              <a:spcAft>
                <a:spcPct val="0"/>
              </a:spcAft>
            </a:pPr>
            <a:r>
              <a:rPr lang="en-US" sz="1100">
                <a:solidFill>
                  <a:schemeClr val="tx1"/>
                </a:solidFill>
                <a:latin typeface="Segoe Sans Text"/>
                <a:cs typeface="Segoe Sans Text" pitchFamily="2" charset="0"/>
              </a:rPr>
              <a:t>Europa: $ 15.478,00</a:t>
            </a:r>
          </a:p>
          <a:p>
            <a:pPr defTabSz="932472" fontAlgn="base">
              <a:spcBef>
                <a:spcPct val="0"/>
              </a:spcBef>
              <a:spcAft>
                <a:spcPct val="0"/>
              </a:spcAft>
            </a:pPr>
            <a:r>
              <a:rPr lang="en-US" sz="1100">
                <a:solidFill>
                  <a:schemeClr val="tx1"/>
                </a:solidFill>
                <a:latin typeface="Segoe Sans Text"/>
                <a:cs typeface="Segoe Sans Text" pitchFamily="2" charset="0"/>
              </a:rPr>
              <a:t>América: $ 78.792,00</a:t>
            </a:r>
          </a:p>
        </p:txBody>
      </p:sp>
      <p:sp>
        <p:nvSpPr>
          <p:cNvPr id="13" name="Rectangle: Rounded Corners 1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B0A3B4FB-B3CB-4699-27EF-E97CA2205140}"/>
              </a:ext>
              <a:ext uri="{C183D7F6-B498-43B3-948B-1728B52AA6E4}">
                <adec:decorative xmlns:adec="http://schemas.microsoft.com/office/drawing/2017/decorative" val="0"/>
              </a:ext>
            </a:extLst>
          </p:cNvPr>
          <p:cNvSpPr/>
          <p:nvPr/>
        </p:nvSpPr>
        <p:spPr bwMode="auto">
          <a:xfrm>
            <a:off x="9038337" y="1415700"/>
            <a:ext cx="2255271" cy="911806"/>
          </a:xfrm>
          <a:prstGeom prst="roundRect">
            <a:avLst>
              <a:gd name="adj" fmla="val 6998"/>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600" b="1">
                <a:solidFill>
                  <a:schemeClr val="tx1"/>
                </a:solidFill>
                <a:effectLst/>
                <a:latin typeface="Segoe Sans Text"/>
                <a:cs typeface="Segoe Sans Text" pitchFamily="2" charset="0"/>
              </a:rPr>
              <a:t>Execução #1</a:t>
            </a:r>
            <a:endParaRPr lang="en-US" sz="1600" b="1">
              <a:solidFill>
                <a:schemeClr val="tx1"/>
              </a:solidFill>
              <a:latin typeface="Segoe Sans Text"/>
              <a:cs typeface="Segoe Sans Text" pitchFamily="2" charset="0"/>
            </a:endParaRPr>
          </a:p>
          <a:p>
            <a:pPr defTabSz="932472" fontAlgn="base">
              <a:spcBef>
                <a:spcPct val="0"/>
              </a:spcBef>
              <a:spcAft>
                <a:spcPct val="0"/>
              </a:spcAft>
            </a:pPr>
            <a:endParaRPr lang="en-US" sz="1600">
              <a:solidFill>
                <a:schemeClr val="tx1"/>
              </a:solidFill>
              <a:latin typeface="Segoe Sans Text"/>
              <a:cs typeface="Segoe Sans Text" pitchFamily="2" charset="0"/>
            </a:endParaRPr>
          </a:p>
        </p:txBody>
      </p:sp>
      <p:sp>
        <p:nvSpPr>
          <p:cNvPr id="14" name="Flowchart: Connector 17">
            <a:extLst>
              <a:ext uri="{FF2B5EF4-FFF2-40B4-BE49-F238E27FC236}">
                <a16:creationId xmlns:a16="http://schemas.microsoft.com/office/drawing/2014/main" id="{92F96693-5D45-7EA0-C045-AAE113F70AE7}"/>
              </a:ext>
            </a:extLst>
          </p:cNvPr>
          <p:cNvSpPr>
            <a:spLocks noChangeAspect="1"/>
          </p:cNvSpPr>
          <p:nvPr/>
        </p:nvSpPr>
        <p:spPr bwMode="auto">
          <a:xfrm>
            <a:off x="9198108" y="2238552"/>
            <a:ext cx="295497" cy="296011"/>
          </a:xfrm>
          <a:prstGeom prst="flowChartConnector">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1</a:t>
            </a:r>
          </a:p>
        </p:txBody>
      </p:sp>
      <p:sp>
        <p:nvSpPr>
          <p:cNvPr id="15" name="Rectangle: Rounded Corners 1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D1700AA3-7D21-9857-2C15-EE0C3594E69B}"/>
              </a:ext>
              <a:ext uri="{C183D7F6-B498-43B3-948B-1728B52AA6E4}">
                <adec:decorative xmlns:adec="http://schemas.microsoft.com/office/drawing/2017/decorative" val="0"/>
              </a:ext>
            </a:extLst>
          </p:cNvPr>
          <p:cNvSpPr/>
          <p:nvPr/>
        </p:nvSpPr>
        <p:spPr bwMode="auto">
          <a:xfrm>
            <a:off x="9410582" y="2393697"/>
            <a:ext cx="2378542" cy="569139"/>
          </a:xfrm>
          <a:prstGeom prst="roundRect">
            <a:avLst>
              <a:gd name="adj" fmla="val 6998"/>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Consultar SQLite DB</a:t>
            </a:r>
          </a:p>
          <a:p>
            <a:pPr defTabSz="932472" fontAlgn="base">
              <a:spcBef>
                <a:spcPct val="0"/>
              </a:spcBef>
              <a:spcAft>
                <a:spcPct val="0"/>
              </a:spcAft>
            </a:pPr>
            <a:r>
              <a:rPr lang="en-US" sz="1000">
                <a:solidFill>
                  <a:schemeClr val="tx1"/>
                </a:solidFill>
                <a:latin typeface="Segoe Sans Text"/>
                <a:cs typeface="Segoe Sans Text" pitchFamily="2" charset="0"/>
              </a:rPr>
              <a:t>SELECT * FROM</a:t>
            </a:r>
          </a:p>
          <a:p>
            <a:pPr defTabSz="932472" fontAlgn="base">
              <a:spcBef>
                <a:spcPct val="0"/>
              </a:spcBef>
              <a:spcAft>
                <a:spcPct val="0"/>
              </a:spcAft>
            </a:pPr>
            <a:r>
              <a:rPr lang="en-US" sz="1000">
                <a:solidFill>
                  <a:schemeClr val="tx1"/>
                </a:solidFill>
                <a:latin typeface="Segoe Sans Text"/>
                <a:cs typeface="Segoe Sans Text" pitchFamily="2" charset="0"/>
              </a:rPr>
              <a:t>sales GROUP BY region</a:t>
            </a:r>
          </a:p>
        </p:txBody>
      </p:sp>
      <p:sp>
        <p:nvSpPr>
          <p:cNvPr id="16" name="Rectangle: Rounded Corners 2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274AB88-8606-A705-BF0C-92C646AA3BB1}"/>
              </a:ext>
              <a:ext uri="{C183D7F6-B498-43B3-948B-1728B52AA6E4}">
                <adec:decorative xmlns:adec="http://schemas.microsoft.com/office/drawing/2017/decorative" val="0"/>
              </a:ext>
            </a:extLst>
          </p:cNvPr>
          <p:cNvSpPr/>
          <p:nvPr/>
        </p:nvSpPr>
        <p:spPr bwMode="auto">
          <a:xfrm>
            <a:off x="9401045" y="3059905"/>
            <a:ext cx="1880108" cy="381827"/>
          </a:xfrm>
          <a:prstGeom prst="roundRect">
            <a:avLst>
              <a:gd name="adj" fmla="val 6998"/>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400">
                <a:solidFill>
                  <a:schemeClr val="tx1"/>
                </a:solidFill>
                <a:latin typeface="Segoe Sans Text"/>
                <a:cs typeface="Segoe Sans Text" pitchFamily="2" charset="0"/>
              </a:rPr>
              <a:t>Criar mensagem</a:t>
            </a:r>
          </a:p>
        </p:txBody>
      </p:sp>
      <p:cxnSp>
        <p:nvCxnSpPr>
          <p:cNvPr id="17" name="Straight Arrow Connector 16">
            <a:extLst>
              <a:ext uri="{FF2B5EF4-FFF2-40B4-BE49-F238E27FC236}">
                <a16:creationId xmlns:a16="http://schemas.microsoft.com/office/drawing/2014/main" id="{32F96A2D-6629-C28B-4C4E-A782C302ADE6}"/>
              </a:ext>
            </a:extLst>
          </p:cNvPr>
          <p:cNvCxnSpPr>
            <a:cxnSpLocks/>
            <a:stCxn id="11" idx="3"/>
          </p:cNvCxnSpPr>
          <p:nvPr/>
        </p:nvCxnSpPr>
        <p:spPr>
          <a:xfrm flipV="1">
            <a:off x="8732911" y="2393697"/>
            <a:ext cx="452743"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Flowchart: Connector 18">
            <a:extLst>
              <a:ext uri="{FF2B5EF4-FFF2-40B4-BE49-F238E27FC236}">
                <a16:creationId xmlns:a16="http://schemas.microsoft.com/office/drawing/2014/main" id="{F3D9CAC0-C37D-FCC3-274B-9D617C580A49}"/>
              </a:ext>
            </a:extLst>
          </p:cNvPr>
          <p:cNvSpPr>
            <a:spLocks noChangeAspect="1"/>
          </p:cNvSpPr>
          <p:nvPr/>
        </p:nvSpPr>
        <p:spPr bwMode="auto">
          <a:xfrm>
            <a:off x="9201505" y="3074409"/>
            <a:ext cx="295497" cy="296011"/>
          </a:xfrm>
          <a:prstGeom prst="flowChartConnector">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2</a:t>
            </a:r>
          </a:p>
        </p:txBody>
      </p:sp>
      <p:sp>
        <p:nvSpPr>
          <p:cNvPr id="20" name="Rectangle: Rounded Corners 7"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60CB355-BF41-3D0C-8F0C-1A8223224843}"/>
              </a:ext>
              <a:ext uri="{C183D7F6-B498-43B3-948B-1728B52AA6E4}">
                <adec:decorative xmlns:adec="http://schemas.microsoft.com/office/drawing/2017/decorative" val="0"/>
              </a:ext>
            </a:extLst>
          </p:cNvPr>
          <p:cNvSpPr/>
          <p:nvPr/>
        </p:nvSpPr>
        <p:spPr bwMode="auto">
          <a:xfrm>
            <a:off x="6708586" y="4139598"/>
            <a:ext cx="2036485" cy="88748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chemeClr val="tx1"/>
                </a:solidFill>
                <a:latin typeface="+mj-lt"/>
                <a:cs typeface="Segoe Sans Text" pitchFamily="2" charset="0"/>
              </a:rPr>
              <a:t>Mensagem de </a:t>
            </a:r>
            <a:r>
              <a:rPr lang="en-US" sz="1200" b="1">
                <a:solidFill>
                  <a:schemeClr val="tx1"/>
                </a:solidFill>
                <a:latin typeface="+mj-lt"/>
                <a:ea typeface="Poppins Bold"/>
                <a:cs typeface="Poppins Bold"/>
                <a:sym typeface="Poppins Bold"/>
              </a:rPr>
              <a:t>usuário</a:t>
            </a:r>
            <a:endParaRPr lang="en-US" sz="1200" b="1">
              <a:solidFill>
                <a:schemeClr val="tx1"/>
              </a:solidFill>
              <a:latin typeface="+mj-l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Mostrar como um gráfico de pizza</a:t>
            </a:r>
          </a:p>
        </p:txBody>
      </p:sp>
      <p:sp>
        <p:nvSpPr>
          <p:cNvPr id="21" name="Rectangle: Rounded Corners 1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C840F82-4FFF-C572-A7D4-680FDBE85BAD}"/>
              </a:ext>
              <a:ext uri="{C183D7F6-B498-43B3-948B-1728B52AA6E4}">
                <adec:decorative xmlns:adec="http://schemas.microsoft.com/office/drawing/2017/decorative" val="0"/>
              </a:ext>
            </a:extLst>
          </p:cNvPr>
          <p:cNvSpPr/>
          <p:nvPr/>
        </p:nvSpPr>
        <p:spPr bwMode="auto">
          <a:xfrm>
            <a:off x="6666709" y="5072226"/>
            <a:ext cx="2090524" cy="137504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b="1">
                <a:solidFill>
                  <a:schemeClr val="tx1"/>
                </a:solidFill>
                <a:latin typeface="+mj-lt"/>
                <a:cs typeface="Segoe Sans Text" pitchFamily="2" charset="0"/>
              </a:rPr>
              <a:t>Mensagem do agente</a:t>
            </a:r>
          </a:p>
          <a:p>
            <a:pPr defTabSz="932472" fontAlgn="base">
              <a:spcBef>
                <a:spcPct val="0"/>
              </a:spcBef>
              <a:spcAft>
                <a:spcPct val="0"/>
              </a:spcAft>
            </a:pPr>
            <a:endParaRPr lang="en-US" sz="1200" b="1">
              <a:solidFill>
                <a:schemeClr val="tx1"/>
              </a:solidFill>
              <a:latin typeface="Segoe Sans Text"/>
              <a:cs typeface="Segoe Sans Text" pitchFamily="2" charset="0"/>
            </a:endParaRPr>
          </a:p>
        </p:txBody>
      </p:sp>
      <p:sp>
        <p:nvSpPr>
          <p:cNvPr id="22" name="Rectangle: Rounded Corners 2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E0ABD8F-45C6-1A33-0FC0-FD78E5C75A1E}"/>
              </a:ext>
              <a:ext uri="{C183D7F6-B498-43B3-948B-1728B52AA6E4}">
                <adec:decorative xmlns:adec="http://schemas.microsoft.com/office/drawing/2017/decorative" val="0"/>
              </a:ext>
            </a:extLst>
          </p:cNvPr>
          <p:cNvSpPr/>
          <p:nvPr/>
        </p:nvSpPr>
        <p:spPr bwMode="auto">
          <a:xfrm>
            <a:off x="9422361" y="4409580"/>
            <a:ext cx="2046395" cy="113147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Code Interpreter Tool</a:t>
            </a:r>
          </a:p>
          <a:p>
            <a:pPr defTabSz="932472" fontAlgn="base">
              <a:spcBef>
                <a:spcPct val="0"/>
              </a:spcBef>
              <a:spcAft>
                <a:spcPct val="0"/>
              </a:spcAft>
            </a:pPr>
            <a:r>
              <a:rPr lang="en-US" sz="1200">
                <a:solidFill>
                  <a:schemeClr val="tx1"/>
                </a:solidFill>
                <a:latin typeface="Segoe Sans Text"/>
                <a:cs typeface="Segoe Sans Text" pitchFamily="2" charset="0"/>
              </a:rPr>
              <a:t>Create a pie chart</a:t>
            </a:r>
          </a:p>
        </p:txBody>
      </p:sp>
      <p:sp>
        <p:nvSpPr>
          <p:cNvPr id="23" name="Rectangle: Rounded Corners 2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41C518B-3FBD-7A09-A0BF-4BE5C5E99C1C}"/>
              </a:ext>
              <a:ext uri="{C183D7F6-B498-43B3-948B-1728B52AA6E4}">
                <adec:decorative xmlns:adec="http://schemas.microsoft.com/office/drawing/2017/decorative" val="0"/>
              </a:ext>
            </a:extLst>
          </p:cNvPr>
          <p:cNvSpPr/>
          <p:nvPr/>
        </p:nvSpPr>
        <p:spPr bwMode="auto">
          <a:xfrm>
            <a:off x="9401046" y="5854814"/>
            <a:ext cx="1707479" cy="484915"/>
          </a:xfrm>
          <a:prstGeom prst="roundRect">
            <a:avLst>
              <a:gd name="adj" fmla="val 6998"/>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r>
              <a:rPr lang="en-US" sz="1400">
                <a:solidFill>
                  <a:schemeClr val="tx1"/>
                </a:solidFill>
                <a:latin typeface="Segoe Sans Text"/>
                <a:cs typeface="Segoe Sans Text" pitchFamily="2" charset="0"/>
              </a:rPr>
              <a:t>Criar mensagem</a:t>
            </a:r>
          </a:p>
        </p:txBody>
      </p:sp>
      <p:sp>
        <p:nvSpPr>
          <p:cNvPr id="24" name="Flowchart: Connector 25">
            <a:extLst>
              <a:ext uri="{FF2B5EF4-FFF2-40B4-BE49-F238E27FC236}">
                <a16:creationId xmlns:a16="http://schemas.microsoft.com/office/drawing/2014/main" id="{1C94A010-11C1-197F-47C1-E4CC86092AC0}"/>
              </a:ext>
            </a:extLst>
          </p:cNvPr>
          <p:cNvSpPr>
            <a:spLocks noChangeAspect="1"/>
          </p:cNvSpPr>
          <p:nvPr/>
        </p:nvSpPr>
        <p:spPr bwMode="auto">
          <a:xfrm>
            <a:off x="9201506" y="5869318"/>
            <a:ext cx="295497" cy="296011"/>
          </a:xfrm>
          <a:prstGeom prst="flowChartConnector">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2</a:t>
            </a:r>
          </a:p>
        </p:txBody>
      </p:sp>
      <p:sp>
        <p:nvSpPr>
          <p:cNvPr id="25" name="Flowchart: Connector 27">
            <a:extLst>
              <a:ext uri="{FF2B5EF4-FFF2-40B4-BE49-F238E27FC236}">
                <a16:creationId xmlns:a16="http://schemas.microsoft.com/office/drawing/2014/main" id="{0192616C-74BB-FB69-BE1D-3B567F32616D}"/>
              </a:ext>
            </a:extLst>
          </p:cNvPr>
          <p:cNvSpPr>
            <a:spLocks noChangeAspect="1"/>
          </p:cNvSpPr>
          <p:nvPr/>
        </p:nvSpPr>
        <p:spPr bwMode="auto">
          <a:xfrm>
            <a:off x="9224211" y="4714736"/>
            <a:ext cx="295497" cy="296011"/>
          </a:xfrm>
          <a:prstGeom prst="flowChartConnector">
            <a:avLst/>
          </a:prstGeom>
          <a:solidFill>
            <a:srgbClr val="C03BC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bg1"/>
                </a:solidFill>
                <a:ea typeface="Segoe UI" pitchFamily="34" charset="0"/>
                <a:cs typeface="Segoe UI" pitchFamily="34" charset="0"/>
              </a:rPr>
              <a:t>1</a:t>
            </a:r>
          </a:p>
        </p:txBody>
      </p:sp>
      <p:sp>
        <p:nvSpPr>
          <p:cNvPr id="26" name="Rectangle: Rounded Corners 2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F920BD8E-6DA3-E226-DD78-DC7C397D1E33}"/>
              </a:ext>
              <a:ext uri="{C183D7F6-B498-43B3-948B-1728B52AA6E4}">
                <adec:decorative xmlns:adec="http://schemas.microsoft.com/office/drawing/2017/decorative" val="0"/>
              </a:ext>
            </a:extLst>
          </p:cNvPr>
          <p:cNvSpPr/>
          <p:nvPr/>
        </p:nvSpPr>
        <p:spPr bwMode="auto">
          <a:xfrm>
            <a:off x="6637599" y="1302463"/>
            <a:ext cx="2255271" cy="935818"/>
          </a:xfrm>
          <a:prstGeom prst="roundRect">
            <a:avLst>
              <a:gd name="adj" fmla="val 6998"/>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2000" b="1">
                <a:solidFill>
                  <a:schemeClr val="tx1"/>
                </a:solidFill>
                <a:latin typeface="+mj-lt"/>
                <a:cs typeface="Segoe Sans Text" pitchFamily="2" charset="0"/>
              </a:rPr>
              <a:t>Conversação</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pic>
        <p:nvPicPr>
          <p:cNvPr id="27" name="Picture 26" descr="A blue square with a black star&#10;&#10;Description automatically generated">
            <a:extLst>
              <a:ext uri="{FF2B5EF4-FFF2-40B4-BE49-F238E27FC236}">
                <a16:creationId xmlns:a16="http://schemas.microsoft.com/office/drawing/2014/main" id="{53D8B229-9F72-F670-D8BF-2C6380BD563C}"/>
              </a:ext>
            </a:extLst>
          </p:cNvPr>
          <p:cNvPicPr>
            <a:picLocks noChangeAspect="1"/>
          </p:cNvPicPr>
          <p:nvPr/>
        </p:nvPicPr>
        <p:blipFill>
          <a:blip r:embed="rId3"/>
          <a:stretch>
            <a:fillRect/>
          </a:stretch>
        </p:blipFill>
        <p:spPr>
          <a:xfrm>
            <a:off x="769922" y="3704208"/>
            <a:ext cx="506697" cy="506697"/>
          </a:xfrm>
          <a:prstGeom prst="rect">
            <a:avLst/>
          </a:prstGeom>
        </p:spPr>
      </p:pic>
      <p:pic>
        <p:nvPicPr>
          <p:cNvPr id="28" name="Picture 2" descr="Meta for Work">
            <a:extLst>
              <a:ext uri="{FF2B5EF4-FFF2-40B4-BE49-F238E27FC236}">
                <a16:creationId xmlns:a16="http://schemas.microsoft.com/office/drawing/2014/main" id="{1296CBB8-D90D-7C0A-08F3-C6DB3AE7DBE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76619" y="3663525"/>
            <a:ext cx="564448" cy="564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Mistral AI logo">
            <a:extLst>
              <a:ext uri="{FF2B5EF4-FFF2-40B4-BE49-F238E27FC236}">
                <a16:creationId xmlns:a16="http://schemas.microsoft.com/office/drawing/2014/main" id="{E9D6CE6C-9892-363D-129F-8418C7226B3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8499" y="3765853"/>
            <a:ext cx="352249" cy="3522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and green logo&#10;&#10;Description automatically generated">
            <a:extLst>
              <a:ext uri="{FF2B5EF4-FFF2-40B4-BE49-F238E27FC236}">
                <a16:creationId xmlns:a16="http://schemas.microsoft.com/office/drawing/2014/main" id="{F74EFB0B-EB25-C930-D487-9283377FF5D5}"/>
              </a:ext>
            </a:extLst>
          </p:cNvPr>
          <p:cNvPicPr>
            <a:picLocks noChangeAspect="1"/>
          </p:cNvPicPr>
          <p:nvPr/>
        </p:nvPicPr>
        <p:blipFill rotWithShape="1">
          <a:blip r:embed="rId6">
            <a:extLst>
              <a:ext uri="{28A0092B-C50C-407E-A947-70E740481C1C}">
                <a14:useLocalDpi xmlns:a14="http://schemas.microsoft.com/office/drawing/2010/main" val="0"/>
              </a:ext>
            </a:extLst>
          </a:blip>
          <a:srcRect t="-7491" r="80121"/>
          <a:stretch/>
        </p:blipFill>
        <p:spPr>
          <a:xfrm>
            <a:off x="2393125" y="3791504"/>
            <a:ext cx="348381" cy="307149"/>
          </a:xfrm>
          <a:prstGeom prst="rect">
            <a:avLst/>
          </a:prstGeom>
        </p:spPr>
      </p:pic>
      <p:grpSp>
        <p:nvGrpSpPr>
          <p:cNvPr id="31" name="Group 30">
            <a:extLst>
              <a:ext uri="{FF2B5EF4-FFF2-40B4-BE49-F238E27FC236}">
                <a16:creationId xmlns:a16="http://schemas.microsoft.com/office/drawing/2014/main" id="{02C498C4-277D-FCCD-DE0B-3102303B4609}"/>
              </a:ext>
            </a:extLst>
          </p:cNvPr>
          <p:cNvGrpSpPr/>
          <p:nvPr/>
        </p:nvGrpSpPr>
        <p:grpSpPr>
          <a:xfrm>
            <a:off x="723147" y="5218253"/>
            <a:ext cx="2478294" cy="400110"/>
            <a:chOff x="8025078" y="4037355"/>
            <a:chExt cx="2478294" cy="400110"/>
          </a:xfrm>
        </p:grpSpPr>
        <p:pic>
          <p:nvPicPr>
            <p:cNvPr id="32" name="Picture 4" descr="Pricing - Azure AI Search | Microsoft Azure">
              <a:extLst>
                <a:ext uri="{FF2B5EF4-FFF2-40B4-BE49-F238E27FC236}">
                  <a16:creationId xmlns:a16="http://schemas.microsoft.com/office/drawing/2014/main" id="{CBE89817-0028-E311-A32B-92A39670FA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078" y="4047919"/>
              <a:ext cx="553472" cy="29057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7DA1BC7-4B07-727E-FEE7-562810AEED9E}"/>
                </a:ext>
              </a:extLst>
            </p:cNvPr>
            <p:cNvSpPr txBox="1"/>
            <p:nvPr/>
          </p:nvSpPr>
          <p:spPr>
            <a:xfrm>
              <a:off x="8477881" y="4037355"/>
              <a:ext cx="2025491" cy="400110"/>
            </a:xfrm>
            <a:prstGeom prst="rect">
              <a:avLst/>
            </a:prstGeom>
            <a:noFill/>
          </p:spPr>
          <p:txBody>
            <a:bodyPr wrap="none" rtlCol="0">
              <a:spAutoFit/>
            </a:bodyPr>
            <a:lstStyle/>
            <a:p>
              <a:pPr marR="0" lvl="0" defTabSz="932742" rtl="0" eaLnBrk="1" fontAlgn="auto" latinLnBrk="0" hangingPunct="1">
                <a:lnSpc>
                  <a:spcPct val="100000"/>
                </a:lnSpc>
                <a:spcBef>
                  <a:spcPts val="600"/>
                </a:spcBef>
                <a:spcAft>
                  <a:spcPts val="0"/>
                </a:spcAft>
                <a:buClrTx/>
                <a:buSzPct val="90000"/>
                <a:tabLst/>
                <a:defRPr/>
              </a:pPr>
              <a:r>
                <a:rPr kumimoji="0" lang="en-US" sz="2000" i="0" u="none" strike="noStrike" kern="1200" cap="none" spc="0" normalizeH="0" baseline="0" noProof="0">
                  <a:ln>
                    <a:noFill/>
                  </a:ln>
                  <a:effectLst/>
                  <a:uLnTx/>
                  <a:uFillTx/>
                  <a:ea typeface="+mn-ea"/>
                  <a:cs typeface="Segoe Sans Text" pitchFamily="2" charset="0"/>
                </a:rPr>
                <a:t>Azure AI Search</a:t>
              </a:r>
            </a:p>
          </p:txBody>
        </p:sp>
      </p:grpSp>
      <p:sp>
        <p:nvSpPr>
          <p:cNvPr id="34" name="TextBox 33">
            <a:extLst>
              <a:ext uri="{FF2B5EF4-FFF2-40B4-BE49-F238E27FC236}">
                <a16:creationId xmlns:a16="http://schemas.microsoft.com/office/drawing/2014/main" id="{C57073B4-FC72-4F07-FAA9-63920DD6E521}"/>
              </a:ext>
            </a:extLst>
          </p:cNvPr>
          <p:cNvSpPr txBox="1"/>
          <p:nvPr/>
        </p:nvSpPr>
        <p:spPr>
          <a:xfrm>
            <a:off x="1178468" y="5517105"/>
            <a:ext cx="2132122" cy="400110"/>
          </a:xfrm>
          <a:prstGeom prst="rect">
            <a:avLst/>
          </a:prstGeom>
          <a:noFill/>
        </p:spPr>
        <p:txBody>
          <a:bodyPr wrap="none" lIns="91440" tIns="45720" rIns="91440" bIns="45720" rtlCol="0" anchor="t">
            <a:spAutoFit/>
          </a:bodyPr>
          <a:lstStyle/>
          <a:p>
            <a:pPr defTabSz="932742">
              <a:spcBef>
                <a:spcPts val="600"/>
              </a:spcBef>
              <a:defRPr/>
            </a:pPr>
            <a:r>
              <a:rPr lang="en-US" sz="2000">
                <a:latin typeface="Segoe UI" panose="020B0502040204020203" pitchFamily="34" charset="0"/>
                <a:cs typeface="Segoe UI" panose="020B0502040204020203" pitchFamily="34" charset="0"/>
              </a:rPr>
              <a:t>Files (Azure Blob)</a:t>
            </a:r>
          </a:p>
        </p:txBody>
      </p:sp>
      <p:pic>
        <p:nvPicPr>
          <p:cNvPr id="35" name="Picture 34" descr="A blue and white rectangular object with white stripes&#10;&#10;Description automatically generated">
            <a:extLst>
              <a:ext uri="{FF2B5EF4-FFF2-40B4-BE49-F238E27FC236}">
                <a16:creationId xmlns:a16="http://schemas.microsoft.com/office/drawing/2014/main" id="{7EAEAB95-C14A-992C-DB7B-66BC9A1D6800}"/>
              </a:ext>
            </a:extLst>
          </p:cNvPr>
          <p:cNvPicPr>
            <a:picLocks noChangeAspect="1"/>
          </p:cNvPicPr>
          <p:nvPr/>
        </p:nvPicPr>
        <p:blipFill>
          <a:blip r:embed="rId8"/>
          <a:stretch>
            <a:fillRect/>
          </a:stretch>
        </p:blipFill>
        <p:spPr>
          <a:xfrm>
            <a:off x="869975" y="5552784"/>
            <a:ext cx="263332" cy="271528"/>
          </a:xfrm>
          <a:prstGeom prst="rect">
            <a:avLst/>
          </a:prstGeom>
        </p:spPr>
      </p:pic>
      <p:cxnSp>
        <p:nvCxnSpPr>
          <p:cNvPr id="36" name="Straight Arrow Connector 35">
            <a:extLst>
              <a:ext uri="{FF2B5EF4-FFF2-40B4-BE49-F238E27FC236}">
                <a16:creationId xmlns:a16="http://schemas.microsoft.com/office/drawing/2014/main" id="{BE1AC87B-E703-DBA3-8679-9B9909A46193}"/>
              </a:ext>
            </a:extLst>
          </p:cNvPr>
          <p:cNvCxnSpPr>
            <a:cxnSpLocks/>
          </p:cNvCxnSpPr>
          <p:nvPr/>
        </p:nvCxnSpPr>
        <p:spPr>
          <a:xfrm flipH="1">
            <a:off x="8745071" y="3209744"/>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F4CA9A-57AD-D600-51F6-2C0BBA3F28DF}"/>
              </a:ext>
            </a:extLst>
          </p:cNvPr>
          <p:cNvCxnSpPr>
            <a:endCxn id="18" idx="0"/>
          </p:cNvCxnSpPr>
          <p:nvPr/>
        </p:nvCxnSpPr>
        <p:spPr>
          <a:xfrm>
            <a:off x="9345856" y="2534563"/>
            <a:ext cx="3398" cy="5398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EA73E4-EEC1-8D16-5625-CBD18C5F7EBC}"/>
              </a:ext>
            </a:extLst>
          </p:cNvPr>
          <p:cNvCxnSpPr>
            <a:cxnSpLocks/>
          </p:cNvCxnSpPr>
          <p:nvPr/>
        </p:nvCxnSpPr>
        <p:spPr>
          <a:xfrm flipV="1">
            <a:off x="8758269" y="4862742"/>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98DD51-0F5A-FC3C-F05C-01C49F213C37}"/>
              </a:ext>
            </a:extLst>
          </p:cNvPr>
          <p:cNvCxnSpPr>
            <a:cxnSpLocks/>
          </p:cNvCxnSpPr>
          <p:nvPr/>
        </p:nvCxnSpPr>
        <p:spPr>
          <a:xfrm flipH="1">
            <a:off x="8756356" y="5993877"/>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B698D3C-F95A-8DD0-3DE1-29DF1953953E}"/>
              </a:ext>
            </a:extLst>
          </p:cNvPr>
          <p:cNvCxnSpPr>
            <a:cxnSpLocks/>
          </p:cNvCxnSpPr>
          <p:nvPr/>
        </p:nvCxnSpPr>
        <p:spPr>
          <a:xfrm>
            <a:off x="9367330" y="4997800"/>
            <a:ext cx="0" cy="8639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83BF7DB2-2B85-1F10-6243-C17E820B0A7F}"/>
              </a:ext>
            </a:extLst>
          </p:cNvPr>
          <p:cNvPicPr>
            <a:picLocks noChangeAspect="1"/>
          </p:cNvPicPr>
          <p:nvPr/>
        </p:nvPicPr>
        <p:blipFill>
          <a:blip r:embed="rId9"/>
          <a:stretch>
            <a:fillRect/>
          </a:stretch>
        </p:blipFill>
        <p:spPr>
          <a:xfrm>
            <a:off x="7111858" y="5499880"/>
            <a:ext cx="1043327" cy="872961"/>
          </a:xfrm>
          <a:prstGeom prst="rect">
            <a:avLst/>
          </a:prstGeom>
        </p:spPr>
      </p:pic>
      <p:sp>
        <p:nvSpPr>
          <p:cNvPr id="43" name="TextBox 42">
            <a:extLst>
              <a:ext uri="{FF2B5EF4-FFF2-40B4-BE49-F238E27FC236}">
                <a16:creationId xmlns:a16="http://schemas.microsoft.com/office/drawing/2014/main" id="{F8B9BCB7-1CA0-4879-5CC7-41B1B7873EB9}"/>
              </a:ext>
            </a:extLst>
          </p:cNvPr>
          <p:cNvSpPr txBox="1"/>
          <p:nvPr/>
        </p:nvSpPr>
        <p:spPr>
          <a:xfrm>
            <a:off x="723147" y="1560713"/>
            <a:ext cx="5372853" cy="400110"/>
          </a:xfrm>
          <a:prstGeom prst="rect">
            <a:avLst/>
          </a:prstGeom>
          <a:noFill/>
        </p:spPr>
        <p:txBody>
          <a:bodyPr wrap="square">
            <a:spAutoFit/>
          </a:bodyPr>
          <a:lstStyle/>
          <a:p>
            <a:pPr defTabSz="932472" fontAlgn="base">
              <a:spcBef>
                <a:spcPct val="0"/>
              </a:spcBef>
              <a:spcAft>
                <a:spcPct val="0"/>
              </a:spcAft>
            </a:pPr>
            <a:r>
              <a:rPr lang="en-US" sz="2000" b="1">
                <a:solidFill>
                  <a:schemeClr val="tx1"/>
                </a:solidFill>
                <a:latin typeface="Segoe UI" panose="020B0502040204020203" pitchFamily="34" charset="0"/>
                <a:cs typeface="Segoe UI" panose="020B0502040204020203" pitchFamily="34" charset="0"/>
              </a:rPr>
              <a:t>Agente de vendas</a:t>
            </a:r>
            <a:endParaRPr lang="en-US" sz="1800" b="1">
              <a:solidFill>
                <a:schemeClr val="tx1"/>
              </a:solidFill>
              <a:latin typeface="Segoe UI" panose="020B0502040204020203" pitchFamily="34" charset="0"/>
              <a:cs typeface="Segoe UI" panose="020B0502040204020203" pitchFamily="34" charset="0"/>
            </a:endParaRPr>
          </a:p>
        </p:txBody>
      </p:sp>
      <p:sp>
        <p:nvSpPr>
          <p:cNvPr id="45" name="TextBox 44">
            <a:extLst>
              <a:ext uri="{FF2B5EF4-FFF2-40B4-BE49-F238E27FC236}">
                <a16:creationId xmlns:a16="http://schemas.microsoft.com/office/drawing/2014/main" id="{CAD6F2DC-AE22-6E29-B04A-BFA56B395F13}"/>
              </a:ext>
            </a:extLst>
          </p:cNvPr>
          <p:cNvSpPr txBox="1"/>
          <p:nvPr/>
        </p:nvSpPr>
        <p:spPr>
          <a:xfrm>
            <a:off x="723147" y="2147863"/>
            <a:ext cx="5576053" cy="923330"/>
          </a:xfrm>
          <a:prstGeom prst="rect">
            <a:avLst/>
          </a:prstGeom>
          <a:noFill/>
        </p:spPr>
        <p:txBody>
          <a:bodyPr wrap="square">
            <a:spAutoFit/>
          </a:bodyPr>
          <a:lstStyle/>
          <a:p>
            <a:pPr defTabSz="932472" fontAlgn="base">
              <a:spcBef>
                <a:spcPct val="0"/>
              </a:spcBef>
              <a:spcAft>
                <a:spcPct val="0"/>
              </a:spcAft>
            </a:pPr>
            <a:r>
              <a:rPr lang="en-US" sz="1800" b="1">
                <a:solidFill>
                  <a:schemeClr val="tx1"/>
                </a:solidFill>
                <a:latin typeface="Segoe Sans Text"/>
                <a:cs typeface="Segoe Sans Text" pitchFamily="2" charset="0"/>
              </a:rPr>
              <a:t>Instruções: </a:t>
            </a:r>
            <a:r>
              <a:rPr lang="en-US" sz="1800">
                <a:solidFill>
                  <a:schemeClr val="tx1"/>
                </a:solidFill>
                <a:latin typeface="Segoe Sans Text"/>
                <a:cs typeface="Segoe Sans Text" pitchFamily="2" charset="0"/>
              </a:rPr>
              <a:t>Você é um agente de análise de vendas avançado da Contoso, especializado em auxiliar usuários com consultas de dados de vendas</a:t>
            </a:r>
          </a:p>
        </p:txBody>
      </p:sp>
      <p:sp>
        <p:nvSpPr>
          <p:cNvPr id="47" name="TextBox 46">
            <a:extLst>
              <a:ext uri="{FF2B5EF4-FFF2-40B4-BE49-F238E27FC236}">
                <a16:creationId xmlns:a16="http://schemas.microsoft.com/office/drawing/2014/main" id="{FFAF03D9-396A-8CBC-BB92-CD4068D1CF13}"/>
              </a:ext>
            </a:extLst>
          </p:cNvPr>
          <p:cNvSpPr txBox="1"/>
          <p:nvPr/>
        </p:nvSpPr>
        <p:spPr>
          <a:xfrm>
            <a:off x="723147" y="4790652"/>
            <a:ext cx="2397878" cy="369332"/>
          </a:xfrm>
          <a:prstGeom prst="rect">
            <a:avLst/>
          </a:prstGeom>
          <a:noFill/>
        </p:spPr>
        <p:txBody>
          <a:bodyPr wrap="square">
            <a:spAutoFit/>
          </a:bodyPr>
          <a:lstStyle/>
          <a:p>
            <a:pPr defTabSz="932472" fontAlgn="base">
              <a:spcBef>
                <a:spcPct val="0"/>
              </a:spcBef>
              <a:spcAft>
                <a:spcPct val="0"/>
              </a:spcAft>
            </a:pPr>
            <a:r>
              <a:rPr lang="en-US" sz="1800" b="1">
                <a:solidFill>
                  <a:schemeClr val="tx1"/>
                </a:solidFill>
                <a:latin typeface="Segoe Sans Text"/>
                <a:cs typeface="Segoe Sans Text" pitchFamily="2" charset="0"/>
              </a:rPr>
              <a:t>Dados</a:t>
            </a:r>
            <a:endParaRPr lang="en-US" sz="1100" b="1">
              <a:solidFill>
                <a:schemeClr val="tx1"/>
              </a:solidFill>
              <a:latin typeface="Segoe Sans Text"/>
              <a:cs typeface="Segoe Sans Text" pitchFamily="2" charset="0"/>
            </a:endParaRPr>
          </a:p>
        </p:txBody>
      </p:sp>
      <p:sp>
        <p:nvSpPr>
          <p:cNvPr id="49" name="TextBox 48">
            <a:extLst>
              <a:ext uri="{FF2B5EF4-FFF2-40B4-BE49-F238E27FC236}">
                <a16:creationId xmlns:a16="http://schemas.microsoft.com/office/drawing/2014/main" id="{311D8DCB-F239-A31B-31BC-633C145400A1}"/>
              </a:ext>
            </a:extLst>
          </p:cNvPr>
          <p:cNvSpPr txBox="1"/>
          <p:nvPr/>
        </p:nvSpPr>
        <p:spPr>
          <a:xfrm>
            <a:off x="723147" y="3258233"/>
            <a:ext cx="2023534" cy="369332"/>
          </a:xfrm>
          <a:prstGeom prst="rect">
            <a:avLst/>
          </a:prstGeom>
          <a:noFill/>
        </p:spPr>
        <p:txBody>
          <a:bodyPr wrap="square">
            <a:spAutoFit/>
          </a:bodyPr>
          <a:lstStyle/>
          <a:p>
            <a:pPr defTabSz="932472" fontAlgn="base">
              <a:spcBef>
                <a:spcPct val="0"/>
              </a:spcBef>
              <a:spcAft>
                <a:spcPct val="0"/>
              </a:spcAft>
            </a:pPr>
            <a:r>
              <a:rPr lang="en-US" sz="1800" b="1">
                <a:solidFill>
                  <a:schemeClr val="tx1"/>
                </a:solidFill>
                <a:latin typeface="Segoe Sans Text"/>
                <a:cs typeface="Segoe Sans Text" pitchFamily="2" charset="0"/>
              </a:rPr>
              <a:t>Modelo</a:t>
            </a:r>
          </a:p>
        </p:txBody>
      </p:sp>
      <p:sp>
        <p:nvSpPr>
          <p:cNvPr id="51" name="TextBox 50">
            <a:extLst>
              <a:ext uri="{FF2B5EF4-FFF2-40B4-BE49-F238E27FC236}">
                <a16:creationId xmlns:a16="http://schemas.microsoft.com/office/drawing/2014/main" id="{41F44E58-6C0F-C07D-9B0A-EDE6DEF93FC8}"/>
              </a:ext>
            </a:extLst>
          </p:cNvPr>
          <p:cNvSpPr txBox="1"/>
          <p:nvPr/>
        </p:nvSpPr>
        <p:spPr>
          <a:xfrm>
            <a:off x="3820884" y="3222414"/>
            <a:ext cx="2549255" cy="2800767"/>
          </a:xfrm>
          <a:prstGeom prst="rect">
            <a:avLst/>
          </a:prstGeom>
          <a:noFill/>
        </p:spPr>
        <p:txBody>
          <a:bodyPr wrap="square">
            <a:spAutoFit/>
          </a:bodyPr>
          <a:lstStyle/>
          <a:p>
            <a:pPr defTabSz="932472" fontAlgn="base">
              <a:spcBef>
                <a:spcPct val="0"/>
              </a:spcBef>
              <a:spcAft>
                <a:spcPct val="0"/>
              </a:spcAft>
            </a:pPr>
            <a:r>
              <a:rPr lang="en-US" sz="2000" b="1">
                <a:latin typeface="Segoe Sans Text"/>
                <a:cs typeface="Segoe Sans Text" pitchFamily="2" charset="0"/>
              </a:rPr>
              <a:t>Ferramentas</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800">
                <a:solidFill>
                  <a:schemeClr val="tx1"/>
                </a:solidFill>
                <a:latin typeface="Segoe Sans Text"/>
                <a:cs typeface="Segoe Sans Text" pitchFamily="2" charset="0"/>
              </a:rPr>
              <a:t>File Search</a:t>
            </a:r>
            <a:br>
              <a:rPr lang="en-US" sz="1800">
                <a:solidFill>
                  <a:schemeClr val="tx1"/>
                </a:solidFill>
                <a:latin typeface="Segoe Sans Text"/>
                <a:cs typeface="Segoe Sans Text" pitchFamily="2" charset="0"/>
              </a:rPr>
            </a:br>
            <a:r>
              <a:rPr lang="en-US" sz="1800">
                <a:solidFill>
                  <a:schemeClr val="tx1"/>
                </a:solidFill>
                <a:latin typeface="Segoe Sans Text"/>
                <a:cs typeface="Segoe Sans Text" pitchFamily="2" charset="0"/>
              </a:rPr>
              <a:t>Code Interpreter</a:t>
            </a:r>
          </a:p>
          <a:p>
            <a:pPr defTabSz="932472" fontAlgn="base">
              <a:spcBef>
                <a:spcPct val="0"/>
              </a:spcBef>
              <a:spcAft>
                <a:spcPct val="0"/>
              </a:spcAft>
            </a:pPr>
            <a:r>
              <a:rPr lang="en-US" sz="1800">
                <a:solidFill>
                  <a:schemeClr val="tx1"/>
                </a:solidFill>
                <a:latin typeface="Segoe Sans Text"/>
                <a:cs typeface="Segoe Sans Text" pitchFamily="2" charset="0"/>
              </a:rPr>
              <a:t>Query SQLite</a:t>
            </a:r>
            <a:br>
              <a:rPr lang="en-US" sz="1800">
                <a:solidFill>
                  <a:schemeClr val="tx1"/>
                </a:solidFill>
                <a:latin typeface="Segoe Sans Text"/>
                <a:cs typeface="Segoe Sans Text" pitchFamily="2" charset="0"/>
              </a:rPr>
            </a:br>
            <a:r>
              <a:rPr lang="en-US" sz="1800">
                <a:solidFill>
                  <a:schemeClr val="tx1"/>
                </a:solidFill>
                <a:latin typeface="Segoe Sans Text"/>
                <a:cs typeface="Segoe Sans Text" pitchFamily="2" charset="0"/>
              </a:rPr>
              <a:t>Bing Search</a:t>
            </a:r>
            <a:br>
              <a:rPr lang="en-US" sz="1800">
                <a:solidFill>
                  <a:schemeClr val="tx1"/>
                </a:solidFill>
                <a:latin typeface="Segoe Sans Text"/>
                <a:cs typeface="Segoe Sans Text" pitchFamily="2" charset="0"/>
              </a:rPr>
            </a:br>
            <a:r>
              <a:rPr lang="en-US" sz="1800">
                <a:solidFill>
                  <a:schemeClr val="tx1"/>
                </a:solidFill>
                <a:latin typeface="Segoe Sans Text"/>
                <a:cs typeface="Segoe Sans Text" pitchFamily="2" charset="0"/>
              </a:rPr>
              <a:t>Microsoft SharePoint</a:t>
            </a:r>
          </a:p>
          <a:p>
            <a:pPr defTabSz="932472" fontAlgn="base">
              <a:spcBef>
                <a:spcPct val="0"/>
              </a:spcBef>
              <a:spcAft>
                <a:spcPct val="0"/>
              </a:spcAft>
            </a:pPr>
            <a:r>
              <a:rPr lang="en-US" sz="1800">
                <a:solidFill>
                  <a:schemeClr val="tx1"/>
                </a:solidFill>
                <a:latin typeface="Segoe Sans Text"/>
                <a:cs typeface="Segoe Sans Text" pitchFamily="2" charset="0"/>
              </a:rPr>
              <a:t>Microsoft Fabric</a:t>
            </a:r>
            <a:br>
              <a:rPr lang="en-US" sz="1800">
                <a:solidFill>
                  <a:schemeClr val="tx1"/>
                </a:solidFill>
                <a:latin typeface="Segoe Sans Text"/>
                <a:cs typeface="Segoe Sans Text" pitchFamily="2" charset="0"/>
              </a:rPr>
            </a:br>
            <a:r>
              <a:rPr lang="en-US" sz="1800">
                <a:solidFill>
                  <a:schemeClr val="tx1"/>
                </a:solidFill>
                <a:latin typeface="Segoe Sans Text"/>
                <a:cs typeface="Segoe Sans Text" pitchFamily="2" charset="0"/>
              </a:rPr>
              <a:t>Azure Logic Apps</a:t>
            </a:r>
          </a:p>
          <a:p>
            <a:pPr defTabSz="932472" fontAlgn="base">
              <a:spcBef>
                <a:spcPct val="0"/>
              </a:spcBef>
              <a:spcAft>
                <a:spcPct val="0"/>
              </a:spcAft>
            </a:pPr>
            <a:r>
              <a:rPr lang="en-US" sz="1800">
                <a:solidFill>
                  <a:schemeClr val="tx1"/>
                </a:solidFill>
                <a:latin typeface="Segoe Sans Text"/>
                <a:cs typeface="Segoe Sans Text" pitchFamily="2" charset="0"/>
              </a:rPr>
              <a:t>Azure Functions</a:t>
            </a:r>
          </a:p>
        </p:txBody>
      </p:sp>
    </p:spTree>
    <p:extLst>
      <p:ext uri="{BB962C8B-B14F-4D97-AF65-F5344CB8AC3E}">
        <p14:creationId xmlns:p14="http://schemas.microsoft.com/office/powerpoint/2010/main" val="3632990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animBg="1"/>
      <p:bldP spid="12" grpId="0" animBg="1"/>
      <p:bldP spid="13" grpId="0"/>
      <p:bldP spid="14" grpId="0" animBg="1"/>
      <p:bldP spid="15" grpId="0"/>
      <p:bldP spid="16" grpId="0"/>
      <p:bldP spid="18" grpId="0" animBg="1"/>
      <p:bldP spid="20" grpId="0" animBg="1"/>
      <p:bldP spid="21" grpId="0" animBg="1"/>
      <p:bldP spid="22" grpId="0"/>
      <p:bldP spid="23" grpId="0"/>
      <p:bldP spid="24" grpId="0" animBg="1"/>
      <p:bldP spid="25" grpId="0" animBg="1"/>
      <p:bldP spid="26" grpId="0"/>
      <p:bldP spid="3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23862-9942-8B75-2431-4261184A4E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7A612F-A877-8605-2E2E-4420F1D658B9}"/>
              </a:ext>
            </a:extLst>
          </p:cNvPr>
          <p:cNvSpPr>
            <a:spLocks noGrp="1"/>
          </p:cNvSpPr>
          <p:nvPr>
            <p:ph type="title"/>
          </p:nvPr>
        </p:nvSpPr>
        <p:spPr/>
        <p:txBody>
          <a:bodyPr/>
          <a:lstStyle/>
          <a:p>
            <a:r>
              <a:rPr lang="en-US" sz="3600" err="1">
                <a:solidFill>
                  <a:srgbClr val="000000"/>
                </a:solidFill>
                <a:cs typeface="Segoe UI"/>
              </a:rPr>
              <a:t>Uso</a:t>
            </a:r>
            <a:r>
              <a:rPr lang="en-US" sz="3600">
                <a:solidFill>
                  <a:srgbClr val="000000"/>
                </a:solidFill>
                <a:cs typeface="Segoe UI"/>
              </a:rPr>
              <a:t> de ferramentas </a:t>
            </a:r>
            <a:r>
              <a:rPr lang="en-US">
                <a:solidFill>
                  <a:srgbClr val="000000"/>
                </a:solidFill>
                <a:cs typeface="Segoe UI"/>
              </a:rPr>
              <a:t>em</a:t>
            </a:r>
            <a:r>
              <a:rPr lang="en-US" sz="3600">
                <a:solidFill>
                  <a:srgbClr val="000000"/>
                </a:solidFill>
                <a:cs typeface="Segoe UI"/>
              </a:rPr>
              <a:t> Agentic RAG</a:t>
            </a:r>
            <a:endParaRPr lang="en-US">
              <a:cs typeface="Segoe UI"/>
            </a:endParaRPr>
          </a:p>
        </p:txBody>
      </p:sp>
      <p:grpSp>
        <p:nvGrpSpPr>
          <p:cNvPr id="6" name="Group 3">
            <a:extLst>
              <a:ext uri="{FF2B5EF4-FFF2-40B4-BE49-F238E27FC236}">
                <a16:creationId xmlns:a16="http://schemas.microsoft.com/office/drawing/2014/main" id="{6F0EA510-8463-C91D-CCA6-61E7378999D2}"/>
              </a:ext>
            </a:extLst>
          </p:cNvPr>
          <p:cNvGrpSpPr/>
          <p:nvPr/>
        </p:nvGrpSpPr>
        <p:grpSpPr>
          <a:xfrm>
            <a:off x="101788" y="2648549"/>
            <a:ext cx="2397679" cy="1541983"/>
            <a:chOff x="0" y="-57150"/>
            <a:chExt cx="694382" cy="446568"/>
          </a:xfrm>
        </p:grpSpPr>
        <p:sp>
          <p:nvSpPr>
            <p:cNvPr id="7" name="Freeform 4">
              <a:extLst>
                <a:ext uri="{FF2B5EF4-FFF2-40B4-BE49-F238E27FC236}">
                  <a16:creationId xmlns:a16="http://schemas.microsoft.com/office/drawing/2014/main" id="{3D173E45-AC21-1FC3-38EF-975BA36388BD}"/>
                </a:ext>
              </a:extLst>
            </p:cNvPr>
            <p:cNvSpPr/>
            <p:nvPr/>
          </p:nvSpPr>
          <p:spPr>
            <a:xfrm>
              <a:off x="29392" y="-3283"/>
              <a:ext cx="540951" cy="389418"/>
            </a:xfrm>
            <a:custGeom>
              <a:avLst/>
              <a:gdLst/>
              <a:ahLst/>
              <a:cxnLst/>
              <a:rect l="l" t="t" r="r" b="b"/>
              <a:pathLst>
                <a:path w="694382" h="389418">
                  <a:moveTo>
                    <a:pt x="164675" y="0"/>
                  </a:moveTo>
                  <a:lnTo>
                    <a:pt x="529707" y="0"/>
                  </a:lnTo>
                  <a:cubicBezTo>
                    <a:pt x="573381" y="0"/>
                    <a:pt x="615267" y="17350"/>
                    <a:pt x="646150" y="48232"/>
                  </a:cubicBezTo>
                  <a:cubicBezTo>
                    <a:pt x="677032" y="79115"/>
                    <a:pt x="694382" y="121001"/>
                    <a:pt x="694382" y="164675"/>
                  </a:cubicBezTo>
                  <a:lnTo>
                    <a:pt x="694382" y="224742"/>
                  </a:lnTo>
                  <a:cubicBezTo>
                    <a:pt x="694382" y="268417"/>
                    <a:pt x="677032" y="310303"/>
                    <a:pt x="646150" y="341185"/>
                  </a:cubicBezTo>
                  <a:cubicBezTo>
                    <a:pt x="615267" y="372068"/>
                    <a:pt x="573381" y="389418"/>
                    <a:pt x="529707" y="389418"/>
                  </a:cubicBezTo>
                  <a:lnTo>
                    <a:pt x="164675" y="389418"/>
                  </a:lnTo>
                  <a:cubicBezTo>
                    <a:pt x="121001" y="389418"/>
                    <a:pt x="79115" y="372068"/>
                    <a:pt x="48232" y="341185"/>
                  </a:cubicBezTo>
                  <a:cubicBezTo>
                    <a:pt x="17350" y="310303"/>
                    <a:pt x="0" y="268417"/>
                    <a:pt x="0" y="224742"/>
                  </a:cubicBezTo>
                  <a:lnTo>
                    <a:pt x="0" y="164675"/>
                  </a:lnTo>
                  <a:cubicBezTo>
                    <a:pt x="0" y="121001"/>
                    <a:pt x="17350" y="79115"/>
                    <a:pt x="48232" y="48232"/>
                  </a:cubicBezTo>
                  <a:cubicBezTo>
                    <a:pt x="79115" y="17350"/>
                    <a:pt x="121001" y="0"/>
                    <a:pt x="164675" y="0"/>
                  </a:cubicBezTo>
                  <a:close/>
                </a:path>
              </a:pathLst>
            </a:custGeom>
            <a:solidFill>
              <a:srgbClr val="217CE9"/>
            </a:solidFill>
          </p:spPr>
          <p:txBody>
            <a:bodyPr/>
            <a:lstStyle/>
            <a:p>
              <a:endParaRPr lang="en-US"/>
            </a:p>
          </p:txBody>
        </p:sp>
        <p:sp>
          <p:nvSpPr>
            <p:cNvPr id="8" name="TextBox 5">
              <a:extLst>
                <a:ext uri="{FF2B5EF4-FFF2-40B4-BE49-F238E27FC236}">
                  <a16:creationId xmlns:a16="http://schemas.microsoft.com/office/drawing/2014/main" id="{4BDA5622-E4AD-46F7-095D-45F815C802FB}"/>
                </a:ext>
              </a:extLst>
            </p:cNvPr>
            <p:cNvSpPr txBox="1"/>
            <p:nvPr/>
          </p:nvSpPr>
          <p:spPr>
            <a:xfrm>
              <a:off x="0" y="-57150"/>
              <a:ext cx="694382" cy="446568"/>
            </a:xfrm>
            <a:prstGeom prst="rect">
              <a:avLst/>
            </a:prstGeom>
          </p:spPr>
          <p:txBody>
            <a:bodyPr lIns="50800" tIns="50800" rIns="50800" bIns="50800" rtlCol="0" anchor="ctr"/>
            <a:lstStyle/>
            <a:p>
              <a:pPr algn="ctr">
                <a:lnSpc>
                  <a:spcPts val="3500"/>
                </a:lnSpc>
              </a:pPr>
              <a:endParaRPr/>
            </a:p>
          </p:txBody>
        </p:sp>
      </p:grpSp>
      <p:sp>
        <p:nvSpPr>
          <p:cNvPr id="9" name="TextBox 6">
            <a:extLst>
              <a:ext uri="{FF2B5EF4-FFF2-40B4-BE49-F238E27FC236}">
                <a16:creationId xmlns:a16="http://schemas.microsoft.com/office/drawing/2014/main" id="{FC102710-8A5C-C8E3-8F10-0DC04A44482B}"/>
              </a:ext>
            </a:extLst>
          </p:cNvPr>
          <p:cNvSpPr txBox="1"/>
          <p:nvPr/>
        </p:nvSpPr>
        <p:spPr>
          <a:xfrm>
            <a:off x="312956" y="2946680"/>
            <a:ext cx="1561534" cy="945131"/>
          </a:xfrm>
          <a:prstGeom prst="rect">
            <a:avLst/>
          </a:prstGeom>
        </p:spPr>
        <p:txBody>
          <a:bodyPr wrap="square" lIns="0" tIns="0" rIns="0" bIns="0" rtlCol="0" anchor="t">
            <a:spAutoFit/>
          </a:bodyPr>
          <a:lstStyle/>
          <a:p>
            <a:pPr algn="ctr">
              <a:lnSpc>
                <a:spcPts val="3819"/>
              </a:lnSpc>
            </a:pPr>
            <a:r>
              <a:rPr lang="en-US" sz="2728" b="1">
                <a:solidFill>
                  <a:srgbClr val="FFFFFF"/>
                </a:solidFill>
                <a:latin typeface="Poppins Bold"/>
                <a:ea typeface="Poppins Bold"/>
                <a:cs typeface="Poppins Bold"/>
                <a:sym typeface="Poppins Bold"/>
              </a:rPr>
              <a:t>Análise</a:t>
            </a:r>
          </a:p>
          <a:p>
            <a:pPr algn="ctr">
              <a:lnSpc>
                <a:spcPts val="3819"/>
              </a:lnSpc>
            </a:pPr>
            <a:r>
              <a:rPr lang="en-US" sz="2728" b="1">
                <a:solidFill>
                  <a:srgbClr val="FFFFFF"/>
                </a:solidFill>
                <a:latin typeface="Poppins Bold"/>
                <a:ea typeface="Poppins Bold"/>
                <a:cs typeface="Poppins Bold"/>
                <a:sym typeface="Poppins Bold"/>
              </a:rPr>
              <a:t>por LLM</a:t>
            </a:r>
          </a:p>
        </p:txBody>
      </p:sp>
      <p:grpSp>
        <p:nvGrpSpPr>
          <p:cNvPr id="14" name="Group 11">
            <a:extLst>
              <a:ext uri="{FF2B5EF4-FFF2-40B4-BE49-F238E27FC236}">
                <a16:creationId xmlns:a16="http://schemas.microsoft.com/office/drawing/2014/main" id="{1428FC21-6BBC-9E1A-551E-87FED6246E0D}"/>
              </a:ext>
            </a:extLst>
          </p:cNvPr>
          <p:cNvGrpSpPr/>
          <p:nvPr/>
        </p:nvGrpSpPr>
        <p:grpSpPr>
          <a:xfrm>
            <a:off x="3205686" y="1364473"/>
            <a:ext cx="3291551" cy="774840"/>
            <a:chOff x="0" y="-135160"/>
            <a:chExt cx="4388735" cy="1033121"/>
          </a:xfrm>
        </p:grpSpPr>
        <p:grpSp>
          <p:nvGrpSpPr>
            <p:cNvPr id="15" name="Group 12">
              <a:extLst>
                <a:ext uri="{FF2B5EF4-FFF2-40B4-BE49-F238E27FC236}">
                  <a16:creationId xmlns:a16="http://schemas.microsoft.com/office/drawing/2014/main" id="{43F9D732-2209-3AC8-CA28-0BA323F8C788}"/>
                </a:ext>
              </a:extLst>
            </p:cNvPr>
            <p:cNvGrpSpPr/>
            <p:nvPr/>
          </p:nvGrpSpPr>
          <p:grpSpPr>
            <a:xfrm>
              <a:off x="0" y="-135160"/>
              <a:ext cx="4388735" cy="1033121"/>
              <a:chOff x="0" y="-57150"/>
              <a:chExt cx="1855706" cy="436838"/>
            </a:xfrm>
          </p:grpSpPr>
          <p:sp>
            <p:nvSpPr>
              <p:cNvPr id="17" name="Freeform 13">
                <a:extLst>
                  <a:ext uri="{FF2B5EF4-FFF2-40B4-BE49-F238E27FC236}">
                    <a16:creationId xmlns:a16="http://schemas.microsoft.com/office/drawing/2014/main" id="{C4ED6435-CB70-CBFC-B849-C2CB44E410D2}"/>
                  </a:ext>
                </a:extLst>
              </p:cNvPr>
              <p:cNvSpPr/>
              <p:nvPr/>
            </p:nvSpPr>
            <p:spPr>
              <a:xfrm>
                <a:off x="1" y="0"/>
                <a:ext cx="1412250" cy="379688"/>
              </a:xfrm>
              <a:custGeom>
                <a:avLst/>
                <a:gdLst/>
                <a:ahLst/>
                <a:cxnLst/>
                <a:rect l="l" t="t" r="r" b="b"/>
                <a:pathLst>
                  <a:path w="1855706" h="379688">
                    <a:moveTo>
                      <a:pt x="81604" y="0"/>
                    </a:moveTo>
                    <a:lnTo>
                      <a:pt x="1774102" y="0"/>
                    </a:lnTo>
                    <a:cubicBezTo>
                      <a:pt x="1819171" y="0"/>
                      <a:pt x="1855706" y="36535"/>
                      <a:pt x="1855706" y="81604"/>
                    </a:cubicBezTo>
                    <a:lnTo>
                      <a:pt x="1855706" y="298085"/>
                    </a:lnTo>
                    <a:cubicBezTo>
                      <a:pt x="1855706" y="343153"/>
                      <a:pt x="1819171" y="379688"/>
                      <a:pt x="1774102" y="379688"/>
                    </a:cubicBezTo>
                    <a:lnTo>
                      <a:pt x="81604" y="379688"/>
                    </a:lnTo>
                    <a:cubicBezTo>
                      <a:pt x="36535" y="379688"/>
                      <a:pt x="0" y="343153"/>
                      <a:pt x="0" y="298085"/>
                    </a:cubicBezTo>
                    <a:lnTo>
                      <a:pt x="0" y="81604"/>
                    </a:lnTo>
                    <a:cubicBezTo>
                      <a:pt x="0" y="36535"/>
                      <a:pt x="36535" y="0"/>
                      <a:pt x="81604" y="0"/>
                    </a:cubicBezTo>
                    <a:close/>
                  </a:path>
                </a:pathLst>
              </a:custGeom>
              <a:solidFill>
                <a:srgbClr val="217CE9"/>
              </a:solidFill>
            </p:spPr>
            <p:txBody>
              <a:bodyPr/>
              <a:lstStyle/>
              <a:p>
                <a:endParaRPr lang="en-US"/>
              </a:p>
            </p:txBody>
          </p:sp>
          <p:sp>
            <p:nvSpPr>
              <p:cNvPr id="18" name="TextBox 14">
                <a:extLst>
                  <a:ext uri="{FF2B5EF4-FFF2-40B4-BE49-F238E27FC236}">
                    <a16:creationId xmlns:a16="http://schemas.microsoft.com/office/drawing/2014/main" id="{498024B0-7990-4C21-113A-1318A10303AE}"/>
                  </a:ext>
                </a:extLst>
              </p:cNvPr>
              <p:cNvSpPr txBox="1"/>
              <p:nvPr/>
            </p:nvSpPr>
            <p:spPr>
              <a:xfrm>
                <a:off x="0" y="-57150"/>
                <a:ext cx="1855706" cy="436838"/>
              </a:xfrm>
              <a:prstGeom prst="rect">
                <a:avLst/>
              </a:prstGeom>
            </p:spPr>
            <p:txBody>
              <a:bodyPr lIns="50800" tIns="50800" rIns="50800" bIns="50800" rtlCol="0" anchor="ctr"/>
              <a:lstStyle/>
              <a:p>
                <a:pPr algn="ctr">
                  <a:lnSpc>
                    <a:spcPts val="3500"/>
                  </a:lnSpc>
                </a:pPr>
                <a:endParaRPr/>
              </a:p>
            </p:txBody>
          </p:sp>
        </p:grpSp>
        <p:sp>
          <p:nvSpPr>
            <p:cNvPr id="16" name="TextBox 15">
              <a:extLst>
                <a:ext uri="{FF2B5EF4-FFF2-40B4-BE49-F238E27FC236}">
                  <a16:creationId xmlns:a16="http://schemas.microsoft.com/office/drawing/2014/main" id="{25C1DA3C-CF80-3607-CE9D-CD7C54070E16}"/>
                </a:ext>
              </a:extLst>
            </p:cNvPr>
            <p:cNvSpPr txBox="1"/>
            <p:nvPr/>
          </p:nvSpPr>
          <p:spPr>
            <a:xfrm>
              <a:off x="187129" y="125474"/>
              <a:ext cx="2801350" cy="546475"/>
            </a:xfrm>
            <a:prstGeom prst="rect">
              <a:avLst/>
            </a:prstGeom>
          </p:spPr>
          <p:txBody>
            <a:bodyPr wrap="square" lIns="0" tIns="0" rIns="0" bIns="0" rtlCol="0" anchor="t">
              <a:spAutoFit/>
            </a:bodyPr>
            <a:lstStyle/>
            <a:p>
              <a:pPr algn="ctr">
                <a:lnSpc>
                  <a:spcPts val="3425"/>
                </a:lnSpc>
                <a:spcBef>
                  <a:spcPct val="0"/>
                </a:spcBef>
              </a:pPr>
              <a:r>
                <a:rPr lang="en-US" sz="2446" b="1">
                  <a:solidFill>
                    <a:srgbClr val="FFFFFF"/>
                  </a:solidFill>
                  <a:latin typeface="Poppins Bold"/>
                  <a:ea typeface="Poppins Bold"/>
                  <a:cs typeface="Poppins Bold"/>
                  <a:sym typeface="Poppins Bold"/>
                </a:rPr>
                <a:t>Documentos</a:t>
              </a:r>
            </a:p>
          </p:txBody>
        </p:sp>
      </p:grpSp>
      <p:sp>
        <p:nvSpPr>
          <p:cNvPr id="19" name="AutoShape 16">
            <a:extLst>
              <a:ext uri="{FF2B5EF4-FFF2-40B4-BE49-F238E27FC236}">
                <a16:creationId xmlns:a16="http://schemas.microsoft.com/office/drawing/2014/main" id="{597DD0B2-AC64-8315-8BE8-08A12A6C20BD}"/>
              </a:ext>
            </a:extLst>
          </p:cNvPr>
          <p:cNvSpPr/>
          <p:nvPr/>
        </p:nvSpPr>
        <p:spPr>
          <a:xfrm flipV="1">
            <a:off x="2071165" y="1810555"/>
            <a:ext cx="1115373" cy="1677589"/>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20" name="Group 17">
            <a:extLst>
              <a:ext uri="{FF2B5EF4-FFF2-40B4-BE49-F238E27FC236}">
                <a16:creationId xmlns:a16="http://schemas.microsoft.com/office/drawing/2014/main" id="{DB65F0E4-D7E3-27C6-C15D-44304A16F478}"/>
              </a:ext>
            </a:extLst>
          </p:cNvPr>
          <p:cNvGrpSpPr/>
          <p:nvPr/>
        </p:nvGrpSpPr>
        <p:grpSpPr>
          <a:xfrm>
            <a:off x="3231731" y="2245447"/>
            <a:ext cx="3277309" cy="1259994"/>
            <a:chOff x="0" y="-135160"/>
            <a:chExt cx="4388735" cy="1357155"/>
          </a:xfrm>
        </p:grpSpPr>
        <p:grpSp>
          <p:nvGrpSpPr>
            <p:cNvPr id="21" name="Group 18">
              <a:extLst>
                <a:ext uri="{FF2B5EF4-FFF2-40B4-BE49-F238E27FC236}">
                  <a16:creationId xmlns:a16="http://schemas.microsoft.com/office/drawing/2014/main" id="{7C9641D6-FA49-A558-668C-D8013B255F4A}"/>
                </a:ext>
              </a:extLst>
            </p:cNvPr>
            <p:cNvGrpSpPr/>
            <p:nvPr/>
          </p:nvGrpSpPr>
          <p:grpSpPr>
            <a:xfrm>
              <a:off x="0" y="-135160"/>
              <a:ext cx="4388735" cy="1033121"/>
              <a:chOff x="0" y="-57150"/>
              <a:chExt cx="1855706" cy="436838"/>
            </a:xfrm>
          </p:grpSpPr>
          <p:sp>
            <p:nvSpPr>
              <p:cNvPr id="23" name="Freeform 19">
                <a:extLst>
                  <a:ext uri="{FF2B5EF4-FFF2-40B4-BE49-F238E27FC236}">
                    <a16:creationId xmlns:a16="http://schemas.microsoft.com/office/drawing/2014/main" id="{4A97B675-DE2B-7CAD-9235-82FE53945A35}"/>
                  </a:ext>
                </a:extLst>
              </p:cNvPr>
              <p:cNvSpPr/>
              <p:nvPr/>
            </p:nvSpPr>
            <p:spPr>
              <a:xfrm>
                <a:off x="1" y="0"/>
                <a:ext cx="1393552" cy="379688"/>
              </a:xfrm>
              <a:custGeom>
                <a:avLst/>
                <a:gdLst/>
                <a:ahLst/>
                <a:cxnLst/>
                <a:rect l="l" t="t" r="r" b="b"/>
                <a:pathLst>
                  <a:path w="1855706" h="379688">
                    <a:moveTo>
                      <a:pt x="81604" y="0"/>
                    </a:moveTo>
                    <a:lnTo>
                      <a:pt x="1774102" y="0"/>
                    </a:lnTo>
                    <a:cubicBezTo>
                      <a:pt x="1819171" y="0"/>
                      <a:pt x="1855706" y="36535"/>
                      <a:pt x="1855706" y="81604"/>
                    </a:cubicBezTo>
                    <a:lnTo>
                      <a:pt x="1855706" y="298085"/>
                    </a:lnTo>
                    <a:cubicBezTo>
                      <a:pt x="1855706" y="343153"/>
                      <a:pt x="1819171" y="379688"/>
                      <a:pt x="1774102" y="379688"/>
                    </a:cubicBezTo>
                    <a:lnTo>
                      <a:pt x="81604" y="379688"/>
                    </a:lnTo>
                    <a:cubicBezTo>
                      <a:pt x="36535" y="379688"/>
                      <a:pt x="0" y="343153"/>
                      <a:pt x="0" y="298085"/>
                    </a:cubicBezTo>
                    <a:lnTo>
                      <a:pt x="0" y="81604"/>
                    </a:lnTo>
                    <a:cubicBezTo>
                      <a:pt x="0" y="36535"/>
                      <a:pt x="36535" y="0"/>
                      <a:pt x="81604" y="0"/>
                    </a:cubicBezTo>
                    <a:close/>
                  </a:path>
                </a:pathLst>
              </a:custGeom>
              <a:solidFill>
                <a:srgbClr val="217CE9"/>
              </a:solidFill>
            </p:spPr>
            <p:txBody>
              <a:bodyPr/>
              <a:lstStyle/>
              <a:p>
                <a:endParaRPr lang="en-US"/>
              </a:p>
            </p:txBody>
          </p:sp>
          <p:sp>
            <p:nvSpPr>
              <p:cNvPr id="24" name="TextBox 20">
                <a:extLst>
                  <a:ext uri="{FF2B5EF4-FFF2-40B4-BE49-F238E27FC236}">
                    <a16:creationId xmlns:a16="http://schemas.microsoft.com/office/drawing/2014/main" id="{139181A1-A9C0-1767-A704-8CDAEF4800D1}"/>
                  </a:ext>
                </a:extLst>
              </p:cNvPr>
              <p:cNvSpPr txBox="1"/>
              <p:nvPr/>
            </p:nvSpPr>
            <p:spPr>
              <a:xfrm>
                <a:off x="0" y="-57150"/>
                <a:ext cx="1855706" cy="436838"/>
              </a:xfrm>
              <a:prstGeom prst="rect">
                <a:avLst/>
              </a:prstGeom>
            </p:spPr>
            <p:txBody>
              <a:bodyPr lIns="50800" tIns="50800" rIns="50800" bIns="50800" rtlCol="0" anchor="ctr"/>
              <a:lstStyle/>
              <a:p>
                <a:pPr algn="ctr">
                  <a:lnSpc>
                    <a:spcPts val="3500"/>
                  </a:lnSpc>
                </a:pPr>
                <a:endParaRPr/>
              </a:p>
            </p:txBody>
          </p:sp>
        </p:grpSp>
        <p:sp>
          <p:nvSpPr>
            <p:cNvPr id="22" name="TextBox 21">
              <a:extLst>
                <a:ext uri="{FF2B5EF4-FFF2-40B4-BE49-F238E27FC236}">
                  <a16:creationId xmlns:a16="http://schemas.microsoft.com/office/drawing/2014/main" id="{5076DCD8-2754-CFDD-6F15-276DE56E839A}"/>
                </a:ext>
              </a:extLst>
            </p:cNvPr>
            <p:cNvSpPr txBox="1"/>
            <p:nvPr/>
          </p:nvSpPr>
          <p:spPr>
            <a:xfrm>
              <a:off x="139656" y="68504"/>
              <a:ext cx="3222396" cy="1153491"/>
            </a:xfrm>
            <a:prstGeom prst="rect">
              <a:avLst/>
            </a:prstGeom>
          </p:spPr>
          <p:txBody>
            <a:bodyPr wrap="square" lIns="0" tIns="0" rIns="0" bIns="0" rtlCol="0" anchor="t">
              <a:spAutoFit/>
            </a:bodyPr>
            <a:lstStyle/>
            <a:p>
              <a:pPr algn="ctr">
                <a:lnSpc>
                  <a:spcPts val="3425"/>
                </a:lnSpc>
                <a:spcBef>
                  <a:spcPct val="0"/>
                </a:spcBef>
              </a:pPr>
              <a:r>
                <a:rPr lang="en-US" sz="2446" b="1">
                  <a:solidFill>
                    <a:srgbClr val="FFFFFF"/>
                  </a:solidFill>
                  <a:latin typeface="Poppins Bold"/>
                  <a:ea typeface="Poppins Bold"/>
                  <a:cs typeface="Poppins Bold"/>
                  <a:sym typeface="Poppins Bold"/>
                </a:rPr>
                <a:t>Banco de dados</a:t>
              </a:r>
            </a:p>
          </p:txBody>
        </p:sp>
      </p:grpSp>
      <p:grpSp>
        <p:nvGrpSpPr>
          <p:cNvPr id="25" name="Group 22">
            <a:extLst>
              <a:ext uri="{FF2B5EF4-FFF2-40B4-BE49-F238E27FC236}">
                <a16:creationId xmlns:a16="http://schemas.microsoft.com/office/drawing/2014/main" id="{A396843B-F8C2-9A3A-4881-B1291A5F132F}"/>
              </a:ext>
            </a:extLst>
          </p:cNvPr>
          <p:cNvGrpSpPr/>
          <p:nvPr/>
        </p:nvGrpSpPr>
        <p:grpSpPr>
          <a:xfrm>
            <a:off x="3301044" y="3337580"/>
            <a:ext cx="3291551" cy="774840"/>
            <a:chOff x="0" y="-135160"/>
            <a:chExt cx="4388735" cy="1033121"/>
          </a:xfrm>
        </p:grpSpPr>
        <p:grpSp>
          <p:nvGrpSpPr>
            <p:cNvPr id="26" name="Group 23">
              <a:extLst>
                <a:ext uri="{FF2B5EF4-FFF2-40B4-BE49-F238E27FC236}">
                  <a16:creationId xmlns:a16="http://schemas.microsoft.com/office/drawing/2014/main" id="{E32BB569-9518-AC4D-9145-BF3EB9DCB8A8}"/>
                </a:ext>
              </a:extLst>
            </p:cNvPr>
            <p:cNvGrpSpPr/>
            <p:nvPr/>
          </p:nvGrpSpPr>
          <p:grpSpPr>
            <a:xfrm>
              <a:off x="0" y="-135160"/>
              <a:ext cx="4388735" cy="1033121"/>
              <a:chOff x="0" y="-57150"/>
              <a:chExt cx="1855706" cy="436838"/>
            </a:xfrm>
          </p:grpSpPr>
          <p:sp>
            <p:nvSpPr>
              <p:cNvPr id="28" name="Freeform 24">
                <a:extLst>
                  <a:ext uri="{FF2B5EF4-FFF2-40B4-BE49-F238E27FC236}">
                    <a16:creationId xmlns:a16="http://schemas.microsoft.com/office/drawing/2014/main" id="{EBFD83B3-0615-2A91-D349-A0C8C3048BAE}"/>
                  </a:ext>
                </a:extLst>
              </p:cNvPr>
              <p:cNvSpPr/>
              <p:nvPr/>
            </p:nvSpPr>
            <p:spPr>
              <a:xfrm>
                <a:off x="1" y="0"/>
                <a:ext cx="1358490" cy="379688"/>
              </a:xfrm>
              <a:custGeom>
                <a:avLst/>
                <a:gdLst/>
                <a:ahLst/>
                <a:cxnLst/>
                <a:rect l="l" t="t" r="r" b="b"/>
                <a:pathLst>
                  <a:path w="1855706" h="379688">
                    <a:moveTo>
                      <a:pt x="81604" y="0"/>
                    </a:moveTo>
                    <a:lnTo>
                      <a:pt x="1774102" y="0"/>
                    </a:lnTo>
                    <a:cubicBezTo>
                      <a:pt x="1819171" y="0"/>
                      <a:pt x="1855706" y="36535"/>
                      <a:pt x="1855706" y="81604"/>
                    </a:cubicBezTo>
                    <a:lnTo>
                      <a:pt x="1855706" y="298085"/>
                    </a:lnTo>
                    <a:cubicBezTo>
                      <a:pt x="1855706" y="343153"/>
                      <a:pt x="1819171" y="379688"/>
                      <a:pt x="1774102" y="379688"/>
                    </a:cubicBezTo>
                    <a:lnTo>
                      <a:pt x="81604" y="379688"/>
                    </a:lnTo>
                    <a:cubicBezTo>
                      <a:pt x="36535" y="379688"/>
                      <a:pt x="0" y="343153"/>
                      <a:pt x="0" y="298085"/>
                    </a:cubicBezTo>
                    <a:lnTo>
                      <a:pt x="0" y="81604"/>
                    </a:lnTo>
                    <a:cubicBezTo>
                      <a:pt x="0" y="36535"/>
                      <a:pt x="36535" y="0"/>
                      <a:pt x="81604" y="0"/>
                    </a:cubicBezTo>
                    <a:close/>
                  </a:path>
                </a:pathLst>
              </a:custGeom>
              <a:solidFill>
                <a:srgbClr val="217CE9"/>
              </a:solidFill>
            </p:spPr>
            <p:txBody>
              <a:bodyPr/>
              <a:lstStyle/>
              <a:p>
                <a:endParaRPr lang="en-US"/>
              </a:p>
            </p:txBody>
          </p:sp>
          <p:sp>
            <p:nvSpPr>
              <p:cNvPr id="29" name="TextBox 25">
                <a:extLst>
                  <a:ext uri="{FF2B5EF4-FFF2-40B4-BE49-F238E27FC236}">
                    <a16:creationId xmlns:a16="http://schemas.microsoft.com/office/drawing/2014/main" id="{575967DD-806E-D2B2-73F0-F498EB3CA20F}"/>
                  </a:ext>
                </a:extLst>
              </p:cNvPr>
              <p:cNvSpPr txBox="1"/>
              <p:nvPr/>
            </p:nvSpPr>
            <p:spPr>
              <a:xfrm>
                <a:off x="0" y="-57150"/>
                <a:ext cx="1855706" cy="436838"/>
              </a:xfrm>
              <a:prstGeom prst="rect">
                <a:avLst/>
              </a:prstGeom>
            </p:spPr>
            <p:txBody>
              <a:bodyPr lIns="50800" tIns="50800" rIns="50800" bIns="50800" rtlCol="0" anchor="ctr"/>
              <a:lstStyle/>
              <a:p>
                <a:pPr algn="ctr">
                  <a:lnSpc>
                    <a:spcPts val="3500"/>
                  </a:lnSpc>
                </a:pPr>
                <a:endParaRPr/>
              </a:p>
            </p:txBody>
          </p:sp>
        </p:grpSp>
        <p:sp>
          <p:nvSpPr>
            <p:cNvPr id="27" name="TextBox 26">
              <a:extLst>
                <a:ext uri="{FF2B5EF4-FFF2-40B4-BE49-F238E27FC236}">
                  <a16:creationId xmlns:a16="http://schemas.microsoft.com/office/drawing/2014/main" id="{6DD1C14C-FDA4-5645-1F86-1387F86D875C}"/>
                </a:ext>
              </a:extLst>
            </p:cNvPr>
            <p:cNvSpPr txBox="1"/>
            <p:nvPr/>
          </p:nvSpPr>
          <p:spPr>
            <a:xfrm>
              <a:off x="187131" y="125474"/>
              <a:ext cx="2887464" cy="546475"/>
            </a:xfrm>
            <a:prstGeom prst="rect">
              <a:avLst/>
            </a:prstGeom>
          </p:spPr>
          <p:txBody>
            <a:bodyPr wrap="square" lIns="0" tIns="0" rIns="0" bIns="0" rtlCol="0" anchor="t">
              <a:spAutoFit/>
            </a:bodyPr>
            <a:lstStyle/>
            <a:p>
              <a:pPr algn="ctr">
                <a:lnSpc>
                  <a:spcPts val="3425"/>
                </a:lnSpc>
                <a:spcBef>
                  <a:spcPct val="0"/>
                </a:spcBef>
              </a:pPr>
              <a:r>
                <a:rPr lang="en-US" sz="2446" b="1">
                  <a:solidFill>
                    <a:srgbClr val="FFFFFF"/>
                  </a:solidFill>
                  <a:latin typeface="Poppins Bold"/>
                  <a:ea typeface="Poppins Bold"/>
                  <a:cs typeface="Poppins Bold"/>
                  <a:sym typeface="Poppins Bold"/>
                </a:rPr>
                <a:t>APIs internas</a:t>
              </a:r>
            </a:p>
          </p:txBody>
        </p:sp>
      </p:grpSp>
      <p:grpSp>
        <p:nvGrpSpPr>
          <p:cNvPr id="30" name="Group 27">
            <a:extLst>
              <a:ext uri="{FF2B5EF4-FFF2-40B4-BE49-F238E27FC236}">
                <a16:creationId xmlns:a16="http://schemas.microsoft.com/office/drawing/2014/main" id="{B045DEDF-B4D9-94E5-797A-C5EF2175E25F}"/>
              </a:ext>
            </a:extLst>
          </p:cNvPr>
          <p:cNvGrpSpPr/>
          <p:nvPr/>
        </p:nvGrpSpPr>
        <p:grpSpPr>
          <a:xfrm>
            <a:off x="3308166" y="4275872"/>
            <a:ext cx="2822830" cy="1173644"/>
            <a:chOff x="2" y="-135160"/>
            <a:chExt cx="3839735" cy="1033121"/>
          </a:xfrm>
        </p:grpSpPr>
        <p:grpSp>
          <p:nvGrpSpPr>
            <p:cNvPr id="31" name="Group 28">
              <a:extLst>
                <a:ext uri="{FF2B5EF4-FFF2-40B4-BE49-F238E27FC236}">
                  <a16:creationId xmlns:a16="http://schemas.microsoft.com/office/drawing/2014/main" id="{3FC2CE5E-EC6F-8DBD-D5CE-5932878E3CDF}"/>
                </a:ext>
              </a:extLst>
            </p:cNvPr>
            <p:cNvGrpSpPr/>
            <p:nvPr/>
          </p:nvGrpSpPr>
          <p:grpSpPr>
            <a:xfrm>
              <a:off x="2" y="-135160"/>
              <a:ext cx="3839735" cy="1033121"/>
              <a:chOff x="1" y="-57150"/>
              <a:chExt cx="1623570" cy="436838"/>
            </a:xfrm>
          </p:grpSpPr>
          <p:sp>
            <p:nvSpPr>
              <p:cNvPr id="33" name="Freeform 29">
                <a:extLst>
                  <a:ext uri="{FF2B5EF4-FFF2-40B4-BE49-F238E27FC236}">
                    <a16:creationId xmlns:a16="http://schemas.microsoft.com/office/drawing/2014/main" id="{4EE59ACE-EDEA-7C23-2394-785486EE74D1}"/>
                  </a:ext>
                </a:extLst>
              </p:cNvPr>
              <p:cNvSpPr/>
              <p:nvPr/>
            </p:nvSpPr>
            <p:spPr>
              <a:xfrm>
                <a:off x="2" y="0"/>
                <a:ext cx="1358492" cy="379688"/>
              </a:xfrm>
              <a:custGeom>
                <a:avLst/>
                <a:gdLst/>
                <a:ahLst/>
                <a:cxnLst/>
                <a:rect l="l" t="t" r="r" b="b"/>
                <a:pathLst>
                  <a:path w="1855706" h="379688">
                    <a:moveTo>
                      <a:pt x="81604" y="0"/>
                    </a:moveTo>
                    <a:lnTo>
                      <a:pt x="1774102" y="0"/>
                    </a:lnTo>
                    <a:cubicBezTo>
                      <a:pt x="1819171" y="0"/>
                      <a:pt x="1855706" y="36535"/>
                      <a:pt x="1855706" y="81604"/>
                    </a:cubicBezTo>
                    <a:lnTo>
                      <a:pt x="1855706" y="298085"/>
                    </a:lnTo>
                    <a:cubicBezTo>
                      <a:pt x="1855706" y="343153"/>
                      <a:pt x="1819171" y="379688"/>
                      <a:pt x="1774102" y="379688"/>
                    </a:cubicBezTo>
                    <a:lnTo>
                      <a:pt x="81604" y="379688"/>
                    </a:lnTo>
                    <a:cubicBezTo>
                      <a:pt x="36535" y="379688"/>
                      <a:pt x="0" y="343153"/>
                      <a:pt x="0" y="298085"/>
                    </a:cubicBezTo>
                    <a:lnTo>
                      <a:pt x="0" y="81604"/>
                    </a:lnTo>
                    <a:cubicBezTo>
                      <a:pt x="0" y="36535"/>
                      <a:pt x="36535" y="0"/>
                      <a:pt x="81604" y="0"/>
                    </a:cubicBezTo>
                    <a:close/>
                  </a:path>
                </a:pathLst>
              </a:custGeom>
              <a:solidFill>
                <a:srgbClr val="217CE9"/>
              </a:solidFill>
            </p:spPr>
            <p:txBody>
              <a:bodyPr/>
              <a:lstStyle/>
              <a:p>
                <a:endParaRPr lang="en-US"/>
              </a:p>
            </p:txBody>
          </p:sp>
          <p:sp>
            <p:nvSpPr>
              <p:cNvPr id="34" name="TextBox 30">
                <a:extLst>
                  <a:ext uri="{FF2B5EF4-FFF2-40B4-BE49-F238E27FC236}">
                    <a16:creationId xmlns:a16="http://schemas.microsoft.com/office/drawing/2014/main" id="{3584BAF2-BDB8-6EC6-2236-AF035CF1864E}"/>
                  </a:ext>
                </a:extLst>
              </p:cNvPr>
              <p:cNvSpPr txBox="1"/>
              <p:nvPr/>
            </p:nvSpPr>
            <p:spPr>
              <a:xfrm>
                <a:off x="1" y="-57150"/>
                <a:ext cx="1623570" cy="436838"/>
              </a:xfrm>
              <a:prstGeom prst="rect">
                <a:avLst/>
              </a:prstGeom>
            </p:spPr>
            <p:txBody>
              <a:bodyPr lIns="50800" tIns="50800" rIns="50800" bIns="50800" rtlCol="0" anchor="ctr"/>
              <a:lstStyle/>
              <a:p>
                <a:pPr algn="ctr">
                  <a:lnSpc>
                    <a:spcPts val="3500"/>
                  </a:lnSpc>
                </a:pPr>
                <a:endParaRPr/>
              </a:p>
            </p:txBody>
          </p:sp>
        </p:grpSp>
        <p:sp>
          <p:nvSpPr>
            <p:cNvPr id="32" name="TextBox 31">
              <a:extLst>
                <a:ext uri="{FF2B5EF4-FFF2-40B4-BE49-F238E27FC236}">
                  <a16:creationId xmlns:a16="http://schemas.microsoft.com/office/drawing/2014/main" id="{31071511-41AE-2321-360B-C2738B78490C}"/>
                </a:ext>
              </a:extLst>
            </p:cNvPr>
            <p:cNvSpPr txBox="1"/>
            <p:nvPr/>
          </p:nvSpPr>
          <p:spPr>
            <a:xfrm>
              <a:off x="187130" y="125474"/>
              <a:ext cx="3025699" cy="546475"/>
            </a:xfrm>
            <a:prstGeom prst="rect">
              <a:avLst/>
            </a:prstGeom>
          </p:spPr>
          <p:txBody>
            <a:bodyPr wrap="square" lIns="0" tIns="0" rIns="0" bIns="0" rtlCol="0" anchor="t">
              <a:spAutoFit/>
            </a:bodyPr>
            <a:lstStyle/>
            <a:p>
              <a:pPr algn="ctr">
                <a:lnSpc>
                  <a:spcPts val="3425"/>
                </a:lnSpc>
                <a:spcBef>
                  <a:spcPct val="0"/>
                </a:spcBef>
              </a:pPr>
              <a:r>
                <a:rPr lang="en-US" sz="2446" b="1">
                  <a:solidFill>
                    <a:srgbClr val="FFFFFF"/>
                  </a:solidFill>
                  <a:latin typeface="Poppins Bold"/>
                  <a:ea typeface="Poppins Bold"/>
                  <a:cs typeface="Poppins Bold"/>
                  <a:sym typeface="Poppins Bold"/>
                </a:rPr>
                <a:t>Pesquisa na web </a:t>
              </a:r>
            </a:p>
          </p:txBody>
        </p:sp>
      </p:grpSp>
      <p:sp>
        <p:nvSpPr>
          <p:cNvPr id="35" name="AutoShape 32">
            <a:extLst>
              <a:ext uri="{FF2B5EF4-FFF2-40B4-BE49-F238E27FC236}">
                <a16:creationId xmlns:a16="http://schemas.microsoft.com/office/drawing/2014/main" id="{AFF5C891-7B0B-F9B4-F3E8-43DADCE9BCE3}"/>
              </a:ext>
            </a:extLst>
          </p:cNvPr>
          <p:cNvSpPr/>
          <p:nvPr/>
        </p:nvSpPr>
        <p:spPr>
          <a:xfrm flipV="1">
            <a:off x="2071165" y="2688788"/>
            <a:ext cx="1158224" cy="799358"/>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6" name="AutoShape 33">
            <a:extLst>
              <a:ext uri="{FF2B5EF4-FFF2-40B4-BE49-F238E27FC236}">
                <a16:creationId xmlns:a16="http://schemas.microsoft.com/office/drawing/2014/main" id="{5B7AA65E-B173-14AA-1A9F-1E4F2D6C8512}"/>
              </a:ext>
            </a:extLst>
          </p:cNvPr>
          <p:cNvSpPr/>
          <p:nvPr/>
        </p:nvSpPr>
        <p:spPr>
          <a:xfrm>
            <a:off x="2092843" y="3488146"/>
            <a:ext cx="1198186" cy="309948"/>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7" name="AutoShape 34">
            <a:extLst>
              <a:ext uri="{FF2B5EF4-FFF2-40B4-BE49-F238E27FC236}">
                <a16:creationId xmlns:a16="http://schemas.microsoft.com/office/drawing/2014/main" id="{FB827FD5-C434-4EBB-7BEE-4C3F90CF7AE4}"/>
              </a:ext>
            </a:extLst>
          </p:cNvPr>
          <p:cNvSpPr/>
          <p:nvPr/>
        </p:nvSpPr>
        <p:spPr>
          <a:xfrm>
            <a:off x="2092842" y="3516981"/>
            <a:ext cx="1198185" cy="1338803"/>
          </a:xfrm>
          <a:prstGeom prst="line">
            <a:avLst/>
          </a:prstGeom>
          <a:ln w="38100" cap="flat">
            <a:solidFill>
              <a:srgbClr val="000000"/>
            </a:solidFill>
            <a:prstDash val="solid"/>
            <a:headEnd type="none" w="sm" len="sm"/>
            <a:tailEnd type="triangle" w="lg" len="med"/>
          </a:ln>
        </p:spPr>
        <p:txBody>
          <a:bodyPr/>
          <a:lstStyle/>
          <a:p>
            <a:endParaRPr lang="en-US"/>
          </a:p>
        </p:txBody>
      </p:sp>
      <p:sp>
        <p:nvSpPr>
          <p:cNvPr id="38" name="AutoShape 35">
            <a:extLst>
              <a:ext uri="{FF2B5EF4-FFF2-40B4-BE49-F238E27FC236}">
                <a16:creationId xmlns:a16="http://schemas.microsoft.com/office/drawing/2014/main" id="{CF3307F4-5372-9B87-A8D7-0E11E256578B}"/>
              </a:ext>
            </a:extLst>
          </p:cNvPr>
          <p:cNvSpPr/>
          <p:nvPr/>
        </p:nvSpPr>
        <p:spPr>
          <a:xfrm>
            <a:off x="5710661" y="1749701"/>
            <a:ext cx="601066" cy="1082497"/>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39" name="Group 36">
            <a:extLst>
              <a:ext uri="{FF2B5EF4-FFF2-40B4-BE49-F238E27FC236}">
                <a16:creationId xmlns:a16="http://schemas.microsoft.com/office/drawing/2014/main" id="{C993E2FE-5B8E-0BEC-889E-B5FCAB41DDBA}"/>
              </a:ext>
            </a:extLst>
          </p:cNvPr>
          <p:cNvGrpSpPr/>
          <p:nvPr/>
        </p:nvGrpSpPr>
        <p:grpSpPr>
          <a:xfrm>
            <a:off x="6314071" y="2681669"/>
            <a:ext cx="2745558" cy="984745"/>
            <a:chOff x="-1875" y="-20229"/>
            <a:chExt cx="723110" cy="259356"/>
          </a:xfrm>
        </p:grpSpPr>
        <p:sp>
          <p:nvSpPr>
            <p:cNvPr id="40" name="Freeform 37">
              <a:extLst>
                <a:ext uri="{FF2B5EF4-FFF2-40B4-BE49-F238E27FC236}">
                  <a16:creationId xmlns:a16="http://schemas.microsoft.com/office/drawing/2014/main" id="{CFAEA08F-62B9-23F7-1A76-9F37D4E17A9C}"/>
                </a:ext>
              </a:extLst>
            </p:cNvPr>
            <p:cNvSpPr/>
            <p:nvPr/>
          </p:nvSpPr>
          <p:spPr>
            <a:xfrm>
              <a:off x="-1875" y="5627"/>
              <a:ext cx="723110" cy="233500"/>
            </a:xfrm>
            <a:custGeom>
              <a:avLst/>
              <a:gdLst/>
              <a:ahLst/>
              <a:cxnLst/>
              <a:rect l="l" t="t" r="r" b="b"/>
              <a:pathLst>
                <a:path w="812800" h="173480">
                  <a:moveTo>
                    <a:pt x="0" y="0"/>
                  </a:moveTo>
                  <a:lnTo>
                    <a:pt x="812800" y="0"/>
                  </a:lnTo>
                  <a:lnTo>
                    <a:pt x="812800" y="173480"/>
                  </a:lnTo>
                  <a:lnTo>
                    <a:pt x="0" y="173480"/>
                  </a:lnTo>
                  <a:close/>
                </a:path>
              </a:pathLst>
            </a:custGeom>
            <a:solidFill>
              <a:srgbClr val="F152F9"/>
            </a:solidFill>
          </p:spPr>
          <p:txBody>
            <a:bodyPr/>
            <a:lstStyle/>
            <a:p>
              <a:endParaRPr lang="en-US"/>
            </a:p>
          </p:txBody>
        </p:sp>
        <p:sp>
          <p:nvSpPr>
            <p:cNvPr id="41" name="TextBox 38">
              <a:extLst>
                <a:ext uri="{FF2B5EF4-FFF2-40B4-BE49-F238E27FC236}">
                  <a16:creationId xmlns:a16="http://schemas.microsoft.com/office/drawing/2014/main" id="{559C430D-47E3-916E-5AB7-C421C36AFE1B}"/>
                </a:ext>
              </a:extLst>
            </p:cNvPr>
            <p:cNvSpPr txBox="1"/>
            <p:nvPr/>
          </p:nvSpPr>
          <p:spPr>
            <a:xfrm>
              <a:off x="0" y="-20229"/>
              <a:ext cx="712262" cy="255605"/>
            </a:xfrm>
            <a:prstGeom prst="rect">
              <a:avLst/>
            </a:prstGeom>
          </p:spPr>
          <p:txBody>
            <a:bodyPr lIns="50800" tIns="50800" rIns="50800" bIns="50800" rtlCol="0" anchor="ctr"/>
            <a:lstStyle/>
            <a:p>
              <a:pPr algn="ctr">
                <a:lnSpc>
                  <a:spcPts val="3500"/>
                </a:lnSpc>
              </a:pPr>
              <a:r>
                <a:rPr lang="en-US" sz="2500" b="1">
                  <a:solidFill>
                    <a:srgbClr val="FFFFFF"/>
                  </a:solidFill>
                  <a:latin typeface="Open Sans Bold"/>
                  <a:ea typeface="Open Sans Bold"/>
                  <a:cs typeface="Open Sans Bold"/>
                  <a:sym typeface="Open Sans Bold"/>
                </a:rPr>
                <a:t>Coletar resultados</a:t>
              </a:r>
            </a:p>
          </p:txBody>
        </p:sp>
      </p:grpSp>
      <p:sp>
        <p:nvSpPr>
          <p:cNvPr id="43" name="AutoShape 42">
            <a:extLst>
              <a:ext uri="{FF2B5EF4-FFF2-40B4-BE49-F238E27FC236}">
                <a16:creationId xmlns:a16="http://schemas.microsoft.com/office/drawing/2014/main" id="{A55A2F8A-0314-8BC6-C5BD-B9675DA81106}"/>
              </a:ext>
            </a:extLst>
          </p:cNvPr>
          <p:cNvSpPr/>
          <p:nvPr/>
        </p:nvSpPr>
        <p:spPr>
          <a:xfrm>
            <a:off x="5671817" y="2846548"/>
            <a:ext cx="621069" cy="192272"/>
          </a:xfrm>
          <a:prstGeom prst="line">
            <a:avLst/>
          </a:prstGeom>
          <a:ln w="38100" cap="flat">
            <a:solidFill>
              <a:srgbClr val="000000"/>
            </a:solidFill>
            <a:prstDash val="solid"/>
            <a:headEnd type="none" w="sm" len="sm"/>
            <a:tailEnd type="triangle" w="lg" len="med"/>
          </a:ln>
        </p:spPr>
        <p:txBody>
          <a:bodyPr/>
          <a:lstStyle/>
          <a:p>
            <a:endParaRPr lang="en-US"/>
          </a:p>
        </p:txBody>
      </p:sp>
      <p:sp>
        <p:nvSpPr>
          <p:cNvPr id="44" name="AutoShape 43">
            <a:extLst>
              <a:ext uri="{FF2B5EF4-FFF2-40B4-BE49-F238E27FC236}">
                <a16:creationId xmlns:a16="http://schemas.microsoft.com/office/drawing/2014/main" id="{41E69BA6-B926-57DD-170A-E7081CF35FC6}"/>
              </a:ext>
            </a:extLst>
          </p:cNvPr>
          <p:cNvSpPr/>
          <p:nvPr/>
        </p:nvSpPr>
        <p:spPr>
          <a:xfrm flipV="1">
            <a:off x="5733194" y="3141457"/>
            <a:ext cx="545146" cy="608659"/>
          </a:xfrm>
          <a:prstGeom prst="line">
            <a:avLst/>
          </a:prstGeom>
          <a:ln w="38100" cap="flat">
            <a:solidFill>
              <a:srgbClr val="000000"/>
            </a:solidFill>
            <a:prstDash val="solid"/>
            <a:headEnd type="none" w="sm" len="sm"/>
            <a:tailEnd type="triangle" w="lg" len="med"/>
          </a:ln>
        </p:spPr>
        <p:txBody>
          <a:bodyPr/>
          <a:lstStyle/>
          <a:p>
            <a:endParaRPr lang="en-US"/>
          </a:p>
        </p:txBody>
      </p:sp>
      <p:sp>
        <p:nvSpPr>
          <p:cNvPr id="45" name="AutoShape 44">
            <a:extLst>
              <a:ext uri="{FF2B5EF4-FFF2-40B4-BE49-F238E27FC236}">
                <a16:creationId xmlns:a16="http://schemas.microsoft.com/office/drawing/2014/main" id="{DA9C3A30-06F5-2CF0-A3BE-D2CB5E7BDD43}"/>
              </a:ext>
            </a:extLst>
          </p:cNvPr>
          <p:cNvSpPr/>
          <p:nvPr/>
        </p:nvSpPr>
        <p:spPr>
          <a:xfrm flipV="1">
            <a:off x="5710662" y="3322679"/>
            <a:ext cx="610528" cy="1540708"/>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46" name="Group 45">
            <a:extLst>
              <a:ext uri="{FF2B5EF4-FFF2-40B4-BE49-F238E27FC236}">
                <a16:creationId xmlns:a16="http://schemas.microsoft.com/office/drawing/2014/main" id="{479C4AAA-97D4-AE94-8FD0-71F7A7B463E9}"/>
              </a:ext>
            </a:extLst>
          </p:cNvPr>
          <p:cNvGrpSpPr/>
          <p:nvPr/>
        </p:nvGrpSpPr>
        <p:grpSpPr>
          <a:xfrm>
            <a:off x="9437378" y="1863820"/>
            <a:ext cx="2955476" cy="2395647"/>
            <a:chOff x="-1295441" y="0"/>
            <a:chExt cx="3940635" cy="3194196"/>
          </a:xfrm>
        </p:grpSpPr>
        <p:grpSp>
          <p:nvGrpSpPr>
            <p:cNvPr id="47" name="Group 46">
              <a:extLst>
                <a:ext uri="{FF2B5EF4-FFF2-40B4-BE49-F238E27FC236}">
                  <a16:creationId xmlns:a16="http://schemas.microsoft.com/office/drawing/2014/main" id="{BEF23DE5-6925-19EA-93C0-B4396791FD58}"/>
                </a:ext>
              </a:extLst>
            </p:cNvPr>
            <p:cNvGrpSpPr/>
            <p:nvPr/>
          </p:nvGrpSpPr>
          <p:grpSpPr>
            <a:xfrm>
              <a:off x="-1295441" y="0"/>
              <a:ext cx="3940635" cy="3194196"/>
              <a:chOff x="-329640" y="0"/>
              <a:chExt cx="1002740" cy="812800"/>
            </a:xfrm>
          </p:grpSpPr>
          <p:sp>
            <p:nvSpPr>
              <p:cNvPr id="49" name="Freeform 47">
                <a:extLst>
                  <a:ext uri="{FF2B5EF4-FFF2-40B4-BE49-F238E27FC236}">
                    <a16:creationId xmlns:a16="http://schemas.microsoft.com/office/drawing/2014/main" id="{9A77D8C3-F173-3FD0-64CC-5F2332855544}"/>
                  </a:ext>
                </a:extLst>
              </p:cNvPr>
              <p:cNvSpPr/>
              <p:nvPr/>
            </p:nvSpPr>
            <p:spPr>
              <a:xfrm>
                <a:off x="-329640" y="0"/>
                <a:ext cx="812800" cy="812800"/>
              </a:xfrm>
              <a:custGeom>
                <a:avLst/>
                <a:gdLst/>
                <a:ahLst/>
                <a:cxnLst/>
                <a:rect l="l" t="t" r="r" b="b"/>
                <a:pathLst>
                  <a:path w="812800" h="812800">
                    <a:moveTo>
                      <a:pt x="406400" y="0"/>
                    </a:moveTo>
                    <a:lnTo>
                      <a:pt x="812800" y="406400"/>
                    </a:lnTo>
                    <a:lnTo>
                      <a:pt x="406400" y="812800"/>
                    </a:lnTo>
                    <a:lnTo>
                      <a:pt x="0" y="406400"/>
                    </a:lnTo>
                    <a:lnTo>
                      <a:pt x="406400" y="0"/>
                    </a:lnTo>
                    <a:close/>
                  </a:path>
                </a:pathLst>
              </a:custGeom>
              <a:solidFill>
                <a:srgbClr val="217CE9"/>
              </a:solidFill>
            </p:spPr>
            <p:txBody>
              <a:bodyPr/>
              <a:lstStyle/>
              <a:p>
                <a:endParaRPr lang="en-US"/>
              </a:p>
            </p:txBody>
          </p:sp>
          <p:sp>
            <p:nvSpPr>
              <p:cNvPr id="50" name="TextBox 48">
                <a:extLst>
                  <a:ext uri="{FF2B5EF4-FFF2-40B4-BE49-F238E27FC236}">
                    <a16:creationId xmlns:a16="http://schemas.microsoft.com/office/drawing/2014/main" id="{852C06C4-BFB0-8D61-36DA-CCE57DF4A106}"/>
                  </a:ext>
                </a:extLst>
              </p:cNvPr>
              <p:cNvSpPr txBox="1"/>
              <p:nvPr/>
            </p:nvSpPr>
            <p:spPr>
              <a:xfrm>
                <a:off x="139700" y="82550"/>
                <a:ext cx="533400" cy="590550"/>
              </a:xfrm>
              <a:prstGeom prst="rect">
                <a:avLst/>
              </a:prstGeom>
            </p:spPr>
            <p:txBody>
              <a:bodyPr lIns="50800" tIns="50800" rIns="50800" bIns="50800" rtlCol="0" anchor="ctr"/>
              <a:lstStyle/>
              <a:p>
                <a:pPr algn="ctr">
                  <a:lnSpc>
                    <a:spcPts val="3500"/>
                  </a:lnSpc>
                </a:pPr>
                <a:endParaRPr/>
              </a:p>
            </p:txBody>
          </p:sp>
        </p:grpSp>
        <p:sp>
          <p:nvSpPr>
            <p:cNvPr id="48" name="TextBox 49">
              <a:extLst>
                <a:ext uri="{FF2B5EF4-FFF2-40B4-BE49-F238E27FC236}">
                  <a16:creationId xmlns:a16="http://schemas.microsoft.com/office/drawing/2014/main" id="{E283A295-5038-26A3-6F95-538AE4A57EEA}"/>
                </a:ext>
              </a:extLst>
            </p:cNvPr>
            <p:cNvSpPr txBox="1"/>
            <p:nvPr/>
          </p:nvSpPr>
          <p:spPr>
            <a:xfrm>
              <a:off x="-966084" y="889419"/>
              <a:ext cx="2449399" cy="1255355"/>
            </a:xfrm>
            <a:prstGeom prst="rect">
              <a:avLst/>
            </a:prstGeom>
          </p:spPr>
          <p:txBody>
            <a:bodyPr wrap="square" lIns="0" tIns="0" rIns="0" bIns="0" rtlCol="0" anchor="t">
              <a:spAutoFit/>
            </a:bodyPr>
            <a:lstStyle/>
            <a:p>
              <a:pPr algn="ctr">
                <a:lnSpc>
                  <a:spcPts val="3774"/>
                </a:lnSpc>
              </a:pPr>
              <a:r>
                <a:rPr lang="en-US" sz="2696" b="1">
                  <a:solidFill>
                    <a:srgbClr val="FFFFFF"/>
                  </a:solidFill>
                  <a:latin typeface="Poppins Bold"/>
                  <a:ea typeface="Poppins Bold"/>
                  <a:cs typeface="Poppins Bold"/>
                  <a:sym typeface="Poppins Bold"/>
                </a:rPr>
                <a:t>Verificar qualidade</a:t>
              </a:r>
            </a:p>
          </p:txBody>
        </p:sp>
      </p:grpSp>
      <p:sp>
        <p:nvSpPr>
          <p:cNvPr id="51" name="AutoShape 50">
            <a:extLst>
              <a:ext uri="{FF2B5EF4-FFF2-40B4-BE49-F238E27FC236}">
                <a16:creationId xmlns:a16="http://schemas.microsoft.com/office/drawing/2014/main" id="{FD41B087-001D-644C-5027-74350AD39CE8}"/>
              </a:ext>
            </a:extLst>
          </p:cNvPr>
          <p:cNvSpPr/>
          <p:nvPr/>
        </p:nvSpPr>
        <p:spPr>
          <a:xfrm flipV="1">
            <a:off x="9073868" y="3038820"/>
            <a:ext cx="453158" cy="9161"/>
          </a:xfrm>
          <a:prstGeom prst="line">
            <a:avLst/>
          </a:prstGeom>
          <a:ln w="38100" cap="flat">
            <a:solidFill>
              <a:srgbClr val="000000"/>
            </a:solidFill>
            <a:prstDash val="solid"/>
            <a:headEnd type="none" w="sm" len="sm"/>
            <a:tailEnd type="triangle" w="lg" len="med"/>
          </a:ln>
        </p:spPr>
        <p:txBody>
          <a:bodyPr/>
          <a:lstStyle/>
          <a:p>
            <a:endParaRPr lang="en-US"/>
          </a:p>
        </p:txBody>
      </p:sp>
      <p:grpSp>
        <p:nvGrpSpPr>
          <p:cNvPr id="55" name="Group 54">
            <a:extLst>
              <a:ext uri="{FF2B5EF4-FFF2-40B4-BE49-F238E27FC236}">
                <a16:creationId xmlns:a16="http://schemas.microsoft.com/office/drawing/2014/main" id="{26CDDF10-5D1E-2F43-0EE8-142EF65E9ADB}"/>
              </a:ext>
            </a:extLst>
          </p:cNvPr>
          <p:cNvGrpSpPr/>
          <p:nvPr/>
        </p:nvGrpSpPr>
        <p:grpSpPr>
          <a:xfrm>
            <a:off x="3840173" y="6008636"/>
            <a:ext cx="3086100" cy="736524"/>
            <a:chOff x="0" y="-20501"/>
            <a:chExt cx="812800" cy="193981"/>
          </a:xfrm>
        </p:grpSpPr>
        <p:sp>
          <p:nvSpPr>
            <p:cNvPr id="56" name="Freeform 55">
              <a:extLst>
                <a:ext uri="{FF2B5EF4-FFF2-40B4-BE49-F238E27FC236}">
                  <a16:creationId xmlns:a16="http://schemas.microsoft.com/office/drawing/2014/main" id="{438361AB-C607-47EF-EBE5-C773BDA0857B}"/>
                </a:ext>
              </a:extLst>
            </p:cNvPr>
            <p:cNvSpPr/>
            <p:nvPr/>
          </p:nvSpPr>
          <p:spPr>
            <a:xfrm>
              <a:off x="0" y="0"/>
              <a:ext cx="812800" cy="173480"/>
            </a:xfrm>
            <a:custGeom>
              <a:avLst/>
              <a:gdLst/>
              <a:ahLst/>
              <a:cxnLst/>
              <a:rect l="l" t="t" r="r" b="b"/>
              <a:pathLst>
                <a:path w="812800" h="173480">
                  <a:moveTo>
                    <a:pt x="0" y="0"/>
                  </a:moveTo>
                  <a:lnTo>
                    <a:pt x="812800" y="0"/>
                  </a:lnTo>
                  <a:lnTo>
                    <a:pt x="812800" y="173480"/>
                  </a:lnTo>
                  <a:lnTo>
                    <a:pt x="0" y="173480"/>
                  </a:lnTo>
                  <a:close/>
                </a:path>
              </a:pathLst>
            </a:custGeom>
            <a:solidFill>
              <a:srgbClr val="F152F9"/>
            </a:solidFill>
          </p:spPr>
          <p:txBody>
            <a:bodyPr/>
            <a:lstStyle/>
            <a:p>
              <a:endParaRPr lang="en-US"/>
            </a:p>
          </p:txBody>
        </p:sp>
        <p:sp>
          <p:nvSpPr>
            <p:cNvPr id="57" name="TextBox 56">
              <a:extLst>
                <a:ext uri="{FF2B5EF4-FFF2-40B4-BE49-F238E27FC236}">
                  <a16:creationId xmlns:a16="http://schemas.microsoft.com/office/drawing/2014/main" id="{77717020-191D-236A-A7EE-A89A02991DFF}"/>
                </a:ext>
              </a:extLst>
            </p:cNvPr>
            <p:cNvSpPr txBox="1"/>
            <p:nvPr/>
          </p:nvSpPr>
          <p:spPr>
            <a:xfrm>
              <a:off x="0" y="-20501"/>
              <a:ext cx="812800" cy="193981"/>
            </a:xfrm>
            <a:prstGeom prst="rect">
              <a:avLst/>
            </a:prstGeom>
          </p:spPr>
          <p:txBody>
            <a:bodyPr lIns="50800" tIns="50800" rIns="50800" bIns="50800" rtlCol="0" anchor="ctr"/>
            <a:lstStyle/>
            <a:p>
              <a:pPr algn="ctr">
                <a:lnSpc>
                  <a:spcPts val="3500"/>
                </a:lnSpc>
              </a:pPr>
              <a:r>
                <a:rPr lang="en-US" sz="2500" b="1">
                  <a:solidFill>
                    <a:srgbClr val="FFFFFF"/>
                  </a:solidFill>
                  <a:latin typeface="Open Sans Bold"/>
                  <a:ea typeface="Open Sans Bold"/>
                  <a:cs typeface="Open Sans Bold"/>
                  <a:sym typeface="Open Sans Bold"/>
                </a:rPr>
                <a:t>Atualizar memória</a:t>
              </a:r>
            </a:p>
          </p:txBody>
        </p:sp>
      </p:grpSp>
      <p:sp>
        <p:nvSpPr>
          <p:cNvPr id="58" name="AutoShape 57">
            <a:extLst>
              <a:ext uri="{FF2B5EF4-FFF2-40B4-BE49-F238E27FC236}">
                <a16:creationId xmlns:a16="http://schemas.microsoft.com/office/drawing/2014/main" id="{1FC7C40E-871D-4B9E-7204-FAC026832ABE}"/>
              </a:ext>
            </a:extLst>
          </p:cNvPr>
          <p:cNvSpPr/>
          <p:nvPr/>
        </p:nvSpPr>
        <p:spPr>
          <a:xfrm>
            <a:off x="10627868" y="4204221"/>
            <a:ext cx="3588" cy="1766273"/>
          </a:xfrm>
          <a:prstGeom prst="line">
            <a:avLst/>
          </a:prstGeom>
          <a:ln w="38100" cap="flat">
            <a:solidFill>
              <a:srgbClr val="000000"/>
            </a:solidFill>
            <a:prstDash val="solid"/>
            <a:headEnd type="none" w="sm" len="sm"/>
            <a:tailEnd type="triangle" w="lg" len="med"/>
          </a:ln>
        </p:spPr>
        <p:txBody>
          <a:bodyPr/>
          <a:lstStyle/>
          <a:p>
            <a:endParaRPr lang="en-US"/>
          </a:p>
        </p:txBody>
      </p:sp>
      <p:sp>
        <p:nvSpPr>
          <p:cNvPr id="59" name="AutoShape 58">
            <a:extLst>
              <a:ext uri="{FF2B5EF4-FFF2-40B4-BE49-F238E27FC236}">
                <a16:creationId xmlns:a16="http://schemas.microsoft.com/office/drawing/2014/main" id="{2560F18A-C2B6-E24F-6406-6346017C8324}"/>
              </a:ext>
            </a:extLst>
          </p:cNvPr>
          <p:cNvSpPr/>
          <p:nvPr/>
        </p:nvSpPr>
        <p:spPr>
          <a:xfrm flipH="1">
            <a:off x="6926271" y="6458721"/>
            <a:ext cx="1546680" cy="0"/>
          </a:xfrm>
          <a:prstGeom prst="line">
            <a:avLst/>
          </a:prstGeom>
          <a:ln w="38100" cap="flat">
            <a:solidFill>
              <a:srgbClr val="000000"/>
            </a:solidFill>
            <a:prstDash val="solid"/>
            <a:headEnd type="none" w="sm" len="sm"/>
            <a:tailEnd type="triangle" w="lg" len="med"/>
          </a:ln>
        </p:spPr>
        <p:txBody>
          <a:bodyPr/>
          <a:lstStyle/>
          <a:p>
            <a:endParaRPr lang="en-US"/>
          </a:p>
        </p:txBody>
      </p:sp>
      <p:sp>
        <p:nvSpPr>
          <p:cNvPr id="62" name="TextBox 61">
            <a:extLst>
              <a:ext uri="{FF2B5EF4-FFF2-40B4-BE49-F238E27FC236}">
                <a16:creationId xmlns:a16="http://schemas.microsoft.com/office/drawing/2014/main" id="{B2A3C816-CFED-3DFB-6F25-A7FF3169DEFE}"/>
              </a:ext>
            </a:extLst>
          </p:cNvPr>
          <p:cNvSpPr txBox="1"/>
          <p:nvPr/>
        </p:nvSpPr>
        <p:spPr>
          <a:xfrm rot="20076680">
            <a:off x="6678511" y="4772183"/>
            <a:ext cx="2370030" cy="426655"/>
          </a:xfrm>
          <a:prstGeom prst="rect">
            <a:avLst/>
          </a:prstGeom>
        </p:spPr>
        <p:txBody>
          <a:bodyPr wrap="square" lIns="0" tIns="0" rIns="0" bIns="0" rtlCol="0" anchor="t">
            <a:spAutoFit/>
          </a:bodyPr>
          <a:lstStyle/>
          <a:p>
            <a:pPr algn="ctr">
              <a:lnSpc>
                <a:spcPts val="3500"/>
              </a:lnSpc>
              <a:spcBef>
                <a:spcPct val="0"/>
              </a:spcBef>
            </a:pPr>
            <a:r>
              <a:rPr lang="en-US" sz="2500" b="1">
                <a:solidFill>
                  <a:schemeClr val="accent3">
                    <a:lumMod val="50000"/>
                  </a:schemeClr>
                </a:solidFill>
                <a:latin typeface="Poppins Bold"/>
                <a:ea typeface="Poppins Bold"/>
                <a:cs typeface="Poppins Bold"/>
                <a:sym typeface="Poppins Bold"/>
              </a:rPr>
              <a:t>❌ </a:t>
            </a:r>
            <a:r>
              <a:rPr lang="en-US" sz="2500" b="1">
                <a:solidFill>
                  <a:srgbClr val="F4364C"/>
                </a:solidFill>
                <a:latin typeface="Poppins Bold"/>
                <a:ea typeface="Poppins Bold"/>
                <a:cs typeface="Poppins Bold"/>
                <a:sym typeface="Poppins Bold"/>
              </a:rPr>
              <a:t>Insuficiente</a:t>
            </a:r>
          </a:p>
        </p:txBody>
      </p:sp>
      <p:sp>
        <p:nvSpPr>
          <p:cNvPr id="63" name="TextBox 62">
            <a:extLst>
              <a:ext uri="{FF2B5EF4-FFF2-40B4-BE49-F238E27FC236}">
                <a16:creationId xmlns:a16="http://schemas.microsoft.com/office/drawing/2014/main" id="{EA3BF65B-4846-3E10-DA29-BE5CD43326A5}"/>
              </a:ext>
            </a:extLst>
          </p:cNvPr>
          <p:cNvSpPr txBox="1"/>
          <p:nvPr/>
        </p:nvSpPr>
        <p:spPr>
          <a:xfrm>
            <a:off x="10593826" y="4660827"/>
            <a:ext cx="1716311" cy="850617"/>
          </a:xfrm>
          <a:prstGeom prst="rect">
            <a:avLst/>
          </a:prstGeom>
        </p:spPr>
        <p:txBody>
          <a:bodyPr wrap="square" lIns="0" tIns="0" rIns="0" bIns="0" rtlCol="0" anchor="t">
            <a:spAutoFit/>
          </a:bodyPr>
          <a:lstStyle/>
          <a:p>
            <a:pPr algn="ctr">
              <a:lnSpc>
                <a:spcPts val="3413"/>
              </a:lnSpc>
            </a:pPr>
            <a:r>
              <a:rPr lang="en-US" sz="2000" b="1">
                <a:solidFill>
                  <a:schemeClr val="accent6">
                    <a:lumMod val="50000"/>
                  </a:schemeClr>
                </a:solidFill>
                <a:latin typeface="Poppins Bold"/>
                <a:ea typeface="Poppins Bold"/>
                <a:cs typeface="Poppins Bold"/>
                <a:sym typeface="Poppins Bold"/>
              </a:rPr>
              <a:t>✅ Boa qualidade</a:t>
            </a:r>
          </a:p>
        </p:txBody>
      </p:sp>
      <p:sp>
        <p:nvSpPr>
          <p:cNvPr id="94" name="Arc 93">
            <a:extLst>
              <a:ext uri="{FF2B5EF4-FFF2-40B4-BE49-F238E27FC236}">
                <a16:creationId xmlns:a16="http://schemas.microsoft.com/office/drawing/2014/main" id="{489BAE85-1C2C-9DE9-980F-84F30E7F35EC}"/>
              </a:ext>
            </a:extLst>
          </p:cNvPr>
          <p:cNvSpPr/>
          <p:nvPr/>
        </p:nvSpPr>
        <p:spPr>
          <a:xfrm rot="21139903" flipV="1">
            <a:off x="1653521" y="1240601"/>
            <a:ext cx="8474293" cy="4630527"/>
          </a:xfrm>
          <a:prstGeom prst="arc">
            <a:avLst>
              <a:gd name="adj1" fmla="val 10809469"/>
              <a:gd name="adj2" fmla="val 21101114"/>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6" name="Group 3">
            <a:extLst>
              <a:ext uri="{FF2B5EF4-FFF2-40B4-BE49-F238E27FC236}">
                <a16:creationId xmlns:a16="http://schemas.microsoft.com/office/drawing/2014/main" id="{2C01AC3A-2572-FFD6-B334-86D05E296E37}"/>
              </a:ext>
            </a:extLst>
          </p:cNvPr>
          <p:cNvGrpSpPr/>
          <p:nvPr/>
        </p:nvGrpSpPr>
        <p:grpSpPr>
          <a:xfrm>
            <a:off x="8001187" y="5434467"/>
            <a:ext cx="3678361" cy="1391605"/>
            <a:chOff x="0" y="-57150"/>
            <a:chExt cx="1065275" cy="446568"/>
          </a:xfrm>
        </p:grpSpPr>
        <p:sp>
          <p:nvSpPr>
            <p:cNvPr id="97" name="Freeform 4">
              <a:extLst>
                <a:ext uri="{FF2B5EF4-FFF2-40B4-BE49-F238E27FC236}">
                  <a16:creationId xmlns:a16="http://schemas.microsoft.com/office/drawing/2014/main" id="{433156A1-34FC-1DBA-6C9C-FCF557F24F1F}"/>
                </a:ext>
              </a:extLst>
            </p:cNvPr>
            <p:cNvSpPr/>
            <p:nvPr/>
          </p:nvSpPr>
          <p:spPr>
            <a:xfrm>
              <a:off x="136626" y="112419"/>
              <a:ext cx="928649" cy="273716"/>
            </a:xfrm>
            <a:custGeom>
              <a:avLst/>
              <a:gdLst/>
              <a:ahLst/>
              <a:cxnLst/>
              <a:rect l="l" t="t" r="r" b="b"/>
              <a:pathLst>
                <a:path w="694382" h="389418">
                  <a:moveTo>
                    <a:pt x="164675" y="0"/>
                  </a:moveTo>
                  <a:lnTo>
                    <a:pt x="529707" y="0"/>
                  </a:lnTo>
                  <a:cubicBezTo>
                    <a:pt x="573381" y="0"/>
                    <a:pt x="615267" y="17350"/>
                    <a:pt x="646150" y="48232"/>
                  </a:cubicBezTo>
                  <a:cubicBezTo>
                    <a:pt x="677032" y="79115"/>
                    <a:pt x="694382" y="121001"/>
                    <a:pt x="694382" y="164675"/>
                  </a:cubicBezTo>
                  <a:lnTo>
                    <a:pt x="694382" y="224742"/>
                  </a:lnTo>
                  <a:cubicBezTo>
                    <a:pt x="694382" y="268417"/>
                    <a:pt x="677032" y="310303"/>
                    <a:pt x="646150" y="341185"/>
                  </a:cubicBezTo>
                  <a:cubicBezTo>
                    <a:pt x="615267" y="372068"/>
                    <a:pt x="573381" y="389418"/>
                    <a:pt x="529707" y="389418"/>
                  </a:cubicBezTo>
                  <a:lnTo>
                    <a:pt x="164675" y="389418"/>
                  </a:lnTo>
                  <a:cubicBezTo>
                    <a:pt x="121001" y="389418"/>
                    <a:pt x="79115" y="372068"/>
                    <a:pt x="48232" y="341185"/>
                  </a:cubicBezTo>
                  <a:cubicBezTo>
                    <a:pt x="17350" y="310303"/>
                    <a:pt x="0" y="268417"/>
                    <a:pt x="0" y="224742"/>
                  </a:cubicBezTo>
                  <a:lnTo>
                    <a:pt x="0" y="164675"/>
                  </a:lnTo>
                  <a:cubicBezTo>
                    <a:pt x="0" y="121001"/>
                    <a:pt x="17350" y="79115"/>
                    <a:pt x="48232" y="48232"/>
                  </a:cubicBezTo>
                  <a:cubicBezTo>
                    <a:pt x="79115" y="17350"/>
                    <a:pt x="121001" y="0"/>
                    <a:pt x="164675" y="0"/>
                  </a:cubicBezTo>
                  <a:close/>
                </a:path>
              </a:pathLst>
            </a:custGeom>
            <a:solidFill>
              <a:srgbClr val="217CE9"/>
            </a:solidFill>
          </p:spPr>
          <p:txBody>
            <a:bodyPr/>
            <a:lstStyle/>
            <a:p>
              <a:endParaRPr lang="en-US"/>
            </a:p>
          </p:txBody>
        </p:sp>
        <p:sp>
          <p:nvSpPr>
            <p:cNvPr id="98" name="TextBox 5">
              <a:extLst>
                <a:ext uri="{FF2B5EF4-FFF2-40B4-BE49-F238E27FC236}">
                  <a16:creationId xmlns:a16="http://schemas.microsoft.com/office/drawing/2014/main" id="{9A79C749-E60C-BAC7-32E2-DA033AD92445}"/>
                </a:ext>
              </a:extLst>
            </p:cNvPr>
            <p:cNvSpPr txBox="1"/>
            <p:nvPr/>
          </p:nvSpPr>
          <p:spPr>
            <a:xfrm>
              <a:off x="0" y="-57150"/>
              <a:ext cx="694382" cy="446568"/>
            </a:xfrm>
            <a:prstGeom prst="rect">
              <a:avLst/>
            </a:prstGeom>
          </p:spPr>
          <p:txBody>
            <a:bodyPr lIns="50800" tIns="50800" rIns="50800" bIns="50800" rtlCol="0" anchor="ctr"/>
            <a:lstStyle/>
            <a:p>
              <a:pPr algn="ctr">
                <a:lnSpc>
                  <a:spcPts val="3500"/>
                </a:lnSpc>
              </a:pPr>
              <a:endParaRPr/>
            </a:p>
          </p:txBody>
        </p:sp>
      </p:grpSp>
      <p:sp>
        <p:nvSpPr>
          <p:cNvPr id="99" name="TextBox 6">
            <a:extLst>
              <a:ext uri="{FF2B5EF4-FFF2-40B4-BE49-F238E27FC236}">
                <a16:creationId xmlns:a16="http://schemas.microsoft.com/office/drawing/2014/main" id="{0BA8E58D-CA03-EF55-F298-8124AA61BBB7}"/>
              </a:ext>
            </a:extLst>
          </p:cNvPr>
          <p:cNvSpPr txBox="1"/>
          <p:nvPr/>
        </p:nvSpPr>
        <p:spPr>
          <a:xfrm>
            <a:off x="8352997" y="6122129"/>
            <a:ext cx="3446506" cy="457818"/>
          </a:xfrm>
          <a:prstGeom prst="rect">
            <a:avLst/>
          </a:prstGeom>
        </p:spPr>
        <p:txBody>
          <a:bodyPr wrap="square" lIns="0" tIns="0" rIns="0" bIns="0" rtlCol="0" anchor="t">
            <a:spAutoFit/>
          </a:bodyPr>
          <a:lstStyle/>
          <a:p>
            <a:pPr algn="ctr">
              <a:lnSpc>
                <a:spcPts val="3819"/>
              </a:lnSpc>
            </a:pPr>
            <a:r>
              <a:rPr lang="en-US" sz="2728" b="1">
                <a:solidFill>
                  <a:srgbClr val="FFFFFF"/>
                </a:solidFill>
                <a:latin typeface="Poppins Bold"/>
                <a:ea typeface="Poppins Bold"/>
                <a:cs typeface="Poppins Bold"/>
                <a:sym typeface="Poppins Bold"/>
              </a:rPr>
              <a:t>Gerar resposta</a:t>
            </a:r>
          </a:p>
        </p:txBody>
      </p:sp>
      <p:sp>
        <p:nvSpPr>
          <p:cNvPr id="100" name="Freeform 6">
            <a:extLst>
              <a:ext uri="{FF2B5EF4-FFF2-40B4-BE49-F238E27FC236}">
                <a16:creationId xmlns:a16="http://schemas.microsoft.com/office/drawing/2014/main" id="{0C9AA5CF-51A2-7E24-951C-1D5E0D8DE98B}"/>
              </a:ext>
            </a:extLst>
          </p:cNvPr>
          <p:cNvSpPr/>
          <p:nvPr/>
        </p:nvSpPr>
        <p:spPr>
          <a:xfrm>
            <a:off x="797352" y="1207324"/>
            <a:ext cx="592741" cy="592741"/>
          </a:xfrm>
          <a:custGeom>
            <a:avLst/>
            <a:gdLst/>
            <a:ahLst/>
            <a:cxnLst/>
            <a:rect l="l" t="t" r="r" b="b"/>
            <a:pathLst>
              <a:path w="1555891" h="1555891">
                <a:moveTo>
                  <a:pt x="0" y="0"/>
                </a:moveTo>
                <a:lnTo>
                  <a:pt x="1555891" y="0"/>
                </a:lnTo>
                <a:lnTo>
                  <a:pt x="1555891" y="1555891"/>
                </a:lnTo>
                <a:lnTo>
                  <a:pt x="0" y="155589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01" name="TextBox 16">
            <a:extLst>
              <a:ext uri="{FF2B5EF4-FFF2-40B4-BE49-F238E27FC236}">
                <a16:creationId xmlns:a16="http://schemas.microsoft.com/office/drawing/2014/main" id="{F6829913-A085-502E-7C75-CCD9453B247A}"/>
              </a:ext>
            </a:extLst>
          </p:cNvPr>
          <p:cNvSpPr txBox="1"/>
          <p:nvPr/>
        </p:nvSpPr>
        <p:spPr>
          <a:xfrm>
            <a:off x="298711" y="1831536"/>
            <a:ext cx="1628946" cy="615553"/>
          </a:xfrm>
          <a:prstGeom prst="rect">
            <a:avLst/>
          </a:prstGeom>
        </p:spPr>
        <p:txBody>
          <a:bodyPr wrap="square" lIns="0" tIns="0" rIns="0" bIns="0" rtlCol="0" anchor="t">
            <a:spAutoFit/>
          </a:bodyPr>
          <a:lstStyle/>
          <a:p>
            <a:pPr algn="ctr"/>
            <a:r>
              <a:rPr lang="en-US" sz="2000" b="1">
                <a:latin typeface="Poppins Bold"/>
                <a:ea typeface="Poppins Bold"/>
                <a:cs typeface="Poppins Bold"/>
                <a:sym typeface="Poppins Bold"/>
              </a:rPr>
              <a:t>Pergunta de usuário</a:t>
            </a:r>
          </a:p>
        </p:txBody>
      </p:sp>
      <p:sp>
        <p:nvSpPr>
          <p:cNvPr id="102" name="AutoShape 34">
            <a:extLst>
              <a:ext uri="{FF2B5EF4-FFF2-40B4-BE49-F238E27FC236}">
                <a16:creationId xmlns:a16="http://schemas.microsoft.com/office/drawing/2014/main" id="{F83714C0-EA6B-17E0-D4C4-2A556E5AB369}"/>
              </a:ext>
            </a:extLst>
          </p:cNvPr>
          <p:cNvSpPr/>
          <p:nvPr/>
        </p:nvSpPr>
        <p:spPr>
          <a:xfrm flipH="1">
            <a:off x="1070890" y="2475925"/>
            <a:ext cx="16242" cy="370624"/>
          </a:xfrm>
          <a:prstGeom prst="line">
            <a:avLst/>
          </a:prstGeom>
          <a:ln w="38100" cap="flat">
            <a:solidFill>
              <a:srgbClr val="000000"/>
            </a:solidFill>
            <a:prstDash val="solid"/>
            <a:headEnd type="none" w="sm" len="sm"/>
            <a:tailEnd type="triangle" w="lg" len="med"/>
          </a:ln>
        </p:spPr>
        <p:txBody>
          <a:bodyPr/>
          <a:lstStyle/>
          <a:p>
            <a:endParaRPr lang="en-US"/>
          </a:p>
        </p:txBody>
      </p:sp>
    </p:spTree>
    <p:extLst>
      <p:ext uri="{BB962C8B-B14F-4D97-AF65-F5344CB8AC3E}">
        <p14:creationId xmlns:p14="http://schemas.microsoft.com/office/powerpoint/2010/main" val="328240090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A27BEE4-562C-F4BD-76D7-A29CD901188B}"/>
              </a:ext>
            </a:extLst>
          </p:cNvPr>
          <p:cNvSpPr/>
          <p:nvPr/>
        </p:nvSpPr>
        <p:spPr bwMode="auto">
          <a:xfrm>
            <a:off x="0" y="1098191"/>
            <a:ext cx="12184433" cy="1294197"/>
          </a:xfrm>
          <a:prstGeom prst="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ts val="2100"/>
              </a:lnSpc>
            </a:pPr>
            <a:r>
              <a:rPr lang="en-US" sz="2800">
                <a:solidFill>
                  <a:srgbClr val="FFFFFF"/>
                </a:solidFill>
                <a:latin typeface="Segoe UI"/>
                <a:ea typeface="Segoe UI"/>
                <a:cs typeface="Segoe UI"/>
              </a:rPr>
              <a:t>   </a:t>
            </a:r>
            <a:r>
              <a:rPr lang="en-US" sz="2800">
                <a:latin typeface="Segoe UI"/>
                <a:ea typeface="Segoe UI"/>
                <a:cs typeface="Segoe UI"/>
              </a:rPr>
              <a:t>​</a:t>
            </a:r>
            <a:endParaRPr lang="en-US" sz="2000">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43F9397E-9E86-56A8-E6D2-6D32168C2E3B}"/>
              </a:ext>
            </a:extLst>
          </p:cNvPr>
          <p:cNvSpPr/>
          <p:nvPr/>
        </p:nvSpPr>
        <p:spPr bwMode="auto">
          <a:xfrm>
            <a:off x="0" y="5453194"/>
            <a:ext cx="12178030" cy="1402245"/>
          </a:xfrm>
          <a:prstGeom prst="rect">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A27BEE4-562C-F4BD-76D7-A29CD901188B}"/>
              </a:ext>
            </a:extLst>
          </p:cNvPr>
          <p:cNvSpPr/>
          <p:nvPr/>
        </p:nvSpPr>
        <p:spPr bwMode="auto">
          <a:xfrm>
            <a:off x="0" y="3934880"/>
            <a:ext cx="12178030" cy="151831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CED2D89-2E36-827F-F9DD-8C12283DEB88}"/>
              </a:ext>
            </a:extLst>
          </p:cNvPr>
          <p:cNvSpPr/>
          <p:nvPr/>
        </p:nvSpPr>
        <p:spPr bwMode="auto">
          <a:xfrm>
            <a:off x="0" y="2395020"/>
            <a:ext cx="12192000" cy="153888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E7788DD-653E-C4C8-12EA-D7EB0F6BF824}"/>
              </a:ext>
            </a:extLst>
          </p:cNvPr>
          <p:cNvSpPr>
            <a:spLocks noGrp="1"/>
          </p:cNvSpPr>
          <p:nvPr>
            <p:ph type="title"/>
          </p:nvPr>
        </p:nvSpPr>
        <p:spPr/>
        <p:txBody>
          <a:bodyPr/>
          <a:lstStyle/>
          <a:p>
            <a:r>
              <a:rPr lang="en-US" err="1">
                <a:cs typeface="Segoe UI"/>
              </a:rPr>
              <a:t>Transmissões</a:t>
            </a:r>
            <a:r>
              <a:rPr lang="en-US">
                <a:cs typeface="Segoe UI"/>
              </a:rPr>
              <a:t> </a:t>
            </a:r>
            <a:r>
              <a:rPr lang="en-US" err="1">
                <a:cs typeface="Segoe UI"/>
              </a:rPr>
              <a:t>em</a:t>
            </a:r>
            <a:r>
              <a:rPr lang="en-US">
                <a:cs typeface="Segoe UI"/>
              </a:rPr>
              <a:t> </a:t>
            </a:r>
            <a:r>
              <a:rPr lang="en-US" err="1">
                <a:cs typeface="Segoe UI"/>
              </a:rPr>
              <a:t>quatro</a:t>
            </a:r>
            <a:r>
              <a:rPr lang="en-US">
                <a:cs typeface="Segoe UI"/>
              </a:rPr>
              <a:t> </a:t>
            </a:r>
            <a:r>
              <a:rPr lang="en-US" err="1">
                <a:cs typeface="Segoe UI"/>
              </a:rPr>
              <a:t>idiomas</a:t>
            </a:r>
            <a:r>
              <a:rPr lang="en-US">
                <a:cs typeface="Segoe UI"/>
              </a:rPr>
              <a:t> </a:t>
            </a:r>
            <a:endParaRPr lang="en-US"/>
          </a:p>
        </p:txBody>
      </p:sp>
      <p:sp>
        <p:nvSpPr>
          <p:cNvPr id="3" name="Content Placeholder 2">
            <a:extLst>
              <a:ext uri="{FF2B5EF4-FFF2-40B4-BE49-F238E27FC236}">
                <a16:creationId xmlns:a16="http://schemas.microsoft.com/office/drawing/2014/main" id="{C2FBCE78-DE41-D33D-A655-B194767BB94D}"/>
              </a:ext>
            </a:extLst>
          </p:cNvPr>
          <p:cNvSpPr>
            <a:spLocks noGrp="1"/>
          </p:cNvSpPr>
          <p:nvPr>
            <p:ph sz="quarter" idx="10"/>
          </p:nvPr>
        </p:nvSpPr>
        <p:spPr>
          <a:xfrm>
            <a:off x="590603" y="1255806"/>
            <a:ext cx="4805233" cy="5461495"/>
          </a:xfrm>
        </p:spPr>
        <p:txBody>
          <a:bodyPr vert="horz" wrap="square" lIns="0" tIns="0" rIns="0" bIns="0" rtlCol="0" anchor="t">
            <a:spAutoFit/>
          </a:bodyPr>
          <a:lstStyle/>
          <a:p>
            <a:pPr marL="0" indent="0">
              <a:lnSpc>
                <a:spcPts val="2100"/>
              </a:lnSpc>
              <a:spcBef>
                <a:spcPts val="0"/>
              </a:spcBef>
              <a:buNone/>
            </a:pPr>
            <a:r>
              <a:rPr lang="en-US">
                <a:solidFill>
                  <a:srgbClr val="FFFFFF"/>
                </a:solidFill>
                <a:cs typeface="Segoe UI"/>
              </a:rPr>
              <a:t>Portuguese:</a:t>
            </a:r>
            <a:r>
              <a:rPr lang="en-US">
                <a:solidFill>
                  <a:schemeClr val="lt1"/>
                </a:solidFill>
                <a:cs typeface="Segoe UI"/>
              </a:rPr>
              <a:t> </a:t>
            </a:r>
          </a:p>
          <a:p>
            <a:pPr marL="0" indent="0">
              <a:lnSpc>
                <a:spcPts val="2100"/>
              </a:lnSpc>
              <a:spcBef>
                <a:spcPts val="0"/>
              </a:spcBef>
              <a:buNone/>
            </a:pPr>
            <a:endParaRPr lang="en-US">
              <a:solidFill>
                <a:srgbClr val="000000"/>
              </a:solidFill>
              <a:cs typeface="Segoe UI"/>
            </a:endParaRPr>
          </a:p>
          <a:p>
            <a:pPr marL="0" indent="0">
              <a:lnSpc>
                <a:spcPts val="2100"/>
              </a:lnSpc>
              <a:spcBef>
                <a:spcPts val="0"/>
              </a:spcBef>
              <a:buNone/>
            </a:pPr>
            <a:r>
              <a:rPr lang="en-US">
                <a:solidFill>
                  <a:srgbClr val="FFFFFF"/>
                </a:solidFill>
                <a:cs typeface="Segoe UI"/>
                <a:hlinkClick r:id="rId3">
                  <a:extLst>
                    <a:ext uri="{A12FA001-AC4F-418D-AE19-62706E023703}">
                      <ahyp:hlinkClr xmlns:ahyp="http://schemas.microsoft.com/office/drawing/2018/hyperlinkcolor" val="tx"/>
                    </a:ext>
                  </a:extLst>
                </a:hlinkClick>
              </a:rPr>
              <a:t>aka.ms/agentshack-pt</a:t>
            </a:r>
            <a:r>
              <a:rPr lang="en-US">
                <a:solidFill>
                  <a:srgbClr val="FFFFFF"/>
                </a:solidFill>
                <a:cs typeface="Segoe UI"/>
              </a:rPr>
              <a:t> </a:t>
            </a:r>
            <a:endParaRPr lang="en-US">
              <a:solidFill>
                <a:srgbClr val="000000"/>
              </a:solidFill>
              <a:cs typeface="Segoe UI"/>
            </a:endParaRPr>
          </a:p>
          <a:p>
            <a:pPr marL="0" indent="0">
              <a:buNone/>
            </a:pPr>
            <a:endParaRPr lang="en-US">
              <a:solidFill>
                <a:srgbClr val="FFFFFF"/>
              </a:solidFill>
              <a:cs typeface="Segoe UI"/>
            </a:endParaRPr>
          </a:p>
          <a:p>
            <a:pPr marL="0" indent="0">
              <a:buNone/>
            </a:pPr>
            <a:r>
              <a:rPr lang="en-US">
                <a:solidFill>
                  <a:srgbClr val="FFFFFF"/>
                </a:solidFill>
                <a:cs typeface="Segoe UI"/>
              </a:rPr>
              <a:t>English:</a:t>
            </a:r>
            <a:endParaRPr lang="en-US"/>
          </a:p>
          <a:p>
            <a:pPr marL="0" indent="0">
              <a:buNone/>
            </a:pPr>
            <a:r>
              <a:rPr lang="en-US">
                <a:solidFill>
                  <a:schemeClr val="bg1"/>
                </a:solidFill>
                <a:cs typeface="Segoe UI"/>
                <a:hlinkClick r:id="rId4">
                  <a:extLst>
                    <a:ext uri="{A12FA001-AC4F-418D-AE19-62706E023703}">
                      <ahyp:hlinkClr xmlns:ahyp="http://schemas.microsoft.com/office/drawing/2018/hyperlinkcolor" val="tx"/>
                    </a:ext>
                  </a:extLst>
                </a:hlinkClick>
              </a:rPr>
              <a:t>aka.ms/agentshack</a:t>
            </a:r>
            <a:endParaRPr lang="en-US">
              <a:solidFill>
                <a:schemeClr val="bg1"/>
              </a:solidFill>
              <a:cs typeface="Segoe UI"/>
            </a:endParaRPr>
          </a:p>
          <a:p>
            <a:pPr marL="0" indent="0" algn="just">
              <a:buNone/>
            </a:pPr>
            <a:endParaRPr lang="en-US">
              <a:solidFill>
                <a:srgbClr val="FFFFFF"/>
              </a:solidFill>
            </a:endParaRPr>
          </a:p>
          <a:p>
            <a:pPr marL="0" indent="0" algn="just">
              <a:buNone/>
            </a:pPr>
            <a:r>
              <a:rPr lang="en-US">
                <a:solidFill>
                  <a:srgbClr val="FFFFFF"/>
                </a:solidFill>
                <a:cs typeface="Segoe UI"/>
              </a:rPr>
              <a:t>Spanish: </a:t>
            </a:r>
          </a:p>
          <a:p>
            <a:pPr marL="0" indent="0" algn="just">
              <a:buNone/>
            </a:pPr>
            <a:r>
              <a:rPr lang="en-US">
                <a:solidFill>
                  <a:schemeClr val="bg1"/>
                </a:solidFill>
                <a:cs typeface="Segoe UI"/>
                <a:hlinkClick r:id="rId5">
                  <a:extLst>
                    <a:ext uri="{A12FA001-AC4F-418D-AE19-62706E023703}">
                      <ahyp:hlinkClr xmlns:ahyp="http://schemas.microsoft.com/office/drawing/2018/hyperlinkcolor" val="tx"/>
                    </a:ext>
                  </a:extLst>
                </a:hlinkClick>
              </a:rPr>
              <a:t>aka.ms/agentshack-es</a:t>
            </a:r>
            <a:endParaRPr lang="en-US">
              <a:solidFill>
                <a:schemeClr val="bg1"/>
              </a:solidFill>
              <a:cs typeface="Segoe UI"/>
            </a:endParaRPr>
          </a:p>
          <a:p>
            <a:pPr marL="0" indent="0">
              <a:buNone/>
            </a:pPr>
            <a:endParaRPr lang="en-US">
              <a:solidFill>
                <a:srgbClr val="FFFFFF"/>
              </a:solidFill>
            </a:endParaRPr>
          </a:p>
          <a:p>
            <a:pPr marL="0" indent="0">
              <a:buNone/>
            </a:pPr>
            <a:r>
              <a:rPr lang="en-US">
                <a:solidFill>
                  <a:srgbClr val="FFFFFF"/>
                </a:solidFill>
                <a:cs typeface="Segoe UI"/>
              </a:rPr>
              <a:t>Chinese: </a:t>
            </a:r>
          </a:p>
          <a:p>
            <a:pPr marL="0" indent="0">
              <a:buNone/>
            </a:pPr>
            <a:r>
              <a:rPr lang="en-US">
                <a:solidFill>
                  <a:schemeClr val="bg1"/>
                </a:solidFill>
                <a:cs typeface="Segoe UI"/>
                <a:hlinkClick r:id="rId6">
                  <a:extLst>
                    <a:ext uri="{A12FA001-AC4F-418D-AE19-62706E023703}">
                      <ahyp:hlinkClr xmlns:ahyp="http://schemas.microsoft.com/office/drawing/2018/hyperlinkcolor" val="tx"/>
                    </a:ext>
                  </a:extLst>
                </a:hlinkClick>
              </a:rPr>
              <a:t>aka.ms/agentshack-zh</a:t>
            </a:r>
            <a:endParaRPr lang="en-US">
              <a:solidFill>
                <a:schemeClr val="bg1"/>
              </a:solidFill>
              <a:cs typeface="Segoe UI"/>
            </a:endParaRPr>
          </a:p>
        </p:txBody>
      </p:sp>
      <p:sp>
        <p:nvSpPr>
          <p:cNvPr id="4" name="TextBox 3">
            <a:extLst>
              <a:ext uri="{FF2B5EF4-FFF2-40B4-BE49-F238E27FC236}">
                <a16:creationId xmlns:a16="http://schemas.microsoft.com/office/drawing/2014/main" id="{380E8C7B-C66D-D798-2E97-EDBE29E094F3}"/>
              </a:ext>
            </a:extLst>
          </p:cNvPr>
          <p:cNvSpPr txBox="1"/>
          <p:nvPr/>
        </p:nvSpPr>
        <p:spPr>
          <a:xfrm>
            <a:off x="5682189" y="4149129"/>
            <a:ext cx="3379542" cy="923330"/>
          </a:xfrm>
          <a:prstGeom prst="rect">
            <a:avLst/>
          </a:prstGeom>
          <a:noFill/>
        </p:spPr>
        <p:txBody>
          <a:bodyPr wrap="square" lIns="0" tIns="0" rIns="0" bIns="0" rtlCol="0">
            <a:spAutoFit/>
          </a:bodyPr>
          <a:lstStyle/>
          <a:p>
            <a:r>
              <a:rPr lang="en-US" sz="2000" err="1">
                <a:solidFill>
                  <a:srgbClr val="FFFFFF"/>
                </a:solidFill>
              </a:rPr>
              <a:t>Azure AI Agents</a:t>
            </a:r>
          </a:p>
          <a:p>
            <a:r>
              <a:rPr lang="en-US" sz="2000" err="1">
                <a:solidFill>
                  <a:srgbClr val="FFFFFF"/>
                </a:solidFill>
              </a:rPr>
              <a:t>.NET + Aspire</a:t>
            </a:r>
          </a:p>
          <a:p>
            <a:r>
              <a:rPr lang="en-US" sz="2000" err="1">
                <a:solidFill>
                  <a:srgbClr val="FFFFFF"/>
                </a:solidFill>
              </a:rPr>
              <a:t>Azure AI Foundry Modelos</a:t>
            </a:r>
          </a:p>
        </p:txBody>
      </p:sp>
      <p:sp>
        <p:nvSpPr>
          <p:cNvPr id="6" name="TextBox 5">
            <a:extLst>
              <a:ext uri="{FF2B5EF4-FFF2-40B4-BE49-F238E27FC236}">
                <a16:creationId xmlns:a16="http://schemas.microsoft.com/office/drawing/2014/main" id="{60702225-D588-2D97-9AF3-0B46212CEA7C}"/>
              </a:ext>
            </a:extLst>
          </p:cNvPr>
          <p:cNvSpPr txBox="1"/>
          <p:nvPr/>
        </p:nvSpPr>
        <p:spPr>
          <a:xfrm>
            <a:off x="9196869" y="2443267"/>
            <a:ext cx="3379542" cy="1231106"/>
          </a:xfrm>
          <a:prstGeom prst="rect">
            <a:avLst/>
          </a:prstGeom>
          <a:noFill/>
        </p:spPr>
        <p:txBody>
          <a:bodyPr wrap="square" lIns="0" tIns="0" rIns="0" bIns="0" rtlCol="0">
            <a:spAutoFit/>
          </a:bodyPr>
          <a:lstStyle/>
          <a:p>
            <a:r>
              <a:rPr lang="en-US" sz="2000" err="1">
                <a:solidFill>
                  <a:srgbClr val="FFFFFF"/>
                </a:solidFill>
              </a:rPr>
              <a:t>Azure Functions</a:t>
            </a:r>
          </a:p>
          <a:p>
            <a:r>
              <a:rPr lang="en-US" sz="2000" err="1">
                <a:solidFill>
                  <a:srgbClr val="FFFFFF"/>
                </a:solidFill>
              </a:rPr>
              <a:t>Azure Container Apps</a:t>
            </a:r>
          </a:p>
          <a:p>
            <a:r>
              <a:rPr lang="en-US" sz="2000" err="1">
                <a:solidFill>
                  <a:srgbClr val="FFFFFF"/>
                </a:solidFill>
              </a:rPr>
              <a:t>Azure Cosmos DB</a:t>
            </a:r>
          </a:p>
          <a:p>
            <a:r>
              <a:rPr lang="en-US" sz="2000" err="1">
                <a:solidFill>
                  <a:srgbClr val="FFFFFF"/>
                </a:solidFill>
              </a:rPr>
              <a:t>Azure SQL</a:t>
            </a:r>
          </a:p>
        </p:txBody>
      </p:sp>
      <p:sp>
        <p:nvSpPr>
          <p:cNvPr id="11" name="TextBox 10">
            <a:extLst>
              <a:ext uri="{FF2B5EF4-FFF2-40B4-BE49-F238E27FC236}">
                <a16:creationId xmlns:a16="http://schemas.microsoft.com/office/drawing/2014/main" id="{8B09121A-D824-1DBF-1FB2-1EB897AD7B21}"/>
              </a:ext>
            </a:extLst>
          </p:cNvPr>
          <p:cNvSpPr txBox="1"/>
          <p:nvPr/>
        </p:nvSpPr>
        <p:spPr>
          <a:xfrm>
            <a:off x="5682190" y="2446831"/>
            <a:ext cx="2782542" cy="1231106"/>
          </a:xfrm>
          <a:prstGeom prst="rect">
            <a:avLst/>
          </a:prstGeom>
          <a:noFill/>
        </p:spPr>
        <p:txBody>
          <a:bodyPr wrap="square" lIns="0" tIns="0" rIns="0" bIns="0" rtlCol="0">
            <a:spAutoFit/>
          </a:bodyPr>
          <a:lstStyle/>
          <a:p>
            <a:r>
              <a:rPr lang="en-US" sz="2000" err="1">
                <a:solidFill>
                  <a:srgbClr val="FFFFFF"/>
                </a:solidFill>
              </a:rPr>
              <a:t>Semantic Kernel</a:t>
            </a:r>
          </a:p>
          <a:p>
            <a:r>
              <a:rPr lang="en-US" sz="2000" err="1">
                <a:solidFill>
                  <a:srgbClr val="FFFFFF"/>
                </a:solidFill>
              </a:rPr>
              <a:t>Autogen</a:t>
            </a:r>
          </a:p>
          <a:p>
            <a:r>
              <a:rPr lang="en-US" sz="2000" err="1">
                <a:solidFill>
                  <a:srgbClr val="FFFFFF"/>
                </a:solidFill>
              </a:rPr>
              <a:t>Langchain4J</a:t>
            </a:r>
          </a:p>
          <a:p>
            <a:r>
              <a:rPr lang="en-US" sz="2000" err="1">
                <a:solidFill>
                  <a:srgbClr val="FFFFFF"/>
                </a:solidFill>
              </a:rPr>
              <a:t>Llamaindex.TS</a:t>
            </a:r>
          </a:p>
        </p:txBody>
      </p:sp>
      <p:sp>
        <p:nvSpPr>
          <p:cNvPr id="12" name="TextBox 11">
            <a:extLst>
              <a:ext uri="{FF2B5EF4-FFF2-40B4-BE49-F238E27FC236}">
                <a16:creationId xmlns:a16="http://schemas.microsoft.com/office/drawing/2014/main" id="{E06BF7C9-DD63-E45B-5770-4B8AE58B4C7A}"/>
              </a:ext>
            </a:extLst>
          </p:cNvPr>
          <p:cNvSpPr txBox="1"/>
          <p:nvPr/>
        </p:nvSpPr>
        <p:spPr>
          <a:xfrm>
            <a:off x="5682189" y="6102883"/>
            <a:ext cx="6318298" cy="615553"/>
          </a:xfrm>
          <a:prstGeom prst="rect">
            <a:avLst/>
          </a:prstGeom>
          <a:noFill/>
        </p:spPr>
        <p:txBody>
          <a:bodyPr wrap="square" lIns="0" tIns="0" rIns="0" bIns="0" rtlCol="0">
            <a:spAutoFit/>
          </a:bodyPr>
          <a:lstStyle/>
          <a:p>
            <a:r>
              <a:rPr lang="ja-JP" altLang="en-US" sz="2000" b="0" i="0">
                <a:solidFill>
                  <a:schemeClr val="bg1"/>
                </a:solidFill>
                <a:effectLst/>
                <a:latin typeface="Roboto" panose="02000000000000000000" pitchFamily="2" charset="0"/>
              </a:rPr>
              <a:t>欢迎参加</a:t>
            </a:r>
            <a:r>
              <a:rPr lang="en-US" sz="2000" b="0" i="0">
                <a:solidFill>
                  <a:schemeClr val="bg1"/>
                </a:solidFill>
                <a:effectLst/>
                <a:latin typeface="Roboto" panose="02000000000000000000" pitchFamily="2" charset="0"/>
              </a:rPr>
              <a:t>AI</a:t>
            </a:r>
            <a:r>
              <a:rPr lang="ja-JP" altLang="en-US" sz="2000" b="0" i="0">
                <a:solidFill>
                  <a:schemeClr val="bg1"/>
                </a:solidFill>
                <a:effectLst/>
                <a:latin typeface="Roboto" panose="02000000000000000000" pitchFamily="2" charset="0"/>
              </a:rPr>
              <a:t>代理黑客松</a:t>
            </a:r>
            <a:endParaRPr lang="en-US" altLang="ja-JP" sz="2000" b="0" i="0">
              <a:solidFill>
                <a:schemeClr val="bg1"/>
              </a:solidFill>
              <a:effectLst/>
              <a:latin typeface="Roboto" panose="02000000000000000000" pitchFamily="2" charset="0"/>
            </a:endParaRPr>
          </a:p>
          <a:p>
            <a:r>
              <a:rPr lang="ja-JP" altLang="en-US" sz="2000" b="0" i="0">
                <a:solidFill>
                  <a:schemeClr val="bg1"/>
                </a:solidFill>
                <a:effectLst/>
                <a:latin typeface="Roboto" panose="02000000000000000000" pitchFamily="2" charset="0"/>
              </a:rPr>
              <a:t>使用</a:t>
            </a:r>
            <a:r>
              <a:rPr lang="en-US" sz="2000" b="0" i="0">
                <a:solidFill>
                  <a:schemeClr val="bg1"/>
                </a:solidFill>
                <a:effectLst/>
                <a:latin typeface="Roboto" panose="02000000000000000000" pitchFamily="2" charset="0"/>
              </a:rPr>
              <a:t>Azure AI Agent Service</a:t>
            </a:r>
            <a:r>
              <a:rPr lang="ja-JP" altLang="en-US" sz="2000" b="0" i="0">
                <a:solidFill>
                  <a:schemeClr val="bg1"/>
                </a:solidFill>
                <a:effectLst/>
                <a:latin typeface="Roboto" panose="02000000000000000000" pitchFamily="2" charset="0"/>
              </a:rPr>
              <a:t>作为您的软件开发流程</a:t>
            </a:r>
            <a:endParaRPr lang="en-US" sz="2000" err="1">
              <a:solidFill>
                <a:schemeClr val="bg1"/>
              </a:solidFill>
            </a:endParaRPr>
          </a:p>
        </p:txBody>
      </p:sp>
      <p:sp>
        <p:nvSpPr>
          <p:cNvPr id="5" name="TextBox 4">
            <a:extLst>
              <a:ext uri="{FF2B5EF4-FFF2-40B4-BE49-F238E27FC236}">
                <a16:creationId xmlns:a16="http://schemas.microsoft.com/office/drawing/2014/main" id="{07A000EF-2E9A-E666-AB27-C700C85A8093}"/>
              </a:ext>
            </a:extLst>
          </p:cNvPr>
          <p:cNvSpPr txBox="1"/>
          <p:nvPr/>
        </p:nvSpPr>
        <p:spPr>
          <a:xfrm>
            <a:off x="9279600" y="4149129"/>
            <a:ext cx="3379542" cy="923330"/>
          </a:xfrm>
          <a:prstGeom prst="rect">
            <a:avLst/>
          </a:prstGeom>
          <a:noFill/>
        </p:spPr>
        <p:txBody>
          <a:bodyPr wrap="square" lIns="0" tIns="0" rIns="0" bIns="0" rtlCol="0">
            <a:spAutoFit/>
          </a:bodyPr>
          <a:lstStyle/>
          <a:p>
            <a:r>
              <a:rPr lang="en-US" sz="2000" err="1">
                <a:solidFill>
                  <a:srgbClr val="FFFFFF"/>
                </a:solidFill>
              </a:rPr>
              <a:t>Semantic Kernel</a:t>
            </a:r>
          </a:p>
          <a:p>
            <a:r>
              <a:rPr lang="en-US" sz="2000" err="1">
                <a:solidFill>
                  <a:srgbClr val="FFFFFF"/>
                </a:solidFill>
              </a:rPr>
              <a:t>GitHub Modelos</a:t>
            </a:r>
          </a:p>
          <a:p>
            <a:r>
              <a:rPr lang="en-US" sz="2000" err="1">
                <a:solidFill>
                  <a:srgbClr val="FFFFFF"/>
                </a:solidFill>
              </a:rPr>
              <a:t>VoiceRAG</a:t>
            </a:r>
          </a:p>
        </p:txBody>
      </p:sp>
      <p:sp>
        <p:nvSpPr>
          <p:cNvPr id="13" name="TextBox 10">
            <a:extLst>
              <a:ext uri="{FF2B5EF4-FFF2-40B4-BE49-F238E27FC236}">
                <a16:creationId xmlns:a16="http://schemas.microsoft.com/office/drawing/2014/main" id="{8B09121A-D824-1DBF-1FB2-1EB897AD7B21}"/>
              </a:ext>
            </a:extLst>
          </p:cNvPr>
          <p:cNvSpPr txBox="1"/>
          <p:nvPr/>
        </p:nvSpPr>
        <p:spPr>
          <a:xfrm>
            <a:off x="5682189" y="1404120"/>
            <a:ext cx="5924593" cy="61555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err="1">
                <a:solidFill>
                  <a:srgbClr val="FFFFFF"/>
                </a:solidFill>
              </a:rPr>
              <a:t>Azure AI Agents - Python</a:t>
            </a:r>
          </a:p>
          <a:p>
            <a:r>
              <a:rPr lang="en-US" sz="2000" err="1">
                <a:solidFill>
                  <a:srgbClr val="FFFFFF"/>
                </a:solidFill>
              </a:rPr>
              <a:t>Azure AI Agents - JavaScript</a:t>
            </a:r>
          </a:p>
        </p:txBody>
      </p:sp>
    </p:spTree>
    <p:extLst>
      <p:ext uri="{BB962C8B-B14F-4D97-AF65-F5344CB8AC3E}">
        <p14:creationId xmlns:p14="http://schemas.microsoft.com/office/powerpoint/2010/main" val="13875452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8859E03-0C8F-A8AB-578B-A28D9F2C4D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F9E15-9A30-8394-CF42-FA2168757EC0}"/>
              </a:ext>
            </a:extLst>
          </p:cNvPr>
          <p:cNvSpPr>
            <a:spLocks noGrp="1"/>
          </p:cNvSpPr>
          <p:nvPr>
            <p:ph type="title"/>
          </p:nvPr>
        </p:nvSpPr>
        <p:spPr/>
        <p:txBody>
          <a:bodyPr/>
          <a:lstStyle/>
          <a:p>
            <a:r>
              <a:rPr lang="en-US" sz="3600">
                <a:solidFill>
                  <a:srgbClr val="000000"/>
                </a:solidFill>
              </a:rPr>
              <a:t>Model Context Protocol</a:t>
            </a:r>
            <a:endParaRPr lang="en-US"/>
          </a:p>
        </p:txBody>
      </p:sp>
      <p:sp>
        <p:nvSpPr>
          <p:cNvPr id="26" name="Rectangle 25">
            <a:extLst>
              <a:ext uri="{FF2B5EF4-FFF2-40B4-BE49-F238E27FC236}">
                <a16:creationId xmlns:a16="http://schemas.microsoft.com/office/drawing/2014/main" id="{95285A50-C726-6321-D702-23D05276E451}"/>
              </a:ext>
            </a:extLst>
          </p:cNvPr>
          <p:cNvSpPr/>
          <p:nvPr/>
        </p:nvSpPr>
        <p:spPr>
          <a:xfrm>
            <a:off x="478972" y="1814653"/>
            <a:ext cx="10389325" cy="4321354"/>
          </a:xfrm>
          <a:custGeom>
            <a:avLst/>
            <a:gdLst>
              <a:gd name="connsiteX0" fmla="*/ 0 w 10389325"/>
              <a:gd name="connsiteY0" fmla="*/ 0 h 4321354"/>
              <a:gd name="connsiteX1" fmla="*/ 588728 w 10389325"/>
              <a:gd name="connsiteY1" fmla="*/ 0 h 4321354"/>
              <a:gd name="connsiteX2" fmla="*/ 969670 w 10389325"/>
              <a:gd name="connsiteY2" fmla="*/ 0 h 4321354"/>
              <a:gd name="connsiteX3" fmla="*/ 1870079 w 10389325"/>
              <a:gd name="connsiteY3" fmla="*/ 0 h 4321354"/>
              <a:gd name="connsiteX4" fmla="*/ 2458807 w 10389325"/>
              <a:gd name="connsiteY4" fmla="*/ 0 h 4321354"/>
              <a:gd name="connsiteX5" fmla="*/ 3047535 w 10389325"/>
              <a:gd name="connsiteY5" fmla="*/ 0 h 4321354"/>
              <a:gd name="connsiteX6" fmla="*/ 3947944 w 10389325"/>
              <a:gd name="connsiteY6" fmla="*/ 0 h 4321354"/>
              <a:gd name="connsiteX7" fmla="*/ 4432779 w 10389325"/>
              <a:gd name="connsiteY7" fmla="*/ 0 h 4321354"/>
              <a:gd name="connsiteX8" fmla="*/ 5333187 w 10389325"/>
              <a:gd name="connsiteY8" fmla="*/ 0 h 4321354"/>
              <a:gd name="connsiteX9" fmla="*/ 6233595 w 10389325"/>
              <a:gd name="connsiteY9" fmla="*/ 0 h 4321354"/>
              <a:gd name="connsiteX10" fmla="*/ 6926217 w 10389325"/>
              <a:gd name="connsiteY10" fmla="*/ 0 h 4321354"/>
              <a:gd name="connsiteX11" fmla="*/ 7826625 w 10389325"/>
              <a:gd name="connsiteY11" fmla="*/ 0 h 4321354"/>
              <a:gd name="connsiteX12" fmla="*/ 8415353 w 10389325"/>
              <a:gd name="connsiteY12" fmla="*/ 0 h 4321354"/>
              <a:gd name="connsiteX13" fmla="*/ 9004082 w 10389325"/>
              <a:gd name="connsiteY13" fmla="*/ 0 h 4321354"/>
              <a:gd name="connsiteX14" fmla="*/ 9800597 w 10389325"/>
              <a:gd name="connsiteY14" fmla="*/ 0 h 4321354"/>
              <a:gd name="connsiteX15" fmla="*/ 10389325 w 10389325"/>
              <a:gd name="connsiteY15" fmla="*/ 0 h 4321354"/>
              <a:gd name="connsiteX16" fmla="*/ 10389325 w 10389325"/>
              <a:gd name="connsiteY16" fmla="*/ 703763 h 4321354"/>
              <a:gd name="connsiteX17" fmla="*/ 10389325 w 10389325"/>
              <a:gd name="connsiteY17" fmla="*/ 1364313 h 4321354"/>
              <a:gd name="connsiteX18" fmla="*/ 10389325 w 10389325"/>
              <a:gd name="connsiteY18" fmla="*/ 2024863 h 4321354"/>
              <a:gd name="connsiteX19" fmla="*/ 10389325 w 10389325"/>
              <a:gd name="connsiteY19" fmla="*/ 2685413 h 4321354"/>
              <a:gd name="connsiteX20" fmla="*/ 10389325 w 10389325"/>
              <a:gd name="connsiteY20" fmla="*/ 3173109 h 4321354"/>
              <a:gd name="connsiteX21" fmla="*/ 10389325 w 10389325"/>
              <a:gd name="connsiteY21" fmla="*/ 3704018 h 4321354"/>
              <a:gd name="connsiteX22" fmla="*/ 10389325 w 10389325"/>
              <a:gd name="connsiteY22" fmla="*/ 4321354 h 4321354"/>
              <a:gd name="connsiteX23" fmla="*/ 9800597 w 10389325"/>
              <a:gd name="connsiteY23" fmla="*/ 4321354 h 4321354"/>
              <a:gd name="connsiteX24" fmla="*/ 9107975 w 10389325"/>
              <a:gd name="connsiteY24" fmla="*/ 4321354 h 4321354"/>
              <a:gd name="connsiteX25" fmla="*/ 8727033 w 10389325"/>
              <a:gd name="connsiteY25" fmla="*/ 4321354 h 4321354"/>
              <a:gd name="connsiteX26" fmla="*/ 8346091 w 10389325"/>
              <a:gd name="connsiteY26" fmla="*/ 4321354 h 4321354"/>
              <a:gd name="connsiteX27" fmla="*/ 7653469 w 10389325"/>
              <a:gd name="connsiteY27" fmla="*/ 4321354 h 4321354"/>
              <a:gd name="connsiteX28" fmla="*/ 7168634 w 10389325"/>
              <a:gd name="connsiteY28" fmla="*/ 4321354 h 4321354"/>
              <a:gd name="connsiteX29" fmla="*/ 6372119 w 10389325"/>
              <a:gd name="connsiteY29" fmla="*/ 4321354 h 4321354"/>
              <a:gd name="connsiteX30" fmla="*/ 5887284 w 10389325"/>
              <a:gd name="connsiteY30" fmla="*/ 4321354 h 4321354"/>
              <a:gd name="connsiteX31" fmla="*/ 5090769 w 10389325"/>
              <a:gd name="connsiteY31" fmla="*/ 4321354 h 4321354"/>
              <a:gd name="connsiteX32" fmla="*/ 4709827 w 10389325"/>
              <a:gd name="connsiteY32" fmla="*/ 4321354 h 4321354"/>
              <a:gd name="connsiteX33" fmla="*/ 3913312 w 10389325"/>
              <a:gd name="connsiteY33" fmla="*/ 4321354 h 4321354"/>
              <a:gd name="connsiteX34" fmla="*/ 3428477 w 10389325"/>
              <a:gd name="connsiteY34" fmla="*/ 4321354 h 4321354"/>
              <a:gd name="connsiteX35" fmla="*/ 3047535 w 10389325"/>
              <a:gd name="connsiteY35" fmla="*/ 4321354 h 4321354"/>
              <a:gd name="connsiteX36" fmla="*/ 2562700 w 10389325"/>
              <a:gd name="connsiteY36" fmla="*/ 4321354 h 4321354"/>
              <a:gd name="connsiteX37" fmla="*/ 1766185 w 10389325"/>
              <a:gd name="connsiteY37" fmla="*/ 4321354 h 4321354"/>
              <a:gd name="connsiteX38" fmla="*/ 1281350 w 10389325"/>
              <a:gd name="connsiteY38" fmla="*/ 4321354 h 4321354"/>
              <a:gd name="connsiteX39" fmla="*/ 900408 w 10389325"/>
              <a:gd name="connsiteY39" fmla="*/ 4321354 h 4321354"/>
              <a:gd name="connsiteX40" fmla="*/ 0 w 10389325"/>
              <a:gd name="connsiteY40" fmla="*/ 4321354 h 4321354"/>
              <a:gd name="connsiteX41" fmla="*/ 0 w 10389325"/>
              <a:gd name="connsiteY41" fmla="*/ 3747231 h 4321354"/>
              <a:gd name="connsiteX42" fmla="*/ 0 w 10389325"/>
              <a:gd name="connsiteY42" fmla="*/ 3259536 h 4321354"/>
              <a:gd name="connsiteX43" fmla="*/ 0 w 10389325"/>
              <a:gd name="connsiteY43" fmla="*/ 2642199 h 4321354"/>
              <a:gd name="connsiteX44" fmla="*/ 0 w 10389325"/>
              <a:gd name="connsiteY44" fmla="*/ 2111290 h 4321354"/>
              <a:gd name="connsiteX45" fmla="*/ 0 w 10389325"/>
              <a:gd name="connsiteY45" fmla="*/ 1493954 h 4321354"/>
              <a:gd name="connsiteX46" fmla="*/ 0 w 10389325"/>
              <a:gd name="connsiteY46" fmla="*/ 876618 h 4321354"/>
              <a:gd name="connsiteX47" fmla="*/ 0 w 10389325"/>
              <a:gd name="connsiteY47" fmla="*/ 0 h 4321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389325" h="4321354" extrusionOk="0">
                <a:moveTo>
                  <a:pt x="0" y="0"/>
                </a:moveTo>
                <a:cubicBezTo>
                  <a:pt x="226949" y="13887"/>
                  <a:pt x="453433" y="23976"/>
                  <a:pt x="588728" y="0"/>
                </a:cubicBezTo>
                <a:cubicBezTo>
                  <a:pt x="724023" y="-23976"/>
                  <a:pt x="787673" y="-8139"/>
                  <a:pt x="969670" y="0"/>
                </a:cubicBezTo>
                <a:cubicBezTo>
                  <a:pt x="1151667" y="8139"/>
                  <a:pt x="1614390" y="13307"/>
                  <a:pt x="1870079" y="0"/>
                </a:cubicBezTo>
                <a:cubicBezTo>
                  <a:pt x="2125768" y="-13307"/>
                  <a:pt x="2284961" y="4400"/>
                  <a:pt x="2458807" y="0"/>
                </a:cubicBezTo>
                <a:cubicBezTo>
                  <a:pt x="2632653" y="-4400"/>
                  <a:pt x="2917320" y="28465"/>
                  <a:pt x="3047535" y="0"/>
                </a:cubicBezTo>
                <a:cubicBezTo>
                  <a:pt x="3177750" y="-28465"/>
                  <a:pt x="3701760" y="10389"/>
                  <a:pt x="3947944" y="0"/>
                </a:cubicBezTo>
                <a:cubicBezTo>
                  <a:pt x="4194128" y="-10389"/>
                  <a:pt x="4229634" y="4396"/>
                  <a:pt x="4432779" y="0"/>
                </a:cubicBezTo>
                <a:cubicBezTo>
                  <a:pt x="4635925" y="-4396"/>
                  <a:pt x="5123839" y="-43681"/>
                  <a:pt x="5333187" y="0"/>
                </a:cubicBezTo>
                <a:cubicBezTo>
                  <a:pt x="5542535" y="43681"/>
                  <a:pt x="5827978" y="30158"/>
                  <a:pt x="6233595" y="0"/>
                </a:cubicBezTo>
                <a:cubicBezTo>
                  <a:pt x="6639212" y="-30158"/>
                  <a:pt x="6706387" y="-8432"/>
                  <a:pt x="6926217" y="0"/>
                </a:cubicBezTo>
                <a:cubicBezTo>
                  <a:pt x="7146047" y="8432"/>
                  <a:pt x="7410937" y="-12223"/>
                  <a:pt x="7826625" y="0"/>
                </a:cubicBezTo>
                <a:cubicBezTo>
                  <a:pt x="8242313" y="12223"/>
                  <a:pt x="8196161" y="3330"/>
                  <a:pt x="8415353" y="0"/>
                </a:cubicBezTo>
                <a:cubicBezTo>
                  <a:pt x="8634545" y="-3330"/>
                  <a:pt x="8804751" y="-27690"/>
                  <a:pt x="9004082" y="0"/>
                </a:cubicBezTo>
                <a:cubicBezTo>
                  <a:pt x="9203413" y="27690"/>
                  <a:pt x="9630485" y="-20735"/>
                  <a:pt x="9800597" y="0"/>
                </a:cubicBezTo>
                <a:cubicBezTo>
                  <a:pt x="9970709" y="20735"/>
                  <a:pt x="10193114" y="10519"/>
                  <a:pt x="10389325" y="0"/>
                </a:cubicBezTo>
                <a:cubicBezTo>
                  <a:pt x="10421158" y="210078"/>
                  <a:pt x="10396328" y="506552"/>
                  <a:pt x="10389325" y="703763"/>
                </a:cubicBezTo>
                <a:cubicBezTo>
                  <a:pt x="10382322" y="900974"/>
                  <a:pt x="10381949" y="1136111"/>
                  <a:pt x="10389325" y="1364313"/>
                </a:cubicBezTo>
                <a:cubicBezTo>
                  <a:pt x="10396702" y="1592515"/>
                  <a:pt x="10394529" y="1804096"/>
                  <a:pt x="10389325" y="2024863"/>
                </a:cubicBezTo>
                <a:cubicBezTo>
                  <a:pt x="10384122" y="2245630"/>
                  <a:pt x="10398729" y="2374214"/>
                  <a:pt x="10389325" y="2685413"/>
                </a:cubicBezTo>
                <a:cubicBezTo>
                  <a:pt x="10379922" y="2996612"/>
                  <a:pt x="10392158" y="2957083"/>
                  <a:pt x="10389325" y="3173109"/>
                </a:cubicBezTo>
                <a:cubicBezTo>
                  <a:pt x="10386492" y="3389135"/>
                  <a:pt x="10381464" y="3522172"/>
                  <a:pt x="10389325" y="3704018"/>
                </a:cubicBezTo>
                <a:cubicBezTo>
                  <a:pt x="10397186" y="3885864"/>
                  <a:pt x="10378598" y="4054524"/>
                  <a:pt x="10389325" y="4321354"/>
                </a:cubicBezTo>
                <a:cubicBezTo>
                  <a:pt x="10219044" y="4340651"/>
                  <a:pt x="10062383" y="4331751"/>
                  <a:pt x="9800597" y="4321354"/>
                </a:cubicBezTo>
                <a:cubicBezTo>
                  <a:pt x="9538811" y="4310957"/>
                  <a:pt x="9271928" y="4349516"/>
                  <a:pt x="9107975" y="4321354"/>
                </a:cubicBezTo>
                <a:cubicBezTo>
                  <a:pt x="8944022" y="4293192"/>
                  <a:pt x="8827133" y="4339140"/>
                  <a:pt x="8727033" y="4321354"/>
                </a:cubicBezTo>
                <a:cubicBezTo>
                  <a:pt x="8626933" y="4303568"/>
                  <a:pt x="8457924" y="4328396"/>
                  <a:pt x="8346091" y="4321354"/>
                </a:cubicBezTo>
                <a:cubicBezTo>
                  <a:pt x="8234258" y="4314312"/>
                  <a:pt x="7985335" y="4349547"/>
                  <a:pt x="7653469" y="4321354"/>
                </a:cubicBezTo>
                <a:cubicBezTo>
                  <a:pt x="7321603" y="4293161"/>
                  <a:pt x="7410639" y="4302827"/>
                  <a:pt x="7168634" y="4321354"/>
                </a:cubicBezTo>
                <a:cubicBezTo>
                  <a:pt x="6926629" y="4339881"/>
                  <a:pt x="6581223" y="4292902"/>
                  <a:pt x="6372119" y="4321354"/>
                </a:cubicBezTo>
                <a:cubicBezTo>
                  <a:pt x="6163016" y="4349806"/>
                  <a:pt x="6037751" y="4323469"/>
                  <a:pt x="5887284" y="4321354"/>
                </a:cubicBezTo>
                <a:cubicBezTo>
                  <a:pt x="5736817" y="4319239"/>
                  <a:pt x="5438877" y="4340846"/>
                  <a:pt x="5090769" y="4321354"/>
                </a:cubicBezTo>
                <a:cubicBezTo>
                  <a:pt x="4742661" y="4301862"/>
                  <a:pt x="4827515" y="4313252"/>
                  <a:pt x="4709827" y="4321354"/>
                </a:cubicBezTo>
                <a:cubicBezTo>
                  <a:pt x="4592139" y="4329456"/>
                  <a:pt x="4183691" y="4354753"/>
                  <a:pt x="3913312" y="4321354"/>
                </a:cubicBezTo>
                <a:cubicBezTo>
                  <a:pt x="3642934" y="4287955"/>
                  <a:pt x="3625184" y="4311752"/>
                  <a:pt x="3428477" y="4321354"/>
                </a:cubicBezTo>
                <a:cubicBezTo>
                  <a:pt x="3231771" y="4330956"/>
                  <a:pt x="3223475" y="4306223"/>
                  <a:pt x="3047535" y="4321354"/>
                </a:cubicBezTo>
                <a:cubicBezTo>
                  <a:pt x="2871595" y="4336485"/>
                  <a:pt x="2673931" y="4320216"/>
                  <a:pt x="2562700" y="4321354"/>
                </a:cubicBezTo>
                <a:cubicBezTo>
                  <a:pt x="2451470" y="4322492"/>
                  <a:pt x="2048256" y="4292004"/>
                  <a:pt x="1766185" y="4321354"/>
                </a:cubicBezTo>
                <a:cubicBezTo>
                  <a:pt x="1484115" y="4350704"/>
                  <a:pt x="1415764" y="4306472"/>
                  <a:pt x="1281350" y="4321354"/>
                </a:cubicBezTo>
                <a:cubicBezTo>
                  <a:pt x="1146937" y="4336236"/>
                  <a:pt x="1010330" y="4322734"/>
                  <a:pt x="900408" y="4321354"/>
                </a:cubicBezTo>
                <a:cubicBezTo>
                  <a:pt x="790486" y="4319974"/>
                  <a:pt x="264124" y="4366229"/>
                  <a:pt x="0" y="4321354"/>
                </a:cubicBezTo>
                <a:cubicBezTo>
                  <a:pt x="19579" y="4114136"/>
                  <a:pt x="8236" y="4033411"/>
                  <a:pt x="0" y="3747231"/>
                </a:cubicBezTo>
                <a:cubicBezTo>
                  <a:pt x="-8236" y="3461051"/>
                  <a:pt x="10057" y="3427959"/>
                  <a:pt x="0" y="3259536"/>
                </a:cubicBezTo>
                <a:cubicBezTo>
                  <a:pt x="-10057" y="3091113"/>
                  <a:pt x="-13914" y="2848324"/>
                  <a:pt x="0" y="2642199"/>
                </a:cubicBezTo>
                <a:cubicBezTo>
                  <a:pt x="13914" y="2436074"/>
                  <a:pt x="4417" y="2277548"/>
                  <a:pt x="0" y="2111290"/>
                </a:cubicBezTo>
                <a:cubicBezTo>
                  <a:pt x="-4417" y="1945032"/>
                  <a:pt x="-26360" y="1637889"/>
                  <a:pt x="0" y="1493954"/>
                </a:cubicBezTo>
                <a:cubicBezTo>
                  <a:pt x="26360" y="1350019"/>
                  <a:pt x="2650" y="1138613"/>
                  <a:pt x="0" y="876618"/>
                </a:cubicBezTo>
                <a:cubicBezTo>
                  <a:pt x="-2650" y="614623"/>
                  <a:pt x="19574" y="212181"/>
                  <a:pt x="0" y="0"/>
                </a:cubicBezTo>
                <a:close/>
              </a:path>
            </a:pathLst>
          </a:custGeom>
          <a:noFill/>
          <a:ln>
            <a:solidFill>
              <a:schemeClr val="tx1"/>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FFD7CAB9-961A-3EDF-E157-5B369D3D789E}"/>
              </a:ext>
            </a:extLst>
          </p:cNvPr>
          <p:cNvGrpSpPr/>
          <p:nvPr/>
        </p:nvGrpSpPr>
        <p:grpSpPr>
          <a:xfrm>
            <a:off x="594180" y="1977585"/>
            <a:ext cx="10154504" cy="3863357"/>
            <a:chOff x="594180" y="1658904"/>
            <a:chExt cx="10154504" cy="3863357"/>
          </a:xfrm>
        </p:grpSpPr>
        <p:sp>
          <p:nvSpPr>
            <p:cNvPr id="28" name="Rounded Rectangle 27">
              <a:extLst>
                <a:ext uri="{FF2B5EF4-FFF2-40B4-BE49-F238E27FC236}">
                  <a16:creationId xmlns:a16="http://schemas.microsoft.com/office/drawing/2014/main" id="{A7166FAA-41E0-42FC-F9D9-3675D02CD777}"/>
                </a:ext>
              </a:extLst>
            </p:cNvPr>
            <p:cNvSpPr/>
            <p:nvPr/>
          </p:nvSpPr>
          <p:spPr>
            <a:xfrm>
              <a:off x="5417190" y="2039845"/>
              <a:ext cx="5331494" cy="1604682"/>
            </a:xfrm>
            <a:prstGeom prst="roundRect">
              <a:avLst>
                <a:gd name="adj" fmla="val 3259"/>
              </a:avLst>
            </a:prstGeom>
            <a:solidFill>
              <a:srgbClr val="C03BC4"/>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a:latin typeface="Segoe UI Semibold" panose="020B0502040204020203" pitchFamily="34" charset="0"/>
                  <a:cs typeface="Segoe UI Semibold" panose="020B0502040204020203" pitchFamily="34" charset="0"/>
                </a:rPr>
                <a:t>MCP Server A</a:t>
              </a: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p:txBody>
        </p:sp>
        <p:sp>
          <p:nvSpPr>
            <p:cNvPr id="29" name="Rounded Rectangle 28">
              <a:extLst>
                <a:ext uri="{FF2B5EF4-FFF2-40B4-BE49-F238E27FC236}">
                  <a16:creationId xmlns:a16="http://schemas.microsoft.com/office/drawing/2014/main" id="{AB05ACC2-BB64-0BED-B78E-06255659BD93}"/>
                </a:ext>
              </a:extLst>
            </p:cNvPr>
            <p:cNvSpPr/>
            <p:nvPr/>
          </p:nvSpPr>
          <p:spPr>
            <a:xfrm>
              <a:off x="594180" y="1658904"/>
              <a:ext cx="3242714" cy="3863357"/>
            </a:xfrm>
            <a:prstGeom prst="roundRect">
              <a:avLst/>
            </a:prstGeom>
            <a:solidFill>
              <a:schemeClr val="accent1"/>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a:latin typeface="Segoe UI Semibold" panose="020B0502040204020203" pitchFamily="34" charset="0"/>
                  <a:cs typeface="Segoe UI Semibold" panose="020B0502040204020203" pitchFamily="34" charset="0"/>
                </a:rPr>
                <a:t>MCP Host </a:t>
              </a:r>
            </a:p>
            <a:p>
              <a:pPr algn="ctr"/>
              <a:r>
                <a:rPr lang="en-US" b="1">
                  <a:latin typeface="Segoe UI Semibold" panose="020B0502040204020203" pitchFamily="34" charset="0"/>
                  <a:cs typeface="Segoe UI Semibold" panose="020B0502040204020203" pitchFamily="34" charset="0"/>
                </a:rPr>
                <a:t>Claude, GitHub Copilot, ...</a:t>
              </a: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p:txBody>
        </p:sp>
        <p:cxnSp>
          <p:nvCxnSpPr>
            <p:cNvPr id="30" name="Straight Arrow Connector 29">
              <a:extLst>
                <a:ext uri="{FF2B5EF4-FFF2-40B4-BE49-F238E27FC236}">
                  <a16:creationId xmlns:a16="http://schemas.microsoft.com/office/drawing/2014/main" id="{4A7E76BE-F5D0-5091-654E-16617155A8CC}"/>
                </a:ext>
              </a:extLst>
            </p:cNvPr>
            <p:cNvCxnSpPr>
              <a:cxnSpLocks/>
            </p:cNvCxnSpPr>
            <p:nvPr/>
          </p:nvCxnSpPr>
          <p:spPr>
            <a:xfrm flipV="1">
              <a:off x="3836894" y="2835464"/>
              <a:ext cx="1580296" cy="6722"/>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0E366DC9-2EF8-2B25-4F48-9142A01C477A}"/>
                </a:ext>
              </a:extLst>
            </p:cNvPr>
            <p:cNvSpPr txBox="1"/>
            <p:nvPr/>
          </p:nvSpPr>
          <p:spPr>
            <a:xfrm>
              <a:off x="4214058" y="2440583"/>
              <a:ext cx="663964" cy="369332"/>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MCP</a:t>
              </a:r>
            </a:p>
          </p:txBody>
        </p:sp>
        <p:cxnSp>
          <p:nvCxnSpPr>
            <p:cNvPr id="32" name="Straight Arrow Connector 31">
              <a:extLst>
                <a:ext uri="{FF2B5EF4-FFF2-40B4-BE49-F238E27FC236}">
                  <a16:creationId xmlns:a16="http://schemas.microsoft.com/office/drawing/2014/main" id="{EF108BC2-8188-27D1-458D-CE7A485E70BF}"/>
                </a:ext>
              </a:extLst>
            </p:cNvPr>
            <p:cNvCxnSpPr>
              <a:cxnSpLocks/>
            </p:cNvCxnSpPr>
            <p:nvPr/>
          </p:nvCxnSpPr>
          <p:spPr>
            <a:xfrm>
              <a:off x="3836894" y="4667665"/>
              <a:ext cx="1580296" cy="0"/>
            </a:xfrm>
            <a:prstGeom prst="straightConnector1">
              <a:avLst/>
            </a:prstGeom>
            <a:ln w="5715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E1D8D0D1-3A1E-2C47-EDAA-64961F01EE51}"/>
                </a:ext>
              </a:extLst>
            </p:cNvPr>
            <p:cNvSpPr txBox="1"/>
            <p:nvPr/>
          </p:nvSpPr>
          <p:spPr>
            <a:xfrm>
              <a:off x="4214058" y="4271408"/>
              <a:ext cx="663964" cy="369332"/>
            </a:xfrm>
            <a:prstGeom prst="rect">
              <a:avLst/>
            </a:prstGeom>
            <a:noFill/>
          </p:spPr>
          <p:txBody>
            <a:bodyPr wrap="none" rtlCol="0">
              <a:spAutoFit/>
            </a:bodyPr>
            <a:lstStyle/>
            <a:p>
              <a:r>
                <a:rPr lang="en-US">
                  <a:latin typeface="Segoe UI" panose="020B0502040204020203" pitchFamily="34" charset="0"/>
                  <a:cs typeface="Segoe UI" panose="020B0502040204020203" pitchFamily="34" charset="0"/>
                </a:rPr>
                <a:t>MCP</a:t>
              </a:r>
            </a:p>
          </p:txBody>
        </p:sp>
        <p:sp>
          <p:nvSpPr>
            <p:cNvPr id="34" name="Rounded Rectangle 33">
              <a:extLst>
                <a:ext uri="{FF2B5EF4-FFF2-40B4-BE49-F238E27FC236}">
                  <a16:creationId xmlns:a16="http://schemas.microsoft.com/office/drawing/2014/main" id="{0812BDF0-93F0-9858-4096-15AD251ACD42}"/>
                </a:ext>
              </a:extLst>
            </p:cNvPr>
            <p:cNvSpPr/>
            <p:nvPr/>
          </p:nvSpPr>
          <p:spPr>
            <a:xfrm>
              <a:off x="5636183" y="2940795"/>
              <a:ext cx="1465731"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Tools</a:t>
              </a:r>
            </a:p>
          </p:txBody>
        </p:sp>
        <p:sp>
          <p:nvSpPr>
            <p:cNvPr id="35" name="Rounded Rectangle 34">
              <a:extLst>
                <a:ext uri="{FF2B5EF4-FFF2-40B4-BE49-F238E27FC236}">
                  <a16:creationId xmlns:a16="http://schemas.microsoft.com/office/drawing/2014/main" id="{E97C58E6-F18B-E0B7-FCED-5F94B2EF3C49}"/>
                </a:ext>
              </a:extLst>
            </p:cNvPr>
            <p:cNvSpPr/>
            <p:nvPr/>
          </p:nvSpPr>
          <p:spPr>
            <a:xfrm>
              <a:off x="7256855" y="2940795"/>
              <a:ext cx="1574313"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Prompts</a:t>
              </a:r>
            </a:p>
          </p:txBody>
        </p:sp>
        <p:sp>
          <p:nvSpPr>
            <p:cNvPr id="36" name="Rounded Rectangle 35">
              <a:extLst>
                <a:ext uri="{FF2B5EF4-FFF2-40B4-BE49-F238E27FC236}">
                  <a16:creationId xmlns:a16="http://schemas.microsoft.com/office/drawing/2014/main" id="{91C237E8-CFD9-43EC-E651-6FE083F3717E}"/>
                </a:ext>
              </a:extLst>
            </p:cNvPr>
            <p:cNvSpPr/>
            <p:nvPr/>
          </p:nvSpPr>
          <p:spPr>
            <a:xfrm>
              <a:off x="8986109" y="2930783"/>
              <a:ext cx="1574313"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Resources</a:t>
              </a:r>
            </a:p>
          </p:txBody>
        </p:sp>
        <p:sp>
          <p:nvSpPr>
            <p:cNvPr id="37" name="Rounded Rectangle 36">
              <a:extLst>
                <a:ext uri="{FF2B5EF4-FFF2-40B4-BE49-F238E27FC236}">
                  <a16:creationId xmlns:a16="http://schemas.microsoft.com/office/drawing/2014/main" id="{3FA34968-6625-9746-586F-2D1094FF2A89}"/>
                </a:ext>
              </a:extLst>
            </p:cNvPr>
            <p:cNvSpPr/>
            <p:nvPr/>
          </p:nvSpPr>
          <p:spPr>
            <a:xfrm>
              <a:off x="5417190" y="3865325"/>
              <a:ext cx="5331494" cy="1604682"/>
            </a:xfrm>
            <a:prstGeom prst="roundRect">
              <a:avLst>
                <a:gd name="adj" fmla="val 3259"/>
              </a:avLst>
            </a:prstGeom>
            <a:solidFill>
              <a:srgbClr val="C03BC4"/>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b="1">
                  <a:latin typeface="Segoe UI Semibold" panose="020B0502040204020203" pitchFamily="34" charset="0"/>
                  <a:cs typeface="Segoe UI Semibold" panose="020B0502040204020203" pitchFamily="34" charset="0"/>
                </a:rPr>
                <a:t>MCP Server B</a:t>
              </a: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a:p>
              <a:pPr algn="ctr"/>
              <a:endParaRPr lang="en-US" b="1">
                <a:latin typeface="Segoe UI Semibold" panose="020B0502040204020203" pitchFamily="34" charset="0"/>
                <a:cs typeface="Segoe UI Semibold" panose="020B0502040204020203" pitchFamily="34" charset="0"/>
              </a:endParaRPr>
            </a:p>
          </p:txBody>
        </p:sp>
        <p:sp>
          <p:nvSpPr>
            <p:cNvPr id="38" name="Rounded Rectangle 37">
              <a:extLst>
                <a:ext uri="{FF2B5EF4-FFF2-40B4-BE49-F238E27FC236}">
                  <a16:creationId xmlns:a16="http://schemas.microsoft.com/office/drawing/2014/main" id="{F26344C0-01AB-478B-635B-D7DF3D6B714E}"/>
                </a:ext>
              </a:extLst>
            </p:cNvPr>
            <p:cNvSpPr/>
            <p:nvPr/>
          </p:nvSpPr>
          <p:spPr>
            <a:xfrm>
              <a:off x="5662310" y="4766275"/>
              <a:ext cx="1465731"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Tools</a:t>
              </a:r>
            </a:p>
          </p:txBody>
        </p:sp>
        <p:sp>
          <p:nvSpPr>
            <p:cNvPr id="39" name="Rounded Rectangle 38">
              <a:extLst>
                <a:ext uri="{FF2B5EF4-FFF2-40B4-BE49-F238E27FC236}">
                  <a16:creationId xmlns:a16="http://schemas.microsoft.com/office/drawing/2014/main" id="{562D9FE1-F96C-6802-5950-D1866E0D40C9}"/>
                </a:ext>
              </a:extLst>
            </p:cNvPr>
            <p:cNvSpPr/>
            <p:nvPr/>
          </p:nvSpPr>
          <p:spPr>
            <a:xfrm>
              <a:off x="7282982" y="4766275"/>
              <a:ext cx="1574313"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Prompts</a:t>
              </a:r>
            </a:p>
          </p:txBody>
        </p:sp>
        <p:sp>
          <p:nvSpPr>
            <p:cNvPr id="40" name="Rounded Rectangle 39">
              <a:extLst>
                <a:ext uri="{FF2B5EF4-FFF2-40B4-BE49-F238E27FC236}">
                  <a16:creationId xmlns:a16="http://schemas.microsoft.com/office/drawing/2014/main" id="{0465C101-7612-3AD0-E2A5-5227212DACDB}"/>
                </a:ext>
              </a:extLst>
            </p:cNvPr>
            <p:cNvSpPr/>
            <p:nvPr/>
          </p:nvSpPr>
          <p:spPr>
            <a:xfrm>
              <a:off x="9004441" y="4756263"/>
              <a:ext cx="1574313" cy="464973"/>
            </a:xfrm>
            <a:prstGeom prst="roundRect">
              <a:avLst/>
            </a:prstGeom>
            <a:solidFill>
              <a:srgbClr val="70257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Resources</a:t>
              </a:r>
            </a:p>
          </p:txBody>
        </p:sp>
        <p:sp>
          <p:nvSpPr>
            <p:cNvPr id="41" name="Rounded Rectangle 40">
              <a:extLst>
                <a:ext uri="{FF2B5EF4-FFF2-40B4-BE49-F238E27FC236}">
                  <a16:creationId xmlns:a16="http://schemas.microsoft.com/office/drawing/2014/main" id="{BD2B24CC-D437-9A11-7A89-74DE8EB2BC03}"/>
                </a:ext>
              </a:extLst>
            </p:cNvPr>
            <p:cNvSpPr/>
            <p:nvPr/>
          </p:nvSpPr>
          <p:spPr>
            <a:xfrm>
              <a:off x="859205" y="2519428"/>
              <a:ext cx="2708105" cy="632071"/>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MCP Client A</a:t>
              </a:r>
            </a:p>
          </p:txBody>
        </p:sp>
        <p:sp>
          <p:nvSpPr>
            <p:cNvPr id="42" name="Rounded Rectangle 41">
              <a:extLst>
                <a:ext uri="{FF2B5EF4-FFF2-40B4-BE49-F238E27FC236}">
                  <a16:creationId xmlns:a16="http://schemas.microsoft.com/office/drawing/2014/main" id="{AB66CBCB-F05B-7A92-EE01-3ACD3DD39BCE}"/>
                </a:ext>
              </a:extLst>
            </p:cNvPr>
            <p:cNvSpPr/>
            <p:nvPr/>
          </p:nvSpPr>
          <p:spPr>
            <a:xfrm>
              <a:off x="893335" y="4324704"/>
              <a:ext cx="2708105" cy="632071"/>
            </a:xfrm>
            <a:prstGeom prst="roundRect">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MCP Client B</a:t>
              </a:r>
            </a:p>
          </p:txBody>
        </p:sp>
      </p:grpSp>
      <p:cxnSp>
        <p:nvCxnSpPr>
          <p:cNvPr id="44" name="Straight Arrow Connector 43">
            <a:extLst>
              <a:ext uri="{FF2B5EF4-FFF2-40B4-BE49-F238E27FC236}">
                <a16:creationId xmlns:a16="http://schemas.microsoft.com/office/drawing/2014/main" id="{F3C761CB-C4DD-29A3-0ED5-9EAF0B66E1BD}"/>
              </a:ext>
            </a:extLst>
          </p:cNvPr>
          <p:cNvCxnSpPr>
            <a:cxnSpLocks/>
            <a:endCxn id="45" idx="2"/>
          </p:cNvCxnSpPr>
          <p:nvPr/>
        </p:nvCxnSpPr>
        <p:spPr>
          <a:xfrm>
            <a:off x="10748684" y="5020490"/>
            <a:ext cx="332460" cy="769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5" name="Can 44">
            <a:extLst>
              <a:ext uri="{FF2B5EF4-FFF2-40B4-BE49-F238E27FC236}">
                <a16:creationId xmlns:a16="http://schemas.microsoft.com/office/drawing/2014/main" id="{BEA482A0-3BAB-F9BD-17E8-3FFEE00EB4EF}"/>
              </a:ext>
            </a:extLst>
          </p:cNvPr>
          <p:cNvSpPr/>
          <p:nvPr/>
        </p:nvSpPr>
        <p:spPr>
          <a:xfrm>
            <a:off x="11081144" y="4517430"/>
            <a:ext cx="1031834" cy="1021499"/>
          </a:xfrm>
          <a:prstGeom prst="can">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latin typeface="Segoe UI" panose="020B0502040204020203" pitchFamily="34" charset="0"/>
                <a:cs typeface="Segoe UI" panose="020B0502040204020203" pitchFamily="34" charset="0"/>
              </a:rPr>
              <a:t>Dados</a:t>
            </a:r>
          </a:p>
          <a:p>
            <a:pPr algn="ctr"/>
            <a:r>
              <a:rPr lang="en-US" sz="1600">
                <a:latin typeface="Segoe UI" panose="020B0502040204020203" pitchFamily="34" charset="0"/>
                <a:cs typeface="Segoe UI" panose="020B0502040204020203" pitchFamily="34" charset="0"/>
              </a:rPr>
              <a:t>Remotos</a:t>
            </a:r>
          </a:p>
        </p:txBody>
      </p:sp>
      <p:sp>
        <p:nvSpPr>
          <p:cNvPr id="6" name="TextBox 5">
            <a:extLst>
              <a:ext uri="{FF2B5EF4-FFF2-40B4-BE49-F238E27FC236}">
                <a16:creationId xmlns:a16="http://schemas.microsoft.com/office/drawing/2014/main" id="{C4584CB2-AAFF-6610-5945-A43C0FE1F085}"/>
              </a:ext>
            </a:extLst>
          </p:cNvPr>
          <p:cNvSpPr txBox="1"/>
          <p:nvPr/>
        </p:nvSpPr>
        <p:spPr>
          <a:xfrm>
            <a:off x="478972" y="1260934"/>
            <a:ext cx="11342914" cy="369332"/>
          </a:xfrm>
          <a:prstGeom prst="rect">
            <a:avLst/>
          </a:prstGeom>
          <a:noFill/>
        </p:spPr>
        <p:txBody>
          <a:bodyPr wrap="square">
            <a:spAutoFit/>
          </a:bodyPr>
          <a:lstStyle/>
          <a:p>
            <a:r>
              <a:rPr lang="en-US" sz="1800">
                <a:ea typeface="+mn-lt"/>
                <a:cs typeface="+mn-lt"/>
              </a:rPr>
              <a:t>Uma maneira padrão para os aplicativos fornecerem contexto e ferramentas para LLMs</a:t>
            </a:r>
            <a:endParaRPr lang="en-US" sz="1800"/>
          </a:p>
        </p:txBody>
      </p:sp>
      <p:sp>
        <p:nvSpPr>
          <p:cNvPr id="7" name="TextBox 6">
            <a:extLst>
              <a:ext uri="{FF2B5EF4-FFF2-40B4-BE49-F238E27FC236}">
                <a16:creationId xmlns:a16="http://schemas.microsoft.com/office/drawing/2014/main" id="{E1969761-3CAA-DF8F-4BEE-4C39D5C9DCF5}"/>
              </a:ext>
            </a:extLst>
          </p:cNvPr>
          <p:cNvSpPr txBox="1"/>
          <p:nvPr/>
        </p:nvSpPr>
        <p:spPr>
          <a:xfrm>
            <a:off x="583027" y="6320713"/>
            <a:ext cx="6518887" cy="461665"/>
          </a:xfrm>
          <a:prstGeom prst="rect">
            <a:avLst/>
          </a:prstGeom>
          <a:noFill/>
        </p:spPr>
        <p:txBody>
          <a:bodyPr wrap="square">
            <a:spAutoFit/>
          </a:bodyPr>
          <a:lstStyle/>
          <a:p>
            <a:r>
              <a:rPr lang="en-US" sz="2400">
                <a:solidFill>
                  <a:srgbClr val="0070C0"/>
                </a:solidFill>
                <a:latin typeface="Segoe UI" panose="020B0502040204020203" pitchFamily="34" charset="0"/>
                <a:cs typeface="Segoe UI" panose="020B0502040204020203" pitchFamily="34" charset="0"/>
                <a:hlinkClick r:id="rId2">
                  <a:extLst>
                    <a:ext uri="{A12FA001-AC4F-418D-AE19-62706E023703}">
                      <ahyp:hlinkClr xmlns:ahyp="http://schemas.microsoft.com/office/drawing/2018/hyperlinkcolor" val="tx"/>
                    </a:ext>
                  </a:extLst>
                </a:hlinkClick>
              </a:rPr>
              <a:t>https://modelcontextprotocol.io/</a:t>
            </a:r>
            <a:endParaRPr lang="en-US" sz="2400">
              <a:solidFill>
                <a:srgbClr val="0070C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8222217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9C1A9-F871-CCBA-23B5-D7B3051E81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3920B4-7644-5625-88C9-4D1B1ED7CC0A}"/>
              </a:ext>
            </a:extLst>
          </p:cNvPr>
          <p:cNvSpPr>
            <a:spLocks noGrp="1"/>
          </p:cNvSpPr>
          <p:nvPr>
            <p:ph type="title"/>
          </p:nvPr>
        </p:nvSpPr>
        <p:spPr>
          <a:xfrm>
            <a:off x="1386949" y="1883442"/>
            <a:ext cx="9144000" cy="2243691"/>
          </a:xfrm>
        </p:spPr>
        <p:txBody>
          <a:bodyPr/>
          <a:lstStyle/>
          <a:p>
            <a:pPr algn="ctr"/>
            <a:r>
              <a:rPr lang="en-US" sz="5400" b="1" err="1">
                <a:solidFill>
                  <a:srgbClr val="000000"/>
                </a:solidFill>
                <a:cs typeface="Segoe UI"/>
              </a:rPr>
              <a:t>Construindo</a:t>
            </a:r>
            <a:br>
              <a:rPr lang="en-US" sz="5400" b="1"/>
            </a:br>
            <a:r>
              <a:rPr lang="en-US" sz="5400" b="1" err="1">
                <a:solidFill>
                  <a:srgbClr val="000000"/>
                </a:solidFill>
                <a:cs typeface="Segoe UI"/>
              </a:rPr>
              <a:t>agentes</a:t>
            </a:r>
            <a:r>
              <a:rPr lang="en-US" sz="5400" b="1">
                <a:solidFill>
                  <a:srgbClr val="000000"/>
                </a:solidFill>
                <a:cs typeface="Segoe UI"/>
              </a:rPr>
              <a:t> de IA</a:t>
            </a:r>
            <a:br>
              <a:rPr lang="en-US" sz="5400" b="1"/>
            </a:br>
            <a:r>
              <a:rPr lang="en-US" sz="5400" b="1" err="1">
                <a:solidFill>
                  <a:srgbClr val="000000"/>
                </a:solidFill>
                <a:cs typeface="Segoe UI"/>
              </a:rPr>
              <a:t>confiáveis</a:t>
            </a:r>
            <a:r>
              <a:rPr lang="en-US" sz="5400" b="1">
                <a:solidFill>
                  <a:srgbClr val="000000"/>
                </a:solidFill>
                <a:cs typeface="Segoe UI"/>
              </a:rPr>
              <a:t> (trustworthy)</a:t>
            </a:r>
            <a:endParaRPr lang="en-US" sz="5400" b="1">
              <a:solidFill>
                <a:srgbClr val="000000"/>
              </a:solidFill>
            </a:endParaRPr>
          </a:p>
        </p:txBody>
      </p:sp>
    </p:spTree>
    <p:extLst>
      <p:ext uri="{BB962C8B-B14F-4D97-AF65-F5344CB8AC3E}">
        <p14:creationId xmlns:p14="http://schemas.microsoft.com/office/powerpoint/2010/main" val="3641960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AutoShape 41">
            <a:extLst>
              <a:ext uri="{FF2B5EF4-FFF2-40B4-BE49-F238E27FC236}">
                <a16:creationId xmlns:a16="http://schemas.microsoft.com/office/drawing/2014/main" id="{E6ADBF14-32B0-DE95-9B78-D9705C41E347}"/>
              </a:ext>
            </a:extLst>
          </p:cNvPr>
          <p:cNvSpPr/>
          <p:nvPr/>
        </p:nvSpPr>
        <p:spPr>
          <a:xfrm flipH="1">
            <a:off x="1990110" y="4650214"/>
            <a:ext cx="552767" cy="0"/>
          </a:xfrm>
          <a:prstGeom prst="line">
            <a:avLst/>
          </a:prstGeom>
          <a:ln w="57150" cap="flat">
            <a:solidFill>
              <a:srgbClr val="000000"/>
            </a:solidFill>
            <a:prstDash val="solid"/>
            <a:headEnd type="none" w="sm" len="sm"/>
            <a:tailEnd type="arrow" w="med" len="sm"/>
          </a:ln>
        </p:spPr>
        <p:txBody>
          <a:bodyPr/>
          <a:lstStyle/>
          <a:p>
            <a:endParaRPr lang="en-US"/>
          </a:p>
        </p:txBody>
      </p:sp>
      <p:sp>
        <p:nvSpPr>
          <p:cNvPr id="2" name="Title 1">
            <a:extLst>
              <a:ext uri="{FF2B5EF4-FFF2-40B4-BE49-F238E27FC236}">
                <a16:creationId xmlns:a16="http://schemas.microsoft.com/office/drawing/2014/main" id="{68123767-C527-D1A3-A532-A48422F22D05}"/>
              </a:ext>
            </a:extLst>
          </p:cNvPr>
          <p:cNvSpPr>
            <a:spLocks noGrp="1"/>
          </p:cNvSpPr>
          <p:nvPr>
            <p:ph type="title"/>
          </p:nvPr>
        </p:nvSpPr>
        <p:spPr/>
        <p:txBody>
          <a:bodyPr/>
          <a:lstStyle/>
          <a:p>
            <a:r>
              <a:rPr lang="en-US"/>
              <a:t>Estrutura de mensagem do sistema</a:t>
            </a:r>
          </a:p>
        </p:txBody>
      </p:sp>
      <p:grpSp>
        <p:nvGrpSpPr>
          <p:cNvPr id="61" name="Group 5">
            <a:extLst>
              <a:ext uri="{FF2B5EF4-FFF2-40B4-BE49-F238E27FC236}">
                <a16:creationId xmlns:a16="http://schemas.microsoft.com/office/drawing/2014/main" id="{D47ECD7E-4E6F-1D1C-F5C2-AE90AA4A27A1}"/>
              </a:ext>
            </a:extLst>
          </p:cNvPr>
          <p:cNvGrpSpPr/>
          <p:nvPr/>
        </p:nvGrpSpPr>
        <p:grpSpPr>
          <a:xfrm>
            <a:off x="-502040" y="1580750"/>
            <a:ext cx="2419193" cy="826676"/>
            <a:chOff x="672900" y="-144202"/>
            <a:chExt cx="3225592" cy="1102236"/>
          </a:xfrm>
        </p:grpSpPr>
        <p:grpSp>
          <p:nvGrpSpPr>
            <p:cNvPr id="62" name="Group 6">
              <a:extLst>
                <a:ext uri="{FF2B5EF4-FFF2-40B4-BE49-F238E27FC236}">
                  <a16:creationId xmlns:a16="http://schemas.microsoft.com/office/drawing/2014/main" id="{92571175-B74F-642D-83FF-09A98B549804}"/>
                </a:ext>
              </a:extLst>
            </p:cNvPr>
            <p:cNvGrpSpPr/>
            <p:nvPr/>
          </p:nvGrpSpPr>
          <p:grpSpPr>
            <a:xfrm>
              <a:off x="672900" y="-144202"/>
              <a:ext cx="3225592" cy="1102236"/>
              <a:chOff x="266684" y="-57150"/>
              <a:chExt cx="1278367" cy="436838"/>
            </a:xfrm>
          </p:grpSpPr>
          <p:sp>
            <p:nvSpPr>
              <p:cNvPr id="64" name="Freeform 7">
                <a:extLst>
                  <a:ext uri="{FF2B5EF4-FFF2-40B4-BE49-F238E27FC236}">
                    <a16:creationId xmlns:a16="http://schemas.microsoft.com/office/drawing/2014/main" id="{6BAF2A6F-6A54-FFFF-54D9-1E98EFAE4F11}"/>
                  </a:ext>
                </a:extLst>
              </p:cNvPr>
              <p:cNvSpPr/>
              <p:nvPr/>
            </p:nvSpPr>
            <p:spPr>
              <a:xfrm>
                <a:off x="844629" y="0"/>
                <a:ext cx="700422" cy="379688"/>
              </a:xfrm>
              <a:custGeom>
                <a:avLst/>
                <a:gdLst/>
                <a:ahLst/>
                <a:cxnLst/>
                <a:rect l="l" t="t" r="r" b="b"/>
                <a:pathLst>
                  <a:path w="1545051" h="379688">
                    <a:moveTo>
                      <a:pt x="98011" y="0"/>
                    </a:moveTo>
                    <a:lnTo>
                      <a:pt x="1447040" y="0"/>
                    </a:lnTo>
                    <a:cubicBezTo>
                      <a:pt x="1501170" y="0"/>
                      <a:pt x="1545051" y="43881"/>
                      <a:pt x="1545051" y="98011"/>
                    </a:cubicBezTo>
                    <a:lnTo>
                      <a:pt x="1545051" y="281677"/>
                    </a:lnTo>
                    <a:cubicBezTo>
                      <a:pt x="1545051" y="335807"/>
                      <a:pt x="1501170" y="379688"/>
                      <a:pt x="1447040" y="379688"/>
                    </a:cubicBezTo>
                    <a:lnTo>
                      <a:pt x="98011" y="379688"/>
                    </a:lnTo>
                    <a:cubicBezTo>
                      <a:pt x="43881" y="379688"/>
                      <a:pt x="0" y="335807"/>
                      <a:pt x="0" y="281677"/>
                    </a:cubicBezTo>
                    <a:lnTo>
                      <a:pt x="0" y="98011"/>
                    </a:lnTo>
                    <a:cubicBezTo>
                      <a:pt x="0" y="43881"/>
                      <a:pt x="43881" y="0"/>
                      <a:pt x="98011" y="0"/>
                    </a:cubicBezTo>
                    <a:close/>
                  </a:path>
                </a:pathLst>
              </a:custGeom>
              <a:solidFill>
                <a:srgbClr val="217CE9"/>
              </a:solidFill>
            </p:spPr>
            <p:txBody>
              <a:bodyPr/>
              <a:lstStyle/>
              <a:p>
                <a:endParaRPr lang="en-US"/>
              </a:p>
            </p:txBody>
          </p:sp>
          <p:sp>
            <p:nvSpPr>
              <p:cNvPr id="65" name="TextBox 8">
                <a:extLst>
                  <a:ext uri="{FF2B5EF4-FFF2-40B4-BE49-F238E27FC236}">
                    <a16:creationId xmlns:a16="http://schemas.microsoft.com/office/drawing/2014/main" id="{70D39A80-431C-D28A-E557-78889BFD263C}"/>
                  </a:ext>
                </a:extLst>
              </p:cNvPr>
              <p:cNvSpPr txBox="1"/>
              <p:nvPr/>
            </p:nvSpPr>
            <p:spPr>
              <a:xfrm>
                <a:off x="266684" y="-57150"/>
                <a:ext cx="1278367" cy="436838"/>
              </a:xfrm>
              <a:prstGeom prst="rect">
                <a:avLst/>
              </a:prstGeom>
            </p:spPr>
            <p:txBody>
              <a:bodyPr lIns="50800" tIns="50800" rIns="50800" bIns="50800" rtlCol="0" anchor="ctr"/>
              <a:lstStyle/>
              <a:p>
                <a:pPr algn="ctr">
                  <a:lnSpc>
                    <a:spcPts val="3500"/>
                  </a:lnSpc>
                </a:pPr>
                <a:endParaRPr/>
              </a:p>
            </p:txBody>
          </p:sp>
        </p:grpSp>
        <p:sp>
          <p:nvSpPr>
            <p:cNvPr id="63" name="TextBox 9">
              <a:extLst>
                <a:ext uri="{FF2B5EF4-FFF2-40B4-BE49-F238E27FC236}">
                  <a16:creationId xmlns:a16="http://schemas.microsoft.com/office/drawing/2014/main" id="{3EFCBD7C-A20F-6B11-E456-417D4BDC4163}"/>
                </a:ext>
              </a:extLst>
            </p:cNvPr>
            <p:cNvSpPr txBox="1"/>
            <p:nvPr/>
          </p:nvSpPr>
          <p:spPr>
            <a:xfrm>
              <a:off x="2131179" y="148490"/>
              <a:ext cx="1761525" cy="594379"/>
            </a:xfrm>
            <a:prstGeom prst="rect">
              <a:avLst/>
            </a:prstGeom>
          </p:spPr>
          <p:txBody>
            <a:bodyPr wrap="square" lIns="0" tIns="0" rIns="0" bIns="0" rtlCol="0" anchor="t">
              <a:spAutoFit/>
            </a:bodyPr>
            <a:lstStyle/>
            <a:p>
              <a:pPr algn="ctr">
                <a:lnSpc>
                  <a:spcPts val="3654"/>
                </a:lnSpc>
                <a:spcBef>
                  <a:spcPct val="0"/>
                </a:spcBef>
              </a:pPr>
              <a:r>
                <a:rPr lang="en-US" sz="2610" b="1">
                  <a:solidFill>
                    <a:srgbClr val="FFFFFF"/>
                  </a:solidFill>
                  <a:latin typeface="Poppins Bold"/>
                  <a:ea typeface="Poppins Bold"/>
                  <a:cs typeface="Poppins Bold"/>
                  <a:sym typeface="Poppins Bold"/>
                </a:rPr>
                <a:t>Agente</a:t>
              </a:r>
            </a:p>
          </p:txBody>
        </p:sp>
      </p:grpSp>
      <p:grpSp>
        <p:nvGrpSpPr>
          <p:cNvPr id="66" name="Group 10">
            <a:extLst>
              <a:ext uri="{FF2B5EF4-FFF2-40B4-BE49-F238E27FC236}">
                <a16:creationId xmlns:a16="http://schemas.microsoft.com/office/drawing/2014/main" id="{9167A16F-FC1D-2B5F-387F-D437FF8F4D7A}"/>
              </a:ext>
            </a:extLst>
          </p:cNvPr>
          <p:cNvGrpSpPr/>
          <p:nvPr/>
        </p:nvGrpSpPr>
        <p:grpSpPr>
          <a:xfrm>
            <a:off x="6487448" y="2407426"/>
            <a:ext cx="3553896" cy="1940076"/>
            <a:chOff x="0" y="0"/>
            <a:chExt cx="964692" cy="526626"/>
          </a:xfrm>
        </p:grpSpPr>
        <p:sp>
          <p:nvSpPr>
            <p:cNvPr id="67" name="Freeform 11">
              <a:extLst>
                <a:ext uri="{FF2B5EF4-FFF2-40B4-BE49-F238E27FC236}">
                  <a16:creationId xmlns:a16="http://schemas.microsoft.com/office/drawing/2014/main" id="{58DC05AE-F2DC-A3C0-1780-A457759D131B}"/>
                </a:ext>
              </a:extLst>
            </p:cNvPr>
            <p:cNvSpPr/>
            <p:nvPr/>
          </p:nvSpPr>
          <p:spPr>
            <a:xfrm>
              <a:off x="0" y="0"/>
              <a:ext cx="964692" cy="526626"/>
            </a:xfrm>
            <a:custGeom>
              <a:avLst/>
              <a:gdLst/>
              <a:ahLst/>
              <a:cxnLst/>
              <a:rect l="l" t="t" r="r" b="b"/>
              <a:pathLst>
                <a:path w="964692" h="526626">
                  <a:moveTo>
                    <a:pt x="111100" y="0"/>
                  </a:moveTo>
                  <a:lnTo>
                    <a:pt x="853592" y="0"/>
                  </a:lnTo>
                  <a:cubicBezTo>
                    <a:pt x="883057" y="0"/>
                    <a:pt x="911316" y="11705"/>
                    <a:pt x="932151" y="32540"/>
                  </a:cubicBezTo>
                  <a:cubicBezTo>
                    <a:pt x="952987" y="53376"/>
                    <a:pt x="964692" y="81634"/>
                    <a:pt x="964692" y="111100"/>
                  </a:cubicBezTo>
                  <a:lnTo>
                    <a:pt x="964692" y="415526"/>
                  </a:lnTo>
                  <a:cubicBezTo>
                    <a:pt x="964692" y="444992"/>
                    <a:pt x="952987" y="473251"/>
                    <a:pt x="932151" y="494086"/>
                  </a:cubicBezTo>
                  <a:cubicBezTo>
                    <a:pt x="911316" y="514921"/>
                    <a:pt x="883057" y="526626"/>
                    <a:pt x="853592" y="526626"/>
                  </a:cubicBezTo>
                  <a:lnTo>
                    <a:pt x="111100" y="526626"/>
                  </a:lnTo>
                  <a:cubicBezTo>
                    <a:pt x="49741" y="526626"/>
                    <a:pt x="0" y="476885"/>
                    <a:pt x="0" y="415526"/>
                  </a:cubicBezTo>
                  <a:lnTo>
                    <a:pt x="0" y="111100"/>
                  </a:lnTo>
                  <a:cubicBezTo>
                    <a:pt x="0" y="81634"/>
                    <a:pt x="11705" y="53376"/>
                    <a:pt x="32540" y="32540"/>
                  </a:cubicBezTo>
                  <a:cubicBezTo>
                    <a:pt x="53376" y="11705"/>
                    <a:pt x="81634" y="0"/>
                    <a:pt x="111100" y="0"/>
                  </a:cubicBezTo>
                  <a:close/>
                </a:path>
              </a:pathLst>
            </a:custGeom>
            <a:solidFill>
              <a:srgbClr val="217CE9"/>
            </a:solidFill>
          </p:spPr>
          <p:txBody>
            <a:bodyPr/>
            <a:lstStyle/>
            <a:p>
              <a:endParaRPr lang="en-US"/>
            </a:p>
          </p:txBody>
        </p:sp>
        <p:sp>
          <p:nvSpPr>
            <p:cNvPr id="68" name="TextBox 12">
              <a:extLst>
                <a:ext uri="{FF2B5EF4-FFF2-40B4-BE49-F238E27FC236}">
                  <a16:creationId xmlns:a16="http://schemas.microsoft.com/office/drawing/2014/main" id="{2E568120-EFFC-6D0F-939B-9773239A5455}"/>
                </a:ext>
              </a:extLst>
            </p:cNvPr>
            <p:cNvSpPr txBox="1"/>
            <p:nvPr/>
          </p:nvSpPr>
          <p:spPr>
            <a:xfrm>
              <a:off x="0" y="-76200"/>
              <a:ext cx="964692" cy="602826"/>
            </a:xfrm>
            <a:prstGeom prst="rect">
              <a:avLst/>
            </a:prstGeom>
          </p:spPr>
          <p:txBody>
            <a:bodyPr lIns="50800" tIns="50800" rIns="50800" bIns="50800" rtlCol="0" anchor="ctr"/>
            <a:lstStyle/>
            <a:p>
              <a:pPr algn="ctr">
                <a:lnSpc>
                  <a:spcPts val="3500"/>
                </a:lnSpc>
              </a:pPr>
              <a:r>
                <a:rPr lang="en-US" sz="2500" b="1">
                  <a:solidFill>
                    <a:srgbClr val="FFFFFF"/>
                  </a:solidFill>
                  <a:latin typeface="Poppins Bold"/>
                  <a:ea typeface="Poppins Bold"/>
                  <a:cs typeface="Poppins Bold"/>
                  <a:sym typeface="Poppins Bold"/>
                </a:rPr>
                <a:t>Mensagem do sistema para gerar</a:t>
              </a:r>
            </a:p>
            <a:p>
              <a:pPr algn="ctr">
                <a:lnSpc>
                  <a:spcPts val="3500"/>
                </a:lnSpc>
              </a:pPr>
              <a:r>
                <a:rPr lang="en-US" sz="2500" b="1">
                  <a:solidFill>
                    <a:srgbClr val="FFFFFF"/>
                  </a:solidFill>
                  <a:latin typeface="Poppins Bold"/>
                  <a:ea typeface="Poppins Bold"/>
                  <a:cs typeface="Poppins Bold"/>
                  <a:sym typeface="Poppins Bold"/>
                </a:rPr>
                <a:t>mensagens do sistema</a:t>
              </a:r>
            </a:p>
          </p:txBody>
        </p:sp>
      </p:grpSp>
      <p:grpSp>
        <p:nvGrpSpPr>
          <p:cNvPr id="69" name="Group 13">
            <a:extLst>
              <a:ext uri="{FF2B5EF4-FFF2-40B4-BE49-F238E27FC236}">
                <a16:creationId xmlns:a16="http://schemas.microsoft.com/office/drawing/2014/main" id="{38C6B935-4347-F9DF-CAB1-06CA41DE374B}"/>
              </a:ext>
            </a:extLst>
          </p:cNvPr>
          <p:cNvGrpSpPr/>
          <p:nvPr/>
        </p:nvGrpSpPr>
        <p:grpSpPr>
          <a:xfrm>
            <a:off x="2474261" y="1372721"/>
            <a:ext cx="3334866" cy="1093814"/>
            <a:chOff x="0" y="-66675"/>
            <a:chExt cx="823244" cy="270019"/>
          </a:xfrm>
        </p:grpSpPr>
        <p:sp>
          <p:nvSpPr>
            <p:cNvPr id="70" name="Freeform 14">
              <a:extLst>
                <a:ext uri="{FF2B5EF4-FFF2-40B4-BE49-F238E27FC236}">
                  <a16:creationId xmlns:a16="http://schemas.microsoft.com/office/drawing/2014/main" id="{2EED9C91-AEC2-59DC-0566-C9B52A6D0DDE}"/>
                </a:ext>
              </a:extLst>
            </p:cNvPr>
            <p:cNvSpPr/>
            <p:nvPr/>
          </p:nvSpPr>
          <p:spPr>
            <a:xfrm>
              <a:off x="0" y="0"/>
              <a:ext cx="823244" cy="203344"/>
            </a:xfrm>
            <a:custGeom>
              <a:avLst/>
              <a:gdLst/>
              <a:ahLst/>
              <a:cxnLst/>
              <a:rect l="l" t="t" r="r" b="b"/>
              <a:pathLst>
                <a:path w="908019" h="203344">
                  <a:moveTo>
                    <a:pt x="0" y="0"/>
                  </a:moveTo>
                  <a:lnTo>
                    <a:pt x="908019" y="0"/>
                  </a:lnTo>
                  <a:lnTo>
                    <a:pt x="908019" y="203344"/>
                  </a:lnTo>
                  <a:lnTo>
                    <a:pt x="0" y="203344"/>
                  </a:lnTo>
                  <a:close/>
                </a:path>
              </a:pathLst>
            </a:custGeom>
            <a:solidFill>
              <a:srgbClr val="F152F9"/>
            </a:solidFill>
          </p:spPr>
          <p:txBody>
            <a:bodyPr/>
            <a:lstStyle/>
            <a:p>
              <a:endParaRPr lang="en-US"/>
            </a:p>
          </p:txBody>
        </p:sp>
        <p:sp>
          <p:nvSpPr>
            <p:cNvPr id="71" name="TextBox 15">
              <a:extLst>
                <a:ext uri="{FF2B5EF4-FFF2-40B4-BE49-F238E27FC236}">
                  <a16:creationId xmlns:a16="http://schemas.microsoft.com/office/drawing/2014/main" id="{14BF3F62-B4FB-1B24-3F80-B832716258BF}"/>
                </a:ext>
              </a:extLst>
            </p:cNvPr>
            <p:cNvSpPr txBox="1"/>
            <p:nvPr/>
          </p:nvSpPr>
          <p:spPr>
            <a:xfrm>
              <a:off x="0" y="-66675"/>
              <a:ext cx="823244" cy="270019"/>
            </a:xfrm>
            <a:prstGeom prst="rect">
              <a:avLst/>
            </a:prstGeom>
          </p:spPr>
          <p:txBody>
            <a:bodyPr lIns="50800" tIns="50800" rIns="50800" bIns="50800" rtlCol="0" anchor="ctr"/>
            <a:lstStyle/>
            <a:p>
              <a:pPr algn="ctr">
                <a:lnSpc>
                  <a:spcPts val="3653"/>
                </a:lnSpc>
              </a:pPr>
              <a:r>
                <a:rPr lang="en-US" sz="2610" b="1">
                  <a:solidFill>
                    <a:srgbClr val="FFFFFF"/>
                  </a:solidFill>
                  <a:latin typeface="Poppins Bold"/>
                  <a:ea typeface="Poppins Bold"/>
                  <a:cs typeface="Poppins Bold"/>
                  <a:sym typeface="Poppins Bold"/>
                </a:rPr>
                <a:t>Mensagem do sistema</a:t>
              </a:r>
            </a:p>
          </p:txBody>
        </p:sp>
      </p:grpSp>
      <p:sp>
        <p:nvSpPr>
          <p:cNvPr id="81" name="TextBox 24">
            <a:extLst>
              <a:ext uri="{FF2B5EF4-FFF2-40B4-BE49-F238E27FC236}">
                <a16:creationId xmlns:a16="http://schemas.microsoft.com/office/drawing/2014/main" id="{22A2BF28-FC0E-B223-078E-EC2166474C98}"/>
              </a:ext>
            </a:extLst>
          </p:cNvPr>
          <p:cNvSpPr txBox="1"/>
          <p:nvPr/>
        </p:nvSpPr>
        <p:spPr>
          <a:xfrm>
            <a:off x="-933759" y="4182801"/>
            <a:ext cx="2923869" cy="826676"/>
          </a:xfrm>
          <a:prstGeom prst="rect">
            <a:avLst/>
          </a:prstGeom>
        </p:spPr>
        <p:txBody>
          <a:bodyPr lIns="50800" tIns="50800" rIns="50800" bIns="50800" rtlCol="0" anchor="ctr"/>
          <a:lstStyle/>
          <a:p>
            <a:pPr algn="ctr">
              <a:lnSpc>
                <a:spcPts val="3500"/>
              </a:lnSpc>
            </a:pPr>
            <a:endParaRPr/>
          </a:p>
        </p:txBody>
      </p:sp>
      <p:sp>
        <p:nvSpPr>
          <p:cNvPr id="86" name="TextBox 29">
            <a:extLst>
              <a:ext uri="{FF2B5EF4-FFF2-40B4-BE49-F238E27FC236}">
                <a16:creationId xmlns:a16="http://schemas.microsoft.com/office/drawing/2014/main" id="{CDB027A3-FD90-4D90-3E74-9ACA8CCD57A8}"/>
              </a:ext>
            </a:extLst>
          </p:cNvPr>
          <p:cNvSpPr txBox="1"/>
          <p:nvPr/>
        </p:nvSpPr>
        <p:spPr>
          <a:xfrm>
            <a:off x="-933759" y="5340224"/>
            <a:ext cx="2923869" cy="826676"/>
          </a:xfrm>
          <a:prstGeom prst="rect">
            <a:avLst/>
          </a:prstGeom>
        </p:spPr>
        <p:txBody>
          <a:bodyPr lIns="50800" tIns="50800" rIns="50800" bIns="50800" rtlCol="0" anchor="ctr"/>
          <a:lstStyle/>
          <a:p>
            <a:pPr algn="ctr">
              <a:lnSpc>
                <a:spcPts val="3500"/>
              </a:lnSpc>
            </a:pPr>
            <a:endParaRPr/>
          </a:p>
        </p:txBody>
      </p:sp>
      <p:grpSp>
        <p:nvGrpSpPr>
          <p:cNvPr id="87" name="Group 31">
            <a:extLst>
              <a:ext uri="{FF2B5EF4-FFF2-40B4-BE49-F238E27FC236}">
                <a16:creationId xmlns:a16="http://schemas.microsoft.com/office/drawing/2014/main" id="{7C89EA65-35F7-0CC1-CF6F-DC0AAB9889D4}"/>
              </a:ext>
            </a:extLst>
          </p:cNvPr>
          <p:cNvGrpSpPr/>
          <p:nvPr/>
        </p:nvGrpSpPr>
        <p:grpSpPr>
          <a:xfrm>
            <a:off x="2474261" y="2723755"/>
            <a:ext cx="3334866" cy="1093814"/>
            <a:chOff x="0" y="-66675"/>
            <a:chExt cx="823244" cy="270019"/>
          </a:xfrm>
        </p:grpSpPr>
        <p:sp>
          <p:nvSpPr>
            <p:cNvPr id="88" name="Freeform 32">
              <a:extLst>
                <a:ext uri="{FF2B5EF4-FFF2-40B4-BE49-F238E27FC236}">
                  <a16:creationId xmlns:a16="http://schemas.microsoft.com/office/drawing/2014/main" id="{75403C70-F510-D1B9-599D-ED0FA6283EDC}"/>
                </a:ext>
              </a:extLst>
            </p:cNvPr>
            <p:cNvSpPr/>
            <p:nvPr/>
          </p:nvSpPr>
          <p:spPr>
            <a:xfrm>
              <a:off x="0" y="0"/>
              <a:ext cx="823244" cy="203344"/>
            </a:xfrm>
            <a:custGeom>
              <a:avLst/>
              <a:gdLst/>
              <a:ahLst/>
              <a:cxnLst/>
              <a:rect l="l" t="t" r="r" b="b"/>
              <a:pathLst>
                <a:path w="908019" h="203344">
                  <a:moveTo>
                    <a:pt x="0" y="0"/>
                  </a:moveTo>
                  <a:lnTo>
                    <a:pt x="908019" y="0"/>
                  </a:lnTo>
                  <a:lnTo>
                    <a:pt x="908019" y="203344"/>
                  </a:lnTo>
                  <a:lnTo>
                    <a:pt x="0" y="203344"/>
                  </a:lnTo>
                  <a:close/>
                </a:path>
              </a:pathLst>
            </a:custGeom>
            <a:solidFill>
              <a:srgbClr val="F152F9"/>
            </a:solidFill>
          </p:spPr>
          <p:txBody>
            <a:bodyPr/>
            <a:lstStyle/>
            <a:p>
              <a:endParaRPr lang="en-US"/>
            </a:p>
          </p:txBody>
        </p:sp>
        <p:sp>
          <p:nvSpPr>
            <p:cNvPr id="89" name="TextBox 33">
              <a:extLst>
                <a:ext uri="{FF2B5EF4-FFF2-40B4-BE49-F238E27FC236}">
                  <a16:creationId xmlns:a16="http://schemas.microsoft.com/office/drawing/2014/main" id="{BE98E1C9-5949-2F1D-C77D-BDF697F7D330}"/>
                </a:ext>
              </a:extLst>
            </p:cNvPr>
            <p:cNvSpPr txBox="1"/>
            <p:nvPr/>
          </p:nvSpPr>
          <p:spPr>
            <a:xfrm>
              <a:off x="0" y="-66675"/>
              <a:ext cx="823244" cy="270019"/>
            </a:xfrm>
            <a:prstGeom prst="rect">
              <a:avLst/>
            </a:prstGeom>
          </p:spPr>
          <p:txBody>
            <a:bodyPr lIns="50800" tIns="50800" rIns="50800" bIns="50800" rtlCol="0" anchor="ctr"/>
            <a:lstStyle/>
            <a:p>
              <a:pPr algn="ctr">
                <a:lnSpc>
                  <a:spcPts val="3653"/>
                </a:lnSpc>
              </a:pPr>
              <a:r>
                <a:rPr lang="en-US" sz="2610" b="1">
                  <a:solidFill>
                    <a:srgbClr val="FFFFFF"/>
                  </a:solidFill>
                  <a:latin typeface="Poppins Bold"/>
                  <a:ea typeface="Poppins Bold"/>
                  <a:cs typeface="Poppins Bold"/>
                  <a:sym typeface="Poppins Bold"/>
                </a:rPr>
                <a:t>Mensagem do sistema</a:t>
              </a:r>
            </a:p>
          </p:txBody>
        </p:sp>
      </p:grpSp>
      <p:grpSp>
        <p:nvGrpSpPr>
          <p:cNvPr id="90" name="Group 34">
            <a:extLst>
              <a:ext uri="{FF2B5EF4-FFF2-40B4-BE49-F238E27FC236}">
                <a16:creationId xmlns:a16="http://schemas.microsoft.com/office/drawing/2014/main" id="{11BF9BD8-EA6D-EE55-F1BE-7218BB76C273}"/>
              </a:ext>
            </a:extLst>
          </p:cNvPr>
          <p:cNvGrpSpPr/>
          <p:nvPr/>
        </p:nvGrpSpPr>
        <p:grpSpPr>
          <a:xfrm>
            <a:off x="2474261" y="3974772"/>
            <a:ext cx="3334866" cy="1093814"/>
            <a:chOff x="0" y="-66675"/>
            <a:chExt cx="823244" cy="270019"/>
          </a:xfrm>
        </p:grpSpPr>
        <p:sp>
          <p:nvSpPr>
            <p:cNvPr id="91" name="Freeform 35">
              <a:extLst>
                <a:ext uri="{FF2B5EF4-FFF2-40B4-BE49-F238E27FC236}">
                  <a16:creationId xmlns:a16="http://schemas.microsoft.com/office/drawing/2014/main" id="{2BEC9D60-EC6B-720E-26FA-A9DE603A45B3}"/>
                </a:ext>
              </a:extLst>
            </p:cNvPr>
            <p:cNvSpPr/>
            <p:nvPr/>
          </p:nvSpPr>
          <p:spPr>
            <a:xfrm>
              <a:off x="0" y="0"/>
              <a:ext cx="823244" cy="203344"/>
            </a:xfrm>
            <a:custGeom>
              <a:avLst/>
              <a:gdLst/>
              <a:ahLst/>
              <a:cxnLst/>
              <a:rect l="l" t="t" r="r" b="b"/>
              <a:pathLst>
                <a:path w="908019" h="203344">
                  <a:moveTo>
                    <a:pt x="0" y="0"/>
                  </a:moveTo>
                  <a:lnTo>
                    <a:pt x="908019" y="0"/>
                  </a:lnTo>
                  <a:lnTo>
                    <a:pt x="908019" y="203344"/>
                  </a:lnTo>
                  <a:lnTo>
                    <a:pt x="0" y="203344"/>
                  </a:lnTo>
                  <a:close/>
                </a:path>
              </a:pathLst>
            </a:custGeom>
            <a:solidFill>
              <a:srgbClr val="F152F9"/>
            </a:solidFill>
          </p:spPr>
          <p:txBody>
            <a:bodyPr/>
            <a:lstStyle/>
            <a:p>
              <a:endParaRPr lang="en-US"/>
            </a:p>
          </p:txBody>
        </p:sp>
        <p:sp>
          <p:nvSpPr>
            <p:cNvPr id="92" name="TextBox 36">
              <a:extLst>
                <a:ext uri="{FF2B5EF4-FFF2-40B4-BE49-F238E27FC236}">
                  <a16:creationId xmlns:a16="http://schemas.microsoft.com/office/drawing/2014/main" id="{EF1969AA-BCE2-6608-CC6D-3B16BDD6C03C}"/>
                </a:ext>
              </a:extLst>
            </p:cNvPr>
            <p:cNvSpPr txBox="1"/>
            <p:nvPr/>
          </p:nvSpPr>
          <p:spPr>
            <a:xfrm>
              <a:off x="0" y="-66675"/>
              <a:ext cx="823244" cy="270019"/>
            </a:xfrm>
            <a:prstGeom prst="rect">
              <a:avLst/>
            </a:prstGeom>
          </p:spPr>
          <p:txBody>
            <a:bodyPr lIns="50800" tIns="50800" rIns="50800" bIns="50800" rtlCol="0" anchor="ctr"/>
            <a:lstStyle/>
            <a:p>
              <a:pPr algn="ctr">
                <a:lnSpc>
                  <a:spcPts val="3653"/>
                </a:lnSpc>
              </a:pPr>
              <a:r>
                <a:rPr lang="en-US" sz="2610" b="1">
                  <a:solidFill>
                    <a:srgbClr val="FFFFFF"/>
                  </a:solidFill>
                  <a:latin typeface="Poppins Bold"/>
                  <a:ea typeface="Poppins Bold"/>
                  <a:cs typeface="Poppins Bold"/>
                  <a:sym typeface="Poppins Bold"/>
                </a:rPr>
                <a:t>Mensagem do sistema</a:t>
              </a:r>
            </a:p>
          </p:txBody>
        </p:sp>
      </p:grpSp>
      <p:grpSp>
        <p:nvGrpSpPr>
          <p:cNvPr id="93" name="Group 37">
            <a:extLst>
              <a:ext uri="{FF2B5EF4-FFF2-40B4-BE49-F238E27FC236}">
                <a16:creationId xmlns:a16="http://schemas.microsoft.com/office/drawing/2014/main" id="{69FE4705-8B14-9B45-042F-D8CB80417CED}"/>
              </a:ext>
            </a:extLst>
          </p:cNvPr>
          <p:cNvGrpSpPr/>
          <p:nvPr/>
        </p:nvGrpSpPr>
        <p:grpSpPr>
          <a:xfrm>
            <a:off x="2474261" y="5146318"/>
            <a:ext cx="3334866" cy="1093814"/>
            <a:chOff x="0" y="-66675"/>
            <a:chExt cx="823244" cy="270019"/>
          </a:xfrm>
        </p:grpSpPr>
        <p:sp>
          <p:nvSpPr>
            <p:cNvPr id="94" name="Freeform 38">
              <a:extLst>
                <a:ext uri="{FF2B5EF4-FFF2-40B4-BE49-F238E27FC236}">
                  <a16:creationId xmlns:a16="http://schemas.microsoft.com/office/drawing/2014/main" id="{F1A0D4A2-128C-57C9-2F40-BD599D43FDCD}"/>
                </a:ext>
              </a:extLst>
            </p:cNvPr>
            <p:cNvSpPr/>
            <p:nvPr/>
          </p:nvSpPr>
          <p:spPr>
            <a:xfrm>
              <a:off x="0" y="0"/>
              <a:ext cx="823244" cy="203344"/>
            </a:xfrm>
            <a:custGeom>
              <a:avLst/>
              <a:gdLst/>
              <a:ahLst/>
              <a:cxnLst/>
              <a:rect l="l" t="t" r="r" b="b"/>
              <a:pathLst>
                <a:path w="908019" h="203344">
                  <a:moveTo>
                    <a:pt x="0" y="0"/>
                  </a:moveTo>
                  <a:lnTo>
                    <a:pt x="908019" y="0"/>
                  </a:lnTo>
                  <a:lnTo>
                    <a:pt x="908019" y="203344"/>
                  </a:lnTo>
                  <a:lnTo>
                    <a:pt x="0" y="203344"/>
                  </a:lnTo>
                  <a:close/>
                </a:path>
              </a:pathLst>
            </a:custGeom>
            <a:solidFill>
              <a:srgbClr val="F152F9"/>
            </a:solidFill>
          </p:spPr>
          <p:txBody>
            <a:bodyPr/>
            <a:lstStyle/>
            <a:p>
              <a:endParaRPr lang="en-US"/>
            </a:p>
          </p:txBody>
        </p:sp>
        <p:sp>
          <p:nvSpPr>
            <p:cNvPr id="95" name="TextBox 39">
              <a:extLst>
                <a:ext uri="{FF2B5EF4-FFF2-40B4-BE49-F238E27FC236}">
                  <a16:creationId xmlns:a16="http://schemas.microsoft.com/office/drawing/2014/main" id="{CB026E92-F3C5-F5D8-CFF7-9144A623B548}"/>
                </a:ext>
              </a:extLst>
            </p:cNvPr>
            <p:cNvSpPr txBox="1"/>
            <p:nvPr/>
          </p:nvSpPr>
          <p:spPr>
            <a:xfrm>
              <a:off x="0" y="-66675"/>
              <a:ext cx="823244" cy="270019"/>
            </a:xfrm>
            <a:prstGeom prst="rect">
              <a:avLst/>
            </a:prstGeom>
          </p:spPr>
          <p:txBody>
            <a:bodyPr lIns="50800" tIns="50800" rIns="50800" bIns="50800" rtlCol="0" anchor="ctr"/>
            <a:lstStyle/>
            <a:p>
              <a:pPr algn="ctr">
                <a:lnSpc>
                  <a:spcPts val="3653"/>
                </a:lnSpc>
              </a:pPr>
              <a:r>
                <a:rPr lang="en-US" sz="2610" b="1">
                  <a:solidFill>
                    <a:srgbClr val="FFFFFF"/>
                  </a:solidFill>
                  <a:latin typeface="Poppins Bold"/>
                  <a:ea typeface="Poppins Bold"/>
                  <a:cs typeface="Poppins Bold"/>
                  <a:sym typeface="Poppins Bold"/>
                </a:rPr>
                <a:t>Mensagem do sistema</a:t>
              </a:r>
            </a:p>
          </p:txBody>
        </p:sp>
      </p:grpSp>
      <p:sp>
        <p:nvSpPr>
          <p:cNvPr id="96" name="AutoShape 40">
            <a:extLst>
              <a:ext uri="{FF2B5EF4-FFF2-40B4-BE49-F238E27FC236}">
                <a16:creationId xmlns:a16="http://schemas.microsoft.com/office/drawing/2014/main" id="{7EA3C616-7F29-D56B-8823-2AE1A45DA896}"/>
              </a:ext>
            </a:extLst>
          </p:cNvPr>
          <p:cNvSpPr/>
          <p:nvPr/>
        </p:nvSpPr>
        <p:spPr>
          <a:xfrm flipH="1" flipV="1">
            <a:off x="1917155" y="2048163"/>
            <a:ext cx="557106" cy="0"/>
          </a:xfrm>
          <a:prstGeom prst="line">
            <a:avLst/>
          </a:prstGeom>
          <a:ln w="57150" cap="flat">
            <a:solidFill>
              <a:srgbClr val="000000"/>
            </a:solidFill>
            <a:prstDash val="solid"/>
            <a:headEnd type="none" w="sm" len="sm"/>
            <a:tailEnd type="arrow" w="med" len="sm"/>
          </a:ln>
        </p:spPr>
        <p:txBody>
          <a:bodyPr/>
          <a:lstStyle/>
          <a:p>
            <a:endParaRPr lang="en-US"/>
          </a:p>
        </p:txBody>
      </p:sp>
      <p:sp>
        <p:nvSpPr>
          <p:cNvPr id="97" name="AutoShape 41">
            <a:extLst>
              <a:ext uri="{FF2B5EF4-FFF2-40B4-BE49-F238E27FC236}">
                <a16:creationId xmlns:a16="http://schemas.microsoft.com/office/drawing/2014/main" id="{EB36F75D-1D21-84CD-3CDC-5934EFF0F569}"/>
              </a:ext>
            </a:extLst>
          </p:cNvPr>
          <p:cNvSpPr/>
          <p:nvPr/>
        </p:nvSpPr>
        <p:spPr>
          <a:xfrm flipH="1">
            <a:off x="1921494" y="3399197"/>
            <a:ext cx="552767" cy="0"/>
          </a:xfrm>
          <a:prstGeom prst="line">
            <a:avLst/>
          </a:prstGeom>
          <a:ln w="57150" cap="flat">
            <a:solidFill>
              <a:srgbClr val="000000"/>
            </a:solidFill>
            <a:prstDash val="solid"/>
            <a:headEnd type="none" w="sm" len="sm"/>
            <a:tailEnd type="arrow" w="med" len="sm"/>
          </a:ln>
        </p:spPr>
        <p:txBody>
          <a:bodyPr/>
          <a:lstStyle/>
          <a:p>
            <a:endParaRPr lang="en-US"/>
          </a:p>
        </p:txBody>
      </p:sp>
      <p:sp>
        <p:nvSpPr>
          <p:cNvPr id="100" name="AutoShape 44">
            <a:extLst>
              <a:ext uri="{FF2B5EF4-FFF2-40B4-BE49-F238E27FC236}">
                <a16:creationId xmlns:a16="http://schemas.microsoft.com/office/drawing/2014/main" id="{85F94637-1917-3BF8-9C2B-20302111521B}"/>
              </a:ext>
            </a:extLst>
          </p:cNvPr>
          <p:cNvSpPr/>
          <p:nvPr/>
        </p:nvSpPr>
        <p:spPr>
          <a:xfrm flipH="1" flipV="1">
            <a:off x="5809126" y="1983093"/>
            <a:ext cx="678320" cy="703267"/>
          </a:xfrm>
          <a:prstGeom prst="line">
            <a:avLst/>
          </a:prstGeom>
          <a:ln w="57150" cap="flat">
            <a:solidFill>
              <a:srgbClr val="000000"/>
            </a:solidFill>
            <a:prstDash val="solid"/>
            <a:headEnd type="none" w="sm" len="sm"/>
            <a:tailEnd type="arrow" w="med" len="sm"/>
          </a:ln>
        </p:spPr>
        <p:txBody>
          <a:bodyPr/>
          <a:lstStyle/>
          <a:p>
            <a:endParaRPr lang="en-US"/>
          </a:p>
        </p:txBody>
      </p:sp>
      <p:sp>
        <p:nvSpPr>
          <p:cNvPr id="101" name="AutoShape 45">
            <a:extLst>
              <a:ext uri="{FF2B5EF4-FFF2-40B4-BE49-F238E27FC236}">
                <a16:creationId xmlns:a16="http://schemas.microsoft.com/office/drawing/2014/main" id="{9E37199D-EE4A-ED76-6402-169CC2A75174}"/>
              </a:ext>
            </a:extLst>
          </p:cNvPr>
          <p:cNvSpPr/>
          <p:nvPr/>
        </p:nvSpPr>
        <p:spPr>
          <a:xfrm flipH="1">
            <a:off x="5809126" y="3377464"/>
            <a:ext cx="678321" cy="0"/>
          </a:xfrm>
          <a:prstGeom prst="line">
            <a:avLst/>
          </a:prstGeom>
          <a:ln w="57150" cap="flat">
            <a:solidFill>
              <a:srgbClr val="000000"/>
            </a:solidFill>
            <a:prstDash val="solid"/>
            <a:headEnd type="none" w="sm" len="sm"/>
            <a:tailEnd type="arrow" w="med" len="sm"/>
          </a:ln>
        </p:spPr>
        <p:txBody>
          <a:bodyPr/>
          <a:lstStyle/>
          <a:p>
            <a:endParaRPr lang="en-US"/>
          </a:p>
        </p:txBody>
      </p:sp>
      <p:sp>
        <p:nvSpPr>
          <p:cNvPr id="102" name="AutoShape 46">
            <a:extLst>
              <a:ext uri="{FF2B5EF4-FFF2-40B4-BE49-F238E27FC236}">
                <a16:creationId xmlns:a16="http://schemas.microsoft.com/office/drawing/2014/main" id="{67AE9535-3A01-FD41-8268-75CE934AC189}"/>
              </a:ext>
            </a:extLst>
          </p:cNvPr>
          <p:cNvSpPr/>
          <p:nvPr/>
        </p:nvSpPr>
        <p:spPr>
          <a:xfrm flipH="1">
            <a:off x="5809127" y="4167132"/>
            <a:ext cx="712684" cy="533122"/>
          </a:xfrm>
          <a:prstGeom prst="line">
            <a:avLst/>
          </a:prstGeom>
          <a:ln w="57150" cap="flat">
            <a:solidFill>
              <a:srgbClr val="000000"/>
            </a:solidFill>
            <a:prstDash val="solid"/>
            <a:headEnd type="none" w="sm" len="sm"/>
            <a:tailEnd type="arrow" w="med" len="sm"/>
          </a:ln>
        </p:spPr>
        <p:txBody>
          <a:bodyPr/>
          <a:lstStyle/>
          <a:p>
            <a:endParaRPr lang="en-US"/>
          </a:p>
        </p:txBody>
      </p:sp>
      <p:sp>
        <p:nvSpPr>
          <p:cNvPr id="103" name="AutoShape 47">
            <a:extLst>
              <a:ext uri="{FF2B5EF4-FFF2-40B4-BE49-F238E27FC236}">
                <a16:creationId xmlns:a16="http://schemas.microsoft.com/office/drawing/2014/main" id="{C180F165-3ECB-8237-1084-87A311C574B6}"/>
              </a:ext>
            </a:extLst>
          </p:cNvPr>
          <p:cNvSpPr/>
          <p:nvPr/>
        </p:nvSpPr>
        <p:spPr>
          <a:xfrm flipH="1">
            <a:off x="5809126" y="4347501"/>
            <a:ext cx="847923" cy="1480769"/>
          </a:xfrm>
          <a:prstGeom prst="line">
            <a:avLst/>
          </a:prstGeom>
          <a:ln w="57150" cap="flat">
            <a:solidFill>
              <a:srgbClr val="000000"/>
            </a:solidFill>
            <a:prstDash val="solid"/>
            <a:headEnd type="none" w="sm" len="sm"/>
            <a:tailEnd type="arrow" w="med" len="sm"/>
          </a:ln>
        </p:spPr>
        <p:txBody>
          <a:bodyPr/>
          <a:lstStyle/>
          <a:p>
            <a:endParaRPr lang="en-US"/>
          </a:p>
        </p:txBody>
      </p:sp>
      <p:sp>
        <p:nvSpPr>
          <p:cNvPr id="104" name="AutoShape 48">
            <a:extLst>
              <a:ext uri="{FF2B5EF4-FFF2-40B4-BE49-F238E27FC236}">
                <a16:creationId xmlns:a16="http://schemas.microsoft.com/office/drawing/2014/main" id="{A2D465F3-7848-9431-681B-CC634C2D7D50}"/>
              </a:ext>
            </a:extLst>
          </p:cNvPr>
          <p:cNvSpPr/>
          <p:nvPr/>
        </p:nvSpPr>
        <p:spPr>
          <a:xfrm>
            <a:off x="8264396" y="4347502"/>
            <a:ext cx="0" cy="721084"/>
          </a:xfrm>
          <a:prstGeom prst="line">
            <a:avLst/>
          </a:prstGeom>
          <a:ln w="57150" cap="flat">
            <a:solidFill>
              <a:srgbClr val="000000"/>
            </a:solidFill>
            <a:prstDash val="solid"/>
            <a:headEnd type="none" w="sm" len="sm"/>
            <a:tailEnd type="arrow" w="med" len="sm"/>
          </a:ln>
        </p:spPr>
        <p:txBody>
          <a:bodyPr/>
          <a:lstStyle/>
          <a:p>
            <a:endParaRPr lang="en-US"/>
          </a:p>
        </p:txBody>
      </p:sp>
      <p:grpSp>
        <p:nvGrpSpPr>
          <p:cNvPr id="105" name="Group 49">
            <a:extLst>
              <a:ext uri="{FF2B5EF4-FFF2-40B4-BE49-F238E27FC236}">
                <a16:creationId xmlns:a16="http://schemas.microsoft.com/office/drawing/2014/main" id="{15791D1C-0038-6408-6926-B5EFC3EAE525}"/>
              </a:ext>
            </a:extLst>
          </p:cNvPr>
          <p:cNvGrpSpPr/>
          <p:nvPr/>
        </p:nvGrpSpPr>
        <p:grpSpPr>
          <a:xfrm>
            <a:off x="6902819" y="4822957"/>
            <a:ext cx="2723155" cy="1005313"/>
            <a:chOff x="0" y="-66675"/>
            <a:chExt cx="739190" cy="272888"/>
          </a:xfrm>
        </p:grpSpPr>
        <p:sp>
          <p:nvSpPr>
            <p:cNvPr id="106" name="Freeform 50">
              <a:extLst>
                <a:ext uri="{FF2B5EF4-FFF2-40B4-BE49-F238E27FC236}">
                  <a16:creationId xmlns:a16="http://schemas.microsoft.com/office/drawing/2014/main" id="{A0A9909D-BF0B-C5B9-4C52-C429FD8358AA}"/>
                </a:ext>
              </a:extLst>
            </p:cNvPr>
            <p:cNvSpPr/>
            <p:nvPr/>
          </p:nvSpPr>
          <p:spPr>
            <a:xfrm>
              <a:off x="203345" y="-5041"/>
              <a:ext cx="342037" cy="206213"/>
            </a:xfrm>
            <a:custGeom>
              <a:avLst/>
              <a:gdLst/>
              <a:ahLst/>
              <a:cxnLst/>
              <a:rect l="l" t="t" r="r" b="b"/>
              <a:pathLst>
                <a:path w="739190" h="206213">
                  <a:moveTo>
                    <a:pt x="103107" y="0"/>
                  </a:moveTo>
                  <a:lnTo>
                    <a:pt x="636084" y="0"/>
                  </a:lnTo>
                  <a:cubicBezTo>
                    <a:pt x="693028" y="0"/>
                    <a:pt x="739190" y="46162"/>
                    <a:pt x="739190" y="103107"/>
                  </a:cubicBezTo>
                  <a:lnTo>
                    <a:pt x="739190" y="103107"/>
                  </a:lnTo>
                  <a:cubicBezTo>
                    <a:pt x="739190" y="160051"/>
                    <a:pt x="693028" y="206213"/>
                    <a:pt x="636084" y="206213"/>
                  </a:cubicBezTo>
                  <a:lnTo>
                    <a:pt x="103107" y="206213"/>
                  </a:lnTo>
                  <a:cubicBezTo>
                    <a:pt x="46162" y="206213"/>
                    <a:pt x="0" y="160051"/>
                    <a:pt x="0" y="103107"/>
                  </a:cubicBezTo>
                  <a:lnTo>
                    <a:pt x="0" y="103107"/>
                  </a:lnTo>
                  <a:cubicBezTo>
                    <a:pt x="0" y="46162"/>
                    <a:pt x="46162" y="0"/>
                    <a:pt x="103107" y="0"/>
                  </a:cubicBezTo>
                  <a:close/>
                </a:path>
              </a:pathLst>
            </a:custGeom>
            <a:solidFill>
              <a:srgbClr val="F152F9"/>
            </a:solidFill>
          </p:spPr>
          <p:txBody>
            <a:bodyPr/>
            <a:lstStyle/>
            <a:p>
              <a:endParaRPr lang="en-US"/>
            </a:p>
          </p:txBody>
        </p:sp>
        <p:sp>
          <p:nvSpPr>
            <p:cNvPr id="107" name="TextBox 51">
              <a:extLst>
                <a:ext uri="{FF2B5EF4-FFF2-40B4-BE49-F238E27FC236}">
                  <a16:creationId xmlns:a16="http://schemas.microsoft.com/office/drawing/2014/main" id="{B0B1D859-EC2B-1F43-B795-4B7AC1AB5608}"/>
                </a:ext>
              </a:extLst>
            </p:cNvPr>
            <p:cNvSpPr txBox="1"/>
            <p:nvPr/>
          </p:nvSpPr>
          <p:spPr>
            <a:xfrm>
              <a:off x="0" y="-66675"/>
              <a:ext cx="739190" cy="272888"/>
            </a:xfrm>
            <a:prstGeom prst="rect">
              <a:avLst/>
            </a:prstGeom>
          </p:spPr>
          <p:txBody>
            <a:bodyPr lIns="50800" tIns="50800" rIns="50800" bIns="50800" rtlCol="0" anchor="ctr"/>
            <a:lstStyle/>
            <a:p>
              <a:pPr algn="ctr">
                <a:lnSpc>
                  <a:spcPts val="3640"/>
                </a:lnSpc>
              </a:pPr>
              <a:r>
                <a:rPr lang="en-US" sz="2600" b="1">
                  <a:solidFill>
                    <a:srgbClr val="FFFFFF"/>
                  </a:solidFill>
                  <a:latin typeface="Poppins Bold"/>
                  <a:ea typeface="Poppins Bold"/>
                  <a:cs typeface="Poppins Bold"/>
                  <a:sym typeface="Poppins Bold"/>
                </a:rPr>
                <a:t>LLM</a:t>
              </a:r>
            </a:p>
          </p:txBody>
        </p:sp>
      </p:grpSp>
      <p:grpSp>
        <p:nvGrpSpPr>
          <p:cNvPr id="108" name="Group 52">
            <a:extLst>
              <a:ext uri="{FF2B5EF4-FFF2-40B4-BE49-F238E27FC236}">
                <a16:creationId xmlns:a16="http://schemas.microsoft.com/office/drawing/2014/main" id="{7B5FE47E-6AB1-7B5C-E229-7F34596D9A4C}"/>
              </a:ext>
            </a:extLst>
          </p:cNvPr>
          <p:cNvGrpSpPr/>
          <p:nvPr/>
        </p:nvGrpSpPr>
        <p:grpSpPr>
          <a:xfrm>
            <a:off x="9733649" y="4691784"/>
            <a:ext cx="2348622" cy="1411654"/>
            <a:chOff x="-202705" y="-53647"/>
            <a:chExt cx="637525" cy="383189"/>
          </a:xfrm>
        </p:grpSpPr>
        <p:sp>
          <p:nvSpPr>
            <p:cNvPr id="109" name="Freeform 53">
              <a:extLst>
                <a:ext uri="{FF2B5EF4-FFF2-40B4-BE49-F238E27FC236}">
                  <a16:creationId xmlns:a16="http://schemas.microsoft.com/office/drawing/2014/main" id="{37BBC099-C29D-B299-4894-C788B1444907}"/>
                </a:ext>
              </a:extLst>
            </p:cNvPr>
            <p:cNvSpPr/>
            <p:nvPr/>
          </p:nvSpPr>
          <p:spPr>
            <a:xfrm>
              <a:off x="-202705" y="1322"/>
              <a:ext cx="637525" cy="306989"/>
            </a:xfrm>
            <a:custGeom>
              <a:avLst/>
              <a:gdLst/>
              <a:ahLst/>
              <a:cxnLst/>
              <a:rect l="l" t="t" r="r" b="b"/>
              <a:pathLst>
                <a:path w="964692" h="306989">
                  <a:moveTo>
                    <a:pt x="111100" y="0"/>
                  </a:moveTo>
                  <a:lnTo>
                    <a:pt x="853592" y="0"/>
                  </a:lnTo>
                  <a:cubicBezTo>
                    <a:pt x="883057" y="0"/>
                    <a:pt x="911316" y="11705"/>
                    <a:pt x="932151" y="32540"/>
                  </a:cubicBezTo>
                  <a:cubicBezTo>
                    <a:pt x="952987" y="53376"/>
                    <a:pt x="964692" y="81634"/>
                    <a:pt x="964692" y="111100"/>
                  </a:cubicBezTo>
                  <a:lnTo>
                    <a:pt x="964692" y="195888"/>
                  </a:lnTo>
                  <a:cubicBezTo>
                    <a:pt x="964692" y="225354"/>
                    <a:pt x="952987" y="253613"/>
                    <a:pt x="932151" y="274448"/>
                  </a:cubicBezTo>
                  <a:cubicBezTo>
                    <a:pt x="911316" y="295283"/>
                    <a:pt x="883057" y="306989"/>
                    <a:pt x="853592" y="306989"/>
                  </a:cubicBezTo>
                  <a:lnTo>
                    <a:pt x="111100" y="306989"/>
                  </a:lnTo>
                  <a:cubicBezTo>
                    <a:pt x="81634" y="306989"/>
                    <a:pt x="53376" y="295283"/>
                    <a:pt x="32540" y="274448"/>
                  </a:cubicBezTo>
                  <a:cubicBezTo>
                    <a:pt x="11705" y="253613"/>
                    <a:pt x="0" y="225354"/>
                    <a:pt x="0" y="195888"/>
                  </a:cubicBezTo>
                  <a:lnTo>
                    <a:pt x="0" y="111100"/>
                  </a:lnTo>
                  <a:cubicBezTo>
                    <a:pt x="0" y="81634"/>
                    <a:pt x="11705" y="53376"/>
                    <a:pt x="32540" y="32540"/>
                  </a:cubicBezTo>
                  <a:cubicBezTo>
                    <a:pt x="53376" y="11705"/>
                    <a:pt x="81634" y="0"/>
                    <a:pt x="111100" y="0"/>
                  </a:cubicBezTo>
                  <a:close/>
                </a:path>
              </a:pathLst>
            </a:custGeom>
            <a:solidFill>
              <a:srgbClr val="217CE9"/>
            </a:solidFill>
          </p:spPr>
          <p:txBody>
            <a:bodyPr/>
            <a:lstStyle/>
            <a:p>
              <a:endParaRPr lang="en-US"/>
            </a:p>
          </p:txBody>
        </p:sp>
        <p:sp>
          <p:nvSpPr>
            <p:cNvPr id="110" name="TextBox 54">
              <a:extLst>
                <a:ext uri="{FF2B5EF4-FFF2-40B4-BE49-F238E27FC236}">
                  <a16:creationId xmlns:a16="http://schemas.microsoft.com/office/drawing/2014/main" id="{FFEDE4EF-980E-A1E3-8E97-455513897AB6}"/>
                </a:ext>
              </a:extLst>
            </p:cNvPr>
            <p:cNvSpPr txBox="1"/>
            <p:nvPr/>
          </p:nvSpPr>
          <p:spPr>
            <a:xfrm>
              <a:off x="-172624" y="-53647"/>
              <a:ext cx="582015" cy="383189"/>
            </a:xfrm>
            <a:prstGeom prst="rect">
              <a:avLst/>
            </a:prstGeom>
          </p:spPr>
          <p:txBody>
            <a:bodyPr lIns="50800" tIns="50800" rIns="50800" bIns="50800" rtlCol="0" anchor="ctr"/>
            <a:lstStyle/>
            <a:p>
              <a:pPr algn="ctr">
                <a:lnSpc>
                  <a:spcPts val="3500"/>
                </a:lnSpc>
              </a:pPr>
              <a:r>
                <a:rPr lang="en-US" sz="2500" b="1">
                  <a:solidFill>
                    <a:srgbClr val="FFFFFF"/>
                  </a:solidFill>
                  <a:latin typeface="Poppins Bold"/>
                  <a:ea typeface="Poppins Bold"/>
                  <a:cs typeface="Poppins Bold"/>
                  <a:sym typeface="Poppins Bold"/>
                </a:rPr>
                <a:t>Mensagem do sistema básico</a:t>
              </a:r>
            </a:p>
          </p:txBody>
        </p:sp>
      </p:grpSp>
      <p:sp>
        <p:nvSpPr>
          <p:cNvPr id="113" name="AutoShape 41">
            <a:extLst>
              <a:ext uri="{FF2B5EF4-FFF2-40B4-BE49-F238E27FC236}">
                <a16:creationId xmlns:a16="http://schemas.microsoft.com/office/drawing/2014/main" id="{7F65DC46-9526-2CDA-5BCE-F22ADDAF4CC8}"/>
              </a:ext>
            </a:extLst>
          </p:cNvPr>
          <p:cNvSpPr/>
          <p:nvPr/>
        </p:nvSpPr>
        <p:spPr>
          <a:xfrm flipH="1">
            <a:off x="1990110" y="5821759"/>
            <a:ext cx="552767" cy="0"/>
          </a:xfrm>
          <a:prstGeom prst="line">
            <a:avLst/>
          </a:prstGeom>
          <a:ln w="57150" cap="flat">
            <a:solidFill>
              <a:srgbClr val="000000"/>
            </a:solidFill>
            <a:prstDash val="solid"/>
            <a:headEnd type="none" w="sm" len="sm"/>
            <a:tailEnd type="arrow" w="med" len="sm"/>
          </a:ln>
        </p:spPr>
        <p:txBody>
          <a:bodyPr/>
          <a:lstStyle/>
          <a:p>
            <a:endParaRPr lang="en-US"/>
          </a:p>
        </p:txBody>
      </p:sp>
      <p:sp>
        <p:nvSpPr>
          <p:cNvPr id="111" name="AutoShape 55">
            <a:extLst>
              <a:ext uri="{FF2B5EF4-FFF2-40B4-BE49-F238E27FC236}">
                <a16:creationId xmlns:a16="http://schemas.microsoft.com/office/drawing/2014/main" id="{4B486933-15BB-654F-4D90-9784CE13CE69}"/>
              </a:ext>
            </a:extLst>
          </p:cNvPr>
          <p:cNvSpPr/>
          <p:nvPr/>
        </p:nvSpPr>
        <p:spPr>
          <a:xfrm flipH="1" flipV="1">
            <a:off x="8911990" y="5423399"/>
            <a:ext cx="854435" cy="6458"/>
          </a:xfrm>
          <a:prstGeom prst="line">
            <a:avLst/>
          </a:prstGeom>
          <a:ln w="57150" cap="flat">
            <a:solidFill>
              <a:srgbClr val="000000"/>
            </a:solidFill>
            <a:prstDash val="solid"/>
            <a:headEnd type="none" w="sm" len="sm"/>
            <a:tailEnd type="arrow" w="med" len="sm"/>
          </a:ln>
        </p:spPr>
        <p:txBody>
          <a:bodyPr/>
          <a:lstStyle/>
          <a:p>
            <a:endParaRPr lang="en-US"/>
          </a:p>
        </p:txBody>
      </p:sp>
      <p:sp>
        <p:nvSpPr>
          <p:cNvPr id="114" name="Freeform 7">
            <a:extLst>
              <a:ext uri="{FF2B5EF4-FFF2-40B4-BE49-F238E27FC236}">
                <a16:creationId xmlns:a16="http://schemas.microsoft.com/office/drawing/2014/main" id="{77F5BA99-8E27-C1BC-6A3E-345F9BF7E3BD}"/>
              </a:ext>
            </a:extLst>
          </p:cNvPr>
          <p:cNvSpPr/>
          <p:nvPr/>
        </p:nvSpPr>
        <p:spPr>
          <a:xfrm>
            <a:off x="601921" y="3039934"/>
            <a:ext cx="1325485" cy="718525"/>
          </a:xfrm>
          <a:custGeom>
            <a:avLst/>
            <a:gdLst/>
            <a:ahLst/>
            <a:cxnLst/>
            <a:rect l="l" t="t" r="r" b="b"/>
            <a:pathLst>
              <a:path w="1545051" h="379688">
                <a:moveTo>
                  <a:pt x="98011" y="0"/>
                </a:moveTo>
                <a:lnTo>
                  <a:pt x="1447040" y="0"/>
                </a:lnTo>
                <a:cubicBezTo>
                  <a:pt x="1501170" y="0"/>
                  <a:pt x="1545051" y="43881"/>
                  <a:pt x="1545051" y="98011"/>
                </a:cubicBezTo>
                <a:lnTo>
                  <a:pt x="1545051" y="281677"/>
                </a:lnTo>
                <a:cubicBezTo>
                  <a:pt x="1545051" y="335807"/>
                  <a:pt x="1501170" y="379688"/>
                  <a:pt x="1447040" y="379688"/>
                </a:cubicBezTo>
                <a:lnTo>
                  <a:pt x="98011" y="379688"/>
                </a:lnTo>
                <a:cubicBezTo>
                  <a:pt x="43881" y="379688"/>
                  <a:pt x="0" y="335807"/>
                  <a:pt x="0" y="281677"/>
                </a:cubicBezTo>
                <a:lnTo>
                  <a:pt x="0" y="98011"/>
                </a:lnTo>
                <a:cubicBezTo>
                  <a:pt x="0" y="43881"/>
                  <a:pt x="43881" y="0"/>
                  <a:pt x="98011" y="0"/>
                </a:cubicBezTo>
                <a:close/>
              </a:path>
            </a:pathLst>
          </a:custGeom>
          <a:solidFill>
            <a:srgbClr val="217CE9"/>
          </a:solidFill>
        </p:spPr>
        <p:txBody>
          <a:bodyPr/>
          <a:lstStyle/>
          <a:p>
            <a:endParaRPr lang="en-US"/>
          </a:p>
        </p:txBody>
      </p:sp>
      <p:sp>
        <p:nvSpPr>
          <p:cNvPr id="115" name="TextBox 9">
            <a:extLst>
              <a:ext uri="{FF2B5EF4-FFF2-40B4-BE49-F238E27FC236}">
                <a16:creationId xmlns:a16="http://schemas.microsoft.com/office/drawing/2014/main" id="{1A466885-A0B5-504D-9AC7-8D4E23358453}"/>
              </a:ext>
            </a:extLst>
          </p:cNvPr>
          <p:cNvSpPr txBox="1"/>
          <p:nvPr/>
        </p:nvSpPr>
        <p:spPr>
          <a:xfrm>
            <a:off x="601922" y="3151302"/>
            <a:ext cx="1321143" cy="445784"/>
          </a:xfrm>
          <a:prstGeom prst="rect">
            <a:avLst/>
          </a:prstGeom>
        </p:spPr>
        <p:txBody>
          <a:bodyPr wrap="square" lIns="0" tIns="0" rIns="0" bIns="0" rtlCol="0" anchor="t">
            <a:spAutoFit/>
          </a:bodyPr>
          <a:lstStyle/>
          <a:p>
            <a:pPr algn="ctr">
              <a:lnSpc>
                <a:spcPts val="3654"/>
              </a:lnSpc>
              <a:spcBef>
                <a:spcPct val="0"/>
              </a:spcBef>
            </a:pPr>
            <a:r>
              <a:rPr lang="en-US" sz="2610" b="1">
                <a:solidFill>
                  <a:srgbClr val="FFFFFF"/>
                </a:solidFill>
                <a:latin typeface="Poppins Bold"/>
                <a:ea typeface="Poppins Bold"/>
                <a:cs typeface="Poppins Bold"/>
                <a:sym typeface="Poppins Bold"/>
              </a:rPr>
              <a:t>Agente</a:t>
            </a:r>
          </a:p>
        </p:txBody>
      </p:sp>
      <p:sp>
        <p:nvSpPr>
          <p:cNvPr id="116" name="Freeform 7">
            <a:extLst>
              <a:ext uri="{FF2B5EF4-FFF2-40B4-BE49-F238E27FC236}">
                <a16:creationId xmlns:a16="http://schemas.microsoft.com/office/drawing/2014/main" id="{C2805230-B862-FC63-CD7D-19172914E28E}"/>
              </a:ext>
            </a:extLst>
          </p:cNvPr>
          <p:cNvSpPr/>
          <p:nvPr/>
        </p:nvSpPr>
        <p:spPr>
          <a:xfrm>
            <a:off x="664625" y="4283978"/>
            <a:ext cx="1325485" cy="718525"/>
          </a:xfrm>
          <a:custGeom>
            <a:avLst/>
            <a:gdLst/>
            <a:ahLst/>
            <a:cxnLst/>
            <a:rect l="l" t="t" r="r" b="b"/>
            <a:pathLst>
              <a:path w="1545051" h="379688">
                <a:moveTo>
                  <a:pt x="98011" y="0"/>
                </a:moveTo>
                <a:lnTo>
                  <a:pt x="1447040" y="0"/>
                </a:lnTo>
                <a:cubicBezTo>
                  <a:pt x="1501170" y="0"/>
                  <a:pt x="1545051" y="43881"/>
                  <a:pt x="1545051" y="98011"/>
                </a:cubicBezTo>
                <a:lnTo>
                  <a:pt x="1545051" y="281677"/>
                </a:lnTo>
                <a:cubicBezTo>
                  <a:pt x="1545051" y="335807"/>
                  <a:pt x="1501170" y="379688"/>
                  <a:pt x="1447040" y="379688"/>
                </a:cubicBezTo>
                <a:lnTo>
                  <a:pt x="98011" y="379688"/>
                </a:lnTo>
                <a:cubicBezTo>
                  <a:pt x="43881" y="379688"/>
                  <a:pt x="0" y="335807"/>
                  <a:pt x="0" y="281677"/>
                </a:cubicBezTo>
                <a:lnTo>
                  <a:pt x="0" y="98011"/>
                </a:lnTo>
                <a:cubicBezTo>
                  <a:pt x="0" y="43881"/>
                  <a:pt x="43881" y="0"/>
                  <a:pt x="98011" y="0"/>
                </a:cubicBezTo>
                <a:close/>
              </a:path>
            </a:pathLst>
          </a:custGeom>
          <a:solidFill>
            <a:srgbClr val="217CE9"/>
          </a:solidFill>
        </p:spPr>
        <p:txBody>
          <a:bodyPr/>
          <a:lstStyle/>
          <a:p>
            <a:endParaRPr lang="en-US"/>
          </a:p>
        </p:txBody>
      </p:sp>
      <p:sp>
        <p:nvSpPr>
          <p:cNvPr id="117" name="TextBox 9">
            <a:extLst>
              <a:ext uri="{FF2B5EF4-FFF2-40B4-BE49-F238E27FC236}">
                <a16:creationId xmlns:a16="http://schemas.microsoft.com/office/drawing/2014/main" id="{B46D31BA-7F14-E0C5-C8F4-C4B7C40C4D58}"/>
              </a:ext>
            </a:extLst>
          </p:cNvPr>
          <p:cNvSpPr txBox="1"/>
          <p:nvPr/>
        </p:nvSpPr>
        <p:spPr>
          <a:xfrm>
            <a:off x="664626" y="4395346"/>
            <a:ext cx="1321143" cy="445784"/>
          </a:xfrm>
          <a:prstGeom prst="rect">
            <a:avLst/>
          </a:prstGeom>
        </p:spPr>
        <p:txBody>
          <a:bodyPr wrap="square" lIns="0" tIns="0" rIns="0" bIns="0" rtlCol="0" anchor="t">
            <a:spAutoFit/>
          </a:bodyPr>
          <a:lstStyle/>
          <a:p>
            <a:pPr algn="ctr">
              <a:lnSpc>
                <a:spcPts val="3654"/>
              </a:lnSpc>
              <a:spcBef>
                <a:spcPct val="0"/>
              </a:spcBef>
            </a:pPr>
            <a:r>
              <a:rPr lang="en-US" sz="2610" b="1">
                <a:solidFill>
                  <a:srgbClr val="FFFFFF"/>
                </a:solidFill>
                <a:latin typeface="Poppins Bold"/>
                <a:ea typeface="Poppins Bold"/>
                <a:cs typeface="Poppins Bold"/>
                <a:sym typeface="Poppins Bold"/>
              </a:rPr>
              <a:t>Agente</a:t>
            </a:r>
          </a:p>
        </p:txBody>
      </p:sp>
      <p:sp>
        <p:nvSpPr>
          <p:cNvPr id="118" name="Freeform 7">
            <a:extLst>
              <a:ext uri="{FF2B5EF4-FFF2-40B4-BE49-F238E27FC236}">
                <a16:creationId xmlns:a16="http://schemas.microsoft.com/office/drawing/2014/main" id="{B4EFA705-D85C-17C2-F2D3-693597729EC1}"/>
              </a:ext>
            </a:extLst>
          </p:cNvPr>
          <p:cNvSpPr/>
          <p:nvPr/>
        </p:nvSpPr>
        <p:spPr>
          <a:xfrm>
            <a:off x="681402" y="5459758"/>
            <a:ext cx="1325485" cy="718525"/>
          </a:xfrm>
          <a:custGeom>
            <a:avLst/>
            <a:gdLst/>
            <a:ahLst/>
            <a:cxnLst/>
            <a:rect l="l" t="t" r="r" b="b"/>
            <a:pathLst>
              <a:path w="1545051" h="379688">
                <a:moveTo>
                  <a:pt x="98011" y="0"/>
                </a:moveTo>
                <a:lnTo>
                  <a:pt x="1447040" y="0"/>
                </a:lnTo>
                <a:cubicBezTo>
                  <a:pt x="1501170" y="0"/>
                  <a:pt x="1545051" y="43881"/>
                  <a:pt x="1545051" y="98011"/>
                </a:cubicBezTo>
                <a:lnTo>
                  <a:pt x="1545051" y="281677"/>
                </a:lnTo>
                <a:cubicBezTo>
                  <a:pt x="1545051" y="335807"/>
                  <a:pt x="1501170" y="379688"/>
                  <a:pt x="1447040" y="379688"/>
                </a:cubicBezTo>
                <a:lnTo>
                  <a:pt x="98011" y="379688"/>
                </a:lnTo>
                <a:cubicBezTo>
                  <a:pt x="43881" y="379688"/>
                  <a:pt x="0" y="335807"/>
                  <a:pt x="0" y="281677"/>
                </a:cubicBezTo>
                <a:lnTo>
                  <a:pt x="0" y="98011"/>
                </a:lnTo>
                <a:cubicBezTo>
                  <a:pt x="0" y="43881"/>
                  <a:pt x="43881" y="0"/>
                  <a:pt x="98011" y="0"/>
                </a:cubicBezTo>
                <a:close/>
              </a:path>
            </a:pathLst>
          </a:custGeom>
          <a:solidFill>
            <a:srgbClr val="217CE9"/>
          </a:solidFill>
        </p:spPr>
        <p:txBody>
          <a:bodyPr/>
          <a:lstStyle/>
          <a:p>
            <a:endParaRPr lang="en-US"/>
          </a:p>
        </p:txBody>
      </p:sp>
      <p:sp>
        <p:nvSpPr>
          <p:cNvPr id="119" name="TextBox 9">
            <a:extLst>
              <a:ext uri="{FF2B5EF4-FFF2-40B4-BE49-F238E27FC236}">
                <a16:creationId xmlns:a16="http://schemas.microsoft.com/office/drawing/2014/main" id="{D2B04C22-0309-BE4F-0CDE-DFDBEB7C2612}"/>
              </a:ext>
            </a:extLst>
          </p:cNvPr>
          <p:cNvSpPr txBox="1"/>
          <p:nvPr/>
        </p:nvSpPr>
        <p:spPr>
          <a:xfrm>
            <a:off x="681403" y="5571126"/>
            <a:ext cx="1321143" cy="445784"/>
          </a:xfrm>
          <a:prstGeom prst="rect">
            <a:avLst/>
          </a:prstGeom>
        </p:spPr>
        <p:txBody>
          <a:bodyPr wrap="square" lIns="0" tIns="0" rIns="0" bIns="0" rtlCol="0" anchor="t">
            <a:spAutoFit/>
          </a:bodyPr>
          <a:lstStyle/>
          <a:p>
            <a:pPr algn="ctr">
              <a:lnSpc>
                <a:spcPts val="3654"/>
              </a:lnSpc>
              <a:spcBef>
                <a:spcPct val="0"/>
              </a:spcBef>
            </a:pPr>
            <a:r>
              <a:rPr lang="en-US" sz="2610" b="1">
                <a:solidFill>
                  <a:srgbClr val="FFFFFF"/>
                </a:solidFill>
                <a:latin typeface="Poppins Bold"/>
                <a:ea typeface="Poppins Bold"/>
                <a:cs typeface="Poppins Bold"/>
                <a:sym typeface="Poppins Bold"/>
              </a:rPr>
              <a:t>Agente</a:t>
            </a:r>
          </a:p>
        </p:txBody>
      </p:sp>
    </p:spTree>
    <p:extLst>
      <p:ext uri="{BB962C8B-B14F-4D97-AF65-F5344CB8AC3E}">
        <p14:creationId xmlns:p14="http://schemas.microsoft.com/office/powerpoint/2010/main" val="15246544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EF4704-D74A-4AFF-9EC2-88D18B1D7A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1C2746-ACDA-4CB8-4EFC-98685A00F01C}"/>
              </a:ext>
            </a:extLst>
          </p:cNvPr>
          <p:cNvSpPr>
            <a:spLocks noGrp="1"/>
          </p:cNvSpPr>
          <p:nvPr>
            <p:ph type="title"/>
          </p:nvPr>
        </p:nvSpPr>
        <p:spPr>
          <a:xfrm>
            <a:off x="588263" y="457200"/>
            <a:ext cx="11018520" cy="553998"/>
          </a:xfrm>
        </p:spPr>
        <p:txBody>
          <a:bodyPr/>
          <a:lstStyle/>
          <a:p>
            <a:r>
              <a:rPr kumimoji="0" lang="en-US" sz="3600" b="0" i="0" u="none" strike="noStrike" kern="1200" cap="none" spc="0" normalizeH="0" noProof="0">
                <a:ln w="3175">
                  <a:noFill/>
                </a:ln>
                <a:solidFill>
                  <a:srgbClr val="000000"/>
                </a:solidFill>
                <a:effectLst/>
                <a:uLnTx/>
                <a:uFillTx/>
                <a:latin typeface="Segoe UI Semibold"/>
                <a:ea typeface="+mn-ea"/>
                <a:cs typeface="Segoe UI" pitchFamily="34" charset="0"/>
              </a:rPr>
              <a:t>Interação com humanos ("Human-in-the-loop")</a:t>
            </a:r>
            <a:endParaRPr lang="en-US"/>
          </a:p>
        </p:txBody>
      </p:sp>
      <p:grpSp>
        <p:nvGrpSpPr>
          <p:cNvPr id="3" name="Group 3">
            <a:extLst>
              <a:ext uri="{FF2B5EF4-FFF2-40B4-BE49-F238E27FC236}">
                <a16:creationId xmlns:a16="http://schemas.microsoft.com/office/drawing/2014/main" id="{32581362-9A32-5F7F-9D81-AC4A272B066B}"/>
              </a:ext>
            </a:extLst>
          </p:cNvPr>
          <p:cNvGrpSpPr/>
          <p:nvPr/>
        </p:nvGrpSpPr>
        <p:grpSpPr>
          <a:xfrm>
            <a:off x="4998480" y="4415542"/>
            <a:ext cx="2195039" cy="1120613"/>
            <a:chOff x="0" y="0"/>
            <a:chExt cx="812800" cy="414951"/>
          </a:xfrm>
        </p:grpSpPr>
        <p:sp>
          <p:nvSpPr>
            <p:cNvPr id="5" name="Freeform 4">
              <a:extLst>
                <a:ext uri="{FF2B5EF4-FFF2-40B4-BE49-F238E27FC236}">
                  <a16:creationId xmlns:a16="http://schemas.microsoft.com/office/drawing/2014/main" id="{4AAE5891-B357-5CFE-057A-E368D3BE721B}"/>
                </a:ext>
              </a:extLst>
            </p:cNvPr>
            <p:cNvSpPr/>
            <p:nvPr/>
          </p:nvSpPr>
          <p:spPr>
            <a:xfrm>
              <a:off x="0" y="0"/>
              <a:ext cx="812800" cy="414951"/>
            </a:xfrm>
            <a:custGeom>
              <a:avLst/>
              <a:gdLst/>
              <a:ahLst/>
              <a:cxnLst/>
              <a:rect l="l" t="t" r="r" b="b"/>
              <a:pathLst>
                <a:path w="812800" h="414951">
                  <a:moveTo>
                    <a:pt x="0" y="0"/>
                  </a:moveTo>
                  <a:lnTo>
                    <a:pt x="812800" y="0"/>
                  </a:lnTo>
                  <a:lnTo>
                    <a:pt x="812800" y="414951"/>
                  </a:lnTo>
                  <a:lnTo>
                    <a:pt x="0" y="414951"/>
                  </a:lnTo>
                  <a:close/>
                </a:path>
              </a:pathLst>
            </a:custGeom>
            <a:solidFill>
              <a:srgbClr val="F152F9"/>
            </a:solidFill>
          </p:spPr>
          <p:txBody>
            <a:bodyPr/>
            <a:lstStyle/>
            <a:p>
              <a:endParaRPr lang="en-US" sz="1200"/>
            </a:p>
          </p:txBody>
        </p:sp>
        <p:sp>
          <p:nvSpPr>
            <p:cNvPr id="6" name="TextBox 5">
              <a:extLst>
                <a:ext uri="{FF2B5EF4-FFF2-40B4-BE49-F238E27FC236}">
                  <a16:creationId xmlns:a16="http://schemas.microsoft.com/office/drawing/2014/main" id="{FE7F7651-4EED-571D-E86B-3B74D29295D5}"/>
                </a:ext>
              </a:extLst>
            </p:cNvPr>
            <p:cNvSpPr txBox="1"/>
            <p:nvPr/>
          </p:nvSpPr>
          <p:spPr>
            <a:xfrm>
              <a:off x="0" y="-114300"/>
              <a:ext cx="812800" cy="529251"/>
            </a:xfrm>
            <a:prstGeom prst="rect">
              <a:avLst/>
            </a:prstGeom>
          </p:spPr>
          <p:txBody>
            <a:bodyPr lIns="33867" tIns="33867" rIns="33867" bIns="33867" rtlCol="0" anchor="ctr"/>
            <a:lstStyle/>
            <a:p>
              <a:pPr algn="ctr">
                <a:lnSpc>
                  <a:spcPts val="3546"/>
                </a:lnSpc>
              </a:pPr>
              <a:r>
                <a:rPr lang="en-US" sz="2533" b="1">
                  <a:solidFill>
                    <a:srgbClr val="FFFFFF"/>
                  </a:solidFill>
                  <a:latin typeface="Poppins Bold"/>
                  <a:ea typeface="Poppins Bold"/>
                  <a:cs typeface="Poppins Bold"/>
                  <a:sym typeface="Poppins Bold"/>
                </a:rPr>
                <a:t>Agente do usuário</a:t>
              </a:r>
            </a:p>
          </p:txBody>
        </p:sp>
      </p:grpSp>
      <p:grpSp>
        <p:nvGrpSpPr>
          <p:cNvPr id="7" name="Group 6">
            <a:extLst>
              <a:ext uri="{FF2B5EF4-FFF2-40B4-BE49-F238E27FC236}">
                <a16:creationId xmlns:a16="http://schemas.microsoft.com/office/drawing/2014/main" id="{788DE924-0007-9B0B-50EF-044837F93BBD}"/>
              </a:ext>
            </a:extLst>
          </p:cNvPr>
          <p:cNvGrpSpPr/>
          <p:nvPr/>
        </p:nvGrpSpPr>
        <p:grpSpPr>
          <a:xfrm>
            <a:off x="778286" y="4093473"/>
            <a:ext cx="2789422" cy="1843995"/>
            <a:chOff x="-1891583" y="-120177"/>
            <a:chExt cx="5578843" cy="3687992"/>
          </a:xfrm>
        </p:grpSpPr>
        <p:grpSp>
          <p:nvGrpSpPr>
            <p:cNvPr id="8" name="Group 7">
              <a:extLst>
                <a:ext uri="{FF2B5EF4-FFF2-40B4-BE49-F238E27FC236}">
                  <a16:creationId xmlns:a16="http://schemas.microsoft.com/office/drawing/2014/main" id="{26B1DCFC-8AEE-1ECD-5CB4-7809CD91F0F9}"/>
                </a:ext>
              </a:extLst>
            </p:cNvPr>
            <p:cNvGrpSpPr/>
            <p:nvPr/>
          </p:nvGrpSpPr>
          <p:grpSpPr>
            <a:xfrm>
              <a:off x="-1891583" y="-120177"/>
              <a:ext cx="5578843" cy="3324776"/>
              <a:chOff x="-899536" y="-57150"/>
              <a:chExt cx="2653000" cy="1581086"/>
            </a:xfrm>
          </p:grpSpPr>
          <p:sp>
            <p:nvSpPr>
              <p:cNvPr id="10" name="Freeform 8">
                <a:extLst>
                  <a:ext uri="{FF2B5EF4-FFF2-40B4-BE49-F238E27FC236}">
                    <a16:creationId xmlns:a16="http://schemas.microsoft.com/office/drawing/2014/main" id="{13A41A5D-1E9C-AF71-A2F5-0539C42A0812}"/>
                  </a:ext>
                </a:extLst>
              </p:cNvPr>
              <p:cNvSpPr/>
              <p:nvPr/>
            </p:nvSpPr>
            <p:spPr>
              <a:xfrm>
                <a:off x="-899536" y="120159"/>
                <a:ext cx="1753464" cy="1403777"/>
              </a:xfrm>
              <a:custGeom>
                <a:avLst/>
                <a:gdLst/>
                <a:ahLst/>
                <a:cxnLst/>
                <a:rect l="l" t="t" r="r" b="b"/>
                <a:pathLst>
                  <a:path w="1753464" h="1403777">
                    <a:moveTo>
                      <a:pt x="142776" y="0"/>
                    </a:moveTo>
                    <a:lnTo>
                      <a:pt x="1610689" y="0"/>
                    </a:lnTo>
                    <a:cubicBezTo>
                      <a:pt x="1648555" y="0"/>
                      <a:pt x="1684871" y="15042"/>
                      <a:pt x="1711646" y="41818"/>
                    </a:cubicBezTo>
                    <a:cubicBezTo>
                      <a:pt x="1738422" y="68594"/>
                      <a:pt x="1753464" y="104909"/>
                      <a:pt x="1753464" y="142776"/>
                    </a:cubicBezTo>
                    <a:lnTo>
                      <a:pt x="1753464" y="1261002"/>
                    </a:lnTo>
                    <a:cubicBezTo>
                      <a:pt x="1753464" y="1339854"/>
                      <a:pt x="1689541" y="1403777"/>
                      <a:pt x="1610689" y="1403777"/>
                    </a:cubicBezTo>
                    <a:lnTo>
                      <a:pt x="142776" y="1403777"/>
                    </a:lnTo>
                    <a:cubicBezTo>
                      <a:pt x="104909" y="1403777"/>
                      <a:pt x="68594" y="1388735"/>
                      <a:pt x="41818" y="1361959"/>
                    </a:cubicBezTo>
                    <a:cubicBezTo>
                      <a:pt x="15042" y="1335184"/>
                      <a:pt x="0" y="1298868"/>
                      <a:pt x="0" y="1261002"/>
                    </a:cubicBezTo>
                    <a:lnTo>
                      <a:pt x="0" y="142776"/>
                    </a:lnTo>
                    <a:cubicBezTo>
                      <a:pt x="0" y="104909"/>
                      <a:pt x="15042" y="68594"/>
                      <a:pt x="41818" y="41818"/>
                    </a:cubicBezTo>
                    <a:cubicBezTo>
                      <a:pt x="68594" y="15042"/>
                      <a:pt x="104909" y="0"/>
                      <a:pt x="142776" y="0"/>
                    </a:cubicBezTo>
                    <a:close/>
                  </a:path>
                </a:pathLst>
              </a:custGeom>
              <a:solidFill>
                <a:srgbClr val="217CE9"/>
              </a:solidFill>
            </p:spPr>
            <p:txBody>
              <a:bodyPr/>
              <a:lstStyle/>
              <a:p>
                <a:endParaRPr lang="en-US" sz="1200"/>
              </a:p>
            </p:txBody>
          </p:sp>
          <p:sp>
            <p:nvSpPr>
              <p:cNvPr id="11" name="TextBox 9">
                <a:extLst>
                  <a:ext uri="{FF2B5EF4-FFF2-40B4-BE49-F238E27FC236}">
                    <a16:creationId xmlns:a16="http://schemas.microsoft.com/office/drawing/2014/main" id="{3125B179-946C-54A9-D1E3-052680F7C73A}"/>
                  </a:ext>
                </a:extLst>
              </p:cNvPr>
              <p:cNvSpPr txBox="1"/>
              <p:nvPr/>
            </p:nvSpPr>
            <p:spPr>
              <a:xfrm>
                <a:off x="0" y="-57150"/>
                <a:ext cx="1753464" cy="1460927"/>
              </a:xfrm>
              <a:prstGeom prst="rect">
                <a:avLst/>
              </a:prstGeom>
            </p:spPr>
            <p:txBody>
              <a:bodyPr lIns="20485" tIns="20485" rIns="20485" bIns="20485" rtlCol="0" anchor="ctr"/>
              <a:lstStyle/>
              <a:p>
                <a:pPr algn="ctr">
                  <a:lnSpc>
                    <a:spcPts val="2333"/>
                  </a:lnSpc>
                </a:pPr>
                <a:endParaRPr sz="1200"/>
              </a:p>
            </p:txBody>
          </p:sp>
        </p:grpSp>
        <p:sp>
          <p:nvSpPr>
            <p:cNvPr id="9" name="TextBox 10">
              <a:extLst>
                <a:ext uri="{FF2B5EF4-FFF2-40B4-BE49-F238E27FC236}">
                  <a16:creationId xmlns:a16="http://schemas.microsoft.com/office/drawing/2014/main" id="{06C0A8EE-BC63-4031-0BD9-20751C412596}"/>
                </a:ext>
              </a:extLst>
            </p:cNvPr>
            <p:cNvSpPr txBox="1"/>
            <p:nvPr/>
          </p:nvSpPr>
          <p:spPr>
            <a:xfrm>
              <a:off x="-1430062" y="706132"/>
              <a:ext cx="2764220" cy="2861683"/>
            </a:xfrm>
            <a:prstGeom prst="rect">
              <a:avLst/>
            </a:prstGeom>
          </p:spPr>
          <p:txBody>
            <a:bodyPr lIns="0" tIns="0" rIns="0" bIns="0" rtlCol="0" anchor="t">
              <a:spAutoFit/>
            </a:bodyPr>
            <a:lstStyle/>
            <a:p>
              <a:pPr algn="ctr">
                <a:lnSpc>
                  <a:spcPts val="3751"/>
                </a:lnSpc>
              </a:pPr>
              <a:r>
                <a:rPr lang="en-US" sz="2679" b="1">
                  <a:solidFill>
                    <a:srgbClr val="FFFFFF"/>
                  </a:solidFill>
                  <a:latin typeface="Poppins Bold"/>
                  <a:ea typeface="Poppins Bold"/>
                  <a:cs typeface="Poppins Bold"/>
                  <a:sym typeface="Poppins Bold"/>
                </a:rPr>
                <a:t>Agente</a:t>
              </a:r>
            </a:p>
            <a:p>
              <a:pPr algn="ctr">
                <a:lnSpc>
                  <a:spcPts val="3751"/>
                </a:lnSpc>
              </a:pPr>
              <a:r>
                <a:rPr lang="en-US" sz="2679" b="1">
                  <a:solidFill>
                    <a:srgbClr val="FFFFFF"/>
                  </a:solidFill>
                  <a:latin typeface="Poppins Bold"/>
                  <a:ea typeface="Poppins Bold"/>
                  <a:cs typeface="Poppins Bold"/>
                  <a:sym typeface="Poppins Bold"/>
                </a:rPr>
                <a:t>de IA</a:t>
              </a:r>
            </a:p>
            <a:p>
              <a:pPr algn="ctr">
                <a:lnSpc>
                  <a:spcPts val="3751"/>
                </a:lnSpc>
              </a:pPr>
              <a:endParaRPr lang="en-US" sz="2679" b="1">
                <a:solidFill>
                  <a:srgbClr val="FFFFFF"/>
                </a:solidFill>
                <a:latin typeface="Poppins Bold"/>
                <a:ea typeface="Poppins Bold"/>
                <a:cs typeface="Poppins Bold"/>
                <a:sym typeface="Poppins Bold"/>
              </a:endParaRPr>
            </a:p>
          </p:txBody>
        </p:sp>
      </p:grpSp>
      <p:grpSp>
        <p:nvGrpSpPr>
          <p:cNvPr id="12" name="Group 11">
            <a:extLst>
              <a:ext uri="{FF2B5EF4-FFF2-40B4-BE49-F238E27FC236}">
                <a16:creationId xmlns:a16="http://schemas.microsoft.com/office/drawing/2014/main" id="{595BF466-B9B2-C800-4B64-275694DD0DD4}"/>
              </a:ext>
            </a:extLst>
          </p:cNvPr>
          <p:cNvGrpSpPr/>
          <p:nvPr/>
        </p:nvGrpSpPr>
        <p:grpSpPr>
          <a:xfrm>
            <a:off x="8624291" y="4093472"/>
            <a:ext cx="2510181" cy="1934215"/>
            <a:chOff x="0" y="-120178"/>
            <a:chExt cx="5020362" cy="3868431"/>
          </a:xfrm>
        </p:grpSpPr>
        <p:grpSp>
          <p:nvGrpSpPr>
            <p:cNvPr id="13" name="Group 12">
              <a:extLst>
                <a:ext uri="{FF2B5EF4-FFF2-40B4-BE49-F238E27FC236}">
                  <a16:creationId xmlns:a16="http://schemas.microsoft.com/office/drawing/2014/main" id="{B2B4D8F0-DE17-1AEE-0C3D-5E988D1BE747}"/>
                </a:ext>
              </a:extLst>
            </p:cNvPr>
            <p:cNvGrpSpPr/>
            <p:nvPr/>
          </p:nvGrpSpPr>
          <p:grpSpPr>
            <a:xfrm>
              <a:off x="0" y="-120178"/>
              <a:ext cx="5020362" cy="3505215"/>
              <a:chOff x="0" y="-57150"/>
              <a:chExt cx="2387416" cy="1666893"/>
            </a:xfrm>
          </p:grpSpPr>
          <p:sp>
            <p:nvSpPr>
              <p:cNvPr id="15" name="Freeform 13">
                <a:extLst>
                  <a:ext uri="{FF2B5EF4-FFF2-40B4-BE49-F238E27FC236}">
                    <a16:creationId xmlns:a16="http://schemas.microsoft.com/office/drawing/2014/main" id="{1C9132F1-E1B2-99DF-9CF3-2CAFE355ACEA}"/>
                  </a:ext>
                </a:extLst>
              </p:cNvPr>
              <p:cNvSpPr/>
              <p:nvPr/>
            </p:nvSpPr>
            <p:spPr>
              <a:xfrm>
                <a:off x="633952" y="205966"/>
                <a:ext cx="1753464" cy="1403777"/>
              </a:xfrm>
              <a:custGeom>
                <a:avLst/>
                <a:gdLst/>
                <a:ahLst/>
                <a:cxnLst/>
                <a:rect l="l" t="t" r="r" b="b"/>
                <a:pathLst>
                  <a:path w="1753464" h="1403777">
                    <a:moveTo>
                      <a:pt x="142776" y="0"/>
                    </a:moveTo>
                    <a:lnTo>
                      <a:pt x="1610689" y="0"/>
                    </a:lnTo>
                    <a:cubicBezTo>
                      <a:pt x="1648555" y="0"/>
                      <a:pt x="1684871" y="15042"/>
                      <a:pt x="1711646" y="41818"/>
                    </a:cubicBezTo>
                    <a:cubicBezTo>
                      <a:pt x="1738422" y="68594"/>
                      <a:pt x="1753464" y="104909"/>
                      <a:pt x="1753464" y="142776"/>
                    </a:cubicBezTo>
                    <a:lnTo>
                      <a:pt x="1753464" y="1261002"/>
                    </a:lnTo>
                    <a:cubicBezTo>
                      <a:pt x="1753464" y="1339854"/>
                      <a:pt x="1689541" y="1403777"/>
                      <a:pt x="1610689" y="1403777"/>
                    </a:cubicBezTo>
                    <a:lnTo>
                      <a:pt x="142776" y="1403777"/>
                    </a:lnTo>
                    <a:cubicBezTo>
                      <a:pt x="104909" y="1403777"/>
                      <a:pt x="68594" y="1388735"/>
                      <a:pt x="41818" y="1361959"/>
                    </a:cubicBezTo>
                    <a:cubicBezTo>
                      <a:pt x="15042" y="1335184"/>
                      <a:pt x="0" y="1298868"/>
                      <a:pt x="0" y="1261002"/>
                    </a:cubicBezTo>
                    <a:lnTo>
                      <a:pt x="0" y="142776"/>
                    </a:lnTo>
                    <a:cubicBezTo>
                      <a:pt x="0" y="104909"/>
                      <a:pt x="15042" y="68594"/>
                      <a:pt x="41818" y="41818"/>
                    </a:cubicBezTo>
                    <a:cubicBezTo>
                      <a:pt x="68594" y="15042"/>
                      <a:pt x="104909" y="0"/>
                      <a:pt x="142776" y="0"/>
                    </a:cubicBezTo>
                    <a:close/>
                  </a:path>
                </a:pathLst>
              </a:custGeom>
              <a:solidFill>
                <a:srgbClr val="217CE9"/>
              </a:solidFill>
            </p:spPr>
            <p:txBody>
              <a:bodyPr/>
              <a:lstStyle/>
              <a:p>
                <a:endParaRPr lang="en-US" sz="1200"/>
              </a:p>
            </p:txBody>
          </p:sp>
          <p:sp>
            <p:nvSpPr>
              <p:cNvPr id="16" name="TextBox 14">
                <a:extLst>
                  <a:ext uri="{FF2B5EF4-FFF2-40B4-BE49-F238E27FC236}">
                    <a16:creationId xmlns:a16="http://schemas.microsoft.com/office/drawing/2014/main" id="{9903DAFC-553D-F263-CB10-D67AAB432D0D}"/>
                  </a:ext>
                </a:extLst>
              </p:cNvPr>
              <p:cNvSpPr txBox="1"/>
              <p:nvPr/>
            </p:nvSpPr>
            <p:spPr>
              <a:xfrm>
                <a:off x="0" y="-57150"/>
                <a:ext cx="1753464" cy="1460927"/>
              </a:xfrm>
              <a:prstGeom prst="rect">
                <a:avLst/>
              </a:prstGeom>
            </p:spPr>
            <p:txBody>
              <a:bodyPr lIns="20485" tIns="20485" rIns="20485" bIns="20485" rtlCol="0" anchor="ctr"/>
              <a:lstStyle/>
              <a:p>
                <a:pPr algn="ctr">
                  <a:lnSpc>
                    <a:spcPts val="2333"/>
                  </a:lnSpc>
                </a:pPr>
                <a:endParaRPr sz="1200"/>
              </a:p>
            </p:txBody>
          </p:sp>
        </p:grpSp>
        <p:sp>
          <p:nvSpPr>
            <p:cNvPr id="14" name="TextBox 15">
              <a:extLst>
                <a:ext uri="{FF2B5EF4-FFF2-40B4-BE49-F238E27FC236}">
                  <a16:creationId xmlns:a16="http://schemas.microsoft.com/office/drawing/2014/main" id="{F6B4FE6D-A35C-4984-2B41-C35503DFD2E9}"/>
                </a:ext>
              </a:extLst>
            </p:cNvPr>
            <p:cNvSpPr txBox="1"/>
            <p:nvPr/>
          </p:nvSpPr>
          <p:spPr>
            <a:xfrm>
              <a:off x="1794624" y="886570"/>
              <a:ext cx="2764220" cy="2861683"/>
            </a:xfrm>
            <a:prstGeom prst="rect">
              <a:avLst/>
            </a:prstGeom>
          </p:spPr>
          <p:txBody>
            <a:bodyPr lIns="0" tIns="0" rIns="0" bIns="0" rtlCol="0" anchor="t">
              <a:spAutoFit/>
            </a:bodyPr>
            <a:lstStyle/>
            <a:p>
              <a:pPr algn="ctr">
                <a:lnSpc>
                  <a:spcPts val="3751"/>
                </a:lnSpc>
              </a:pPr>
              <a:r>
                <a:rPr lang="en-US" sz="2679" b="1">
                  <a:solidFill>
                    <a:srgbClr val="FFFFFF"/>
                  </a:solidFill>
                  <a:latin typeface="Poppins Bold"/>
                  <a:ea typeface="Poppins Bold"/>
                  <a:cs typeface="Poppins Bold"/>
                  <a:sym typeface="Poppins Bold"/>
                </a:rPr>
                <a:t>Agente</a:t>
              </a:r>
            </a:p>
            <a:p>
              <a:pPr algn="ctr">
                <a:lnSpc>
                  <a:spcPts val="3751"/>
                </a:lnSpc>
              </a:pPr>
              <a:r>
                <a:rPr lang="en-US" sz="2679" b="1">
                  <a:solidFill>
                    <a:srgbClr val="FFFFFF"/>
                  </a:solidFill>
                  <a:latin typeface="Poppins Bold"/>
                  <a:ea typeface="Poppins Bold"/>
                  <a:cs typeface="Poppins Bold"/>
                  <a:sym typeface="Poppins Bold"/>
                </a:rPr>
                <a:t>de IA</a:t>
              </a:r>
            </a:p>
            <a:p>
              <a:pPr algn="ctr">
                <a:lnSpc>
                  <a:spcPts val="3751"/>
                </a:lnSpc>
              </a:pPr>
              <a:endParaRPr lang="en-US" sz="2679" b="1">
                <a:solidFill>
                  <a:srgbClr val="FFFFFF"/>
                </a:solidFill>
                <a:latin typeface="Poppins Bold"/>
                <a:ea typeface="Poppins Bold"/>
                <a:cs typeface="Poppins Bold"/>
                <a:sym typeface="Poppins Bold"/>
              </a:endParaRPr>
            </a:p>
          </p:txBody>
        </p:sp>
      </p:grpSp>
      <p:grpSp>
        <p:nvGrpSpPr>
          <p:cNvPr id="17" name="Group 16">
            <a:extLst>
              <a:ext uri="{FF2B5EF4-FFF2-40B4-BE49-F238E27FC236}">
                <a16:creationId xmlns:a16="http://schemas.microsoft.com/office/drawing/2014/main" id="{D081A405-623D-161F-14F7-9D9A67922E80}"/>
              </a:ext>
            </a:extLst>
          </p:cNvPr>
          <p:cNvGrpSpPr/>
          <p:nvPr/>
        </p:nvGrpSpPr>
        <p:grpSpPr>
          <a:xfrm>
            <a:off x="4840933" y="1700191"/>
            <a:ext cx="2578657" cy="1742897"/>
            <a:chOff x="0" y="0"/>
            <a:chExt cx="812800" cy="812800"/>
          </a:xfrm>
        </p:grpSpPr>
        <p:sp>
          <p:nvSpPr>
            <p:cNvPr id="18" name="Freeform 17">
              <a:extLst>
                <a:ext uri="{FF2B5EF4-FFF2-40B4-BE49-F238E27FC236}">
                  <a16:creationId xmlns:a16="http://schemas.microsoft.com/office/drawing/2014/main" id="{096B1D36-6AB0-9EFC-1F95-654EA3A3C6D0}"/>
                </a:ext>
              </a:extLst>
            </p:cNvPr>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152F9"/>
            </a:solidFill>
          </p:spPr>
          <p:txBody>
            <a:bodyPr/>
            <a:lstStyle/>
            <a:p>
              <a:endParaRPr lang="en-US" sz="1200"/>
            </a:p>
          </p:txBody>
        </p:sp>
        <p:sp>
          <p:nvSpPr>
            <p:cNvPr id="19" name="TextBox 18">
              <a:extLst>
                <a:ext uri="{FF2B5EF4-FFF2-40B4-BE49-F238E27FC236}">
                  <a16:creationId xmlns:a16="http://schemas.microsoft.com/office/drawing/2014/main" id="{F0337A8A-026F-E6D6-7CE7-00FE81184DF2}"/>
                </a:ext>
              </a:extLst>
            </p:cNvPr>
            <p:cNvSpPr txBox="1"/>
            <p:nvPr/>
          </p:nvSpPr>
          <p:spPr>
            <a:xfrm>
              <a:off x="76200" y="9525"/>
              <a:ext cx="660400" cy="727075"/>
            </a:xfrm>
            <a:prstGeom prst="rect">
              <a:avLst/>
            </a:prstGeom>
          </p:spPr>
          <p:txBody>
            <a:bodyPr lIns="33867" tIns="33867" rIns="33867" bIns="33867" rtlCol="0" anchor="ctr"/>
            <a:lstStyle/>
            <a:p>
              <a:pPr algn="ctr">
                <a:lnSpc>
                  <a:spcPts val="2434"/>
                </a:lnSpc>
              </a:pPr>
              <a:endParaRPr sz="1200"/>
            </a:p>
          </p:txBody>
        </p:sp>
      </p:grpSp>
      <p:sp>
        <p:nvSpPr>
          <p:cNvPr id="20" name="TextBox 21">
            <a:extLst>
              <a:ext uri="{FF2B5EF4-FFF2-40B4-BE49-F238E27FC236}">
                <a16:creationId xmlns:a16="http://schemas.microsoft.com/office/drawing/2014/main" id="{DC627A53-CA6A-D034-C60A-9676DA929298}"/>
              </a:ext>
            </a:extLst>
          </p:cNvPr>
          <p:cNvSpPr txBox="1"/>
          <p:nvPr/>
        </p:nvSpPr>
        <p:spPr>
          <a:xfrm>
            <a:off x="5275552" y="2059406"/>
            <a:ext cx="1742897" cy="920637"/>
          </a:xfrm>
          <a:prstGeom prst="rect">
            <a:avLst/>
          </a:prstGeom>
        </p:spPr>
        <p:txBody>
          <a:bodyPr lIns="0" tIns="0" rIns="0" bIns="0" rtlCol="0" anchor="t">
            <a:spAutoFit/>
          </a:bodyPr>
          <a:lstStyle/>
          <a:p>
            <a:pPr algn="ctr">
              <a:lnSpc>
                <a:spcPts val="3733"/>
              </a:lnSpc>
            </a:pPr>
            <a:r>
              <a:rPr lang="en-US" sz="2666" b="1">
                <a:solidFill>
                  <a:srgbClr val="FFFFFF"/>
                </a:solidFill>
                <a:latin typeface="Poppins Bold"/>
                <a:ea typeface="Poppins Bold"/>
                <a:cs typeface="Poppins Bold"/>
                <a:sym typeface="Poppins Bold"/>
              </a:rPr>
              <a:t>Objetivo do usuário</a:t>
            </a:r>
          </a:p>
        </p:txBody>
      </p:sp>
      <p:sp>
        <p:nvSpPr>
          <p:cNvPr id="21" name="AutoShape 22">
            <a:extLst>
              <a:ext uri="{FF2B5EF4-FFF2-40B4-BE49-F238E27FC236}">
                <a16:creationId xmlns:a16="http://schemas.microsoft.com/office/drawing/2014/main" id="{6516861F-5D0C-C83B-3AEF-18DF6FC12657}"/>
              </a:ext>
            </a:extLst>
          </p:cNvPr>
          <p:cNvSpPr/>
          <p:nvPr/>
        </p:nvSpPr>
        <p:spPr>
          <a:xfrm flipV="1">
            <a:off x="1706311" y="2720823"/>
            <a:ext cx="3216979" cy="1559076"/>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22" name="AutoShape 23">
            <a:extLst>
              <a:ext uri="{FF2B5EF4-FFF2-40B4-BE49-F238E27FC236}">
                <a16:creationId xmlns:a16="http://schemas.microsoft.com/office/drawing/2014/main" id="{E795EFEF-99AC-C760-7B5A-CC215DB06B66}"/>
              </a:ext>
            </a:extLst>
          </p:cNvPr>
          <p:cNvSpPr/>
          <p:nvPr/>
        </p:nvSpPr>
        <p:spPr>
          <a:xfrm flipH="1" flipV="1">
            <a:off x="7360571" y="2771427"/>
            <a:ext cx="2741712" cy="1559075"/>
          </a:xfrm>
          <a:prstGeom prst="line">
            <a:avLst/>
          </a:prstGeom>
          <a:ln w="38100" cap="flat">
            <a:solidFill>
              <a:srgbClr val="000000"/>
            </a:solidFill>
            <a:prstDash val="solid"/>
            <a:headEnd type="none" w="sm" len="sm"/>
            <a:tailEnd type="arrow" w="med" len="sm"/>
          </a:ln>
        </p:spPr>
        <p:txBody>
          <a:bodyPr/>
          <a:lstStyle/>
          <a:p>
            <a:endParaRPr lang="en-US" sz="1200"/>
          </a:p>
        </p:txBody>
      </p:sp>
      <p:sp>
        <p:nvSpPr>
          <p:cNvPr id="23" name="AutoShape 24">
            <a:extLst>
              <a:ext uri="{FF2B5EF4-FFF2-40B4-BE49-F238E27FC236}">
                <a16:creationId xmlns:a16="http://schemas.microsoft.com/office/drawing/2014/main" id="{C9D62429-7C14-505E-A127-14885C9D3FF4}"/>
              </a:ext>
            </a:extLst>
          </p:cNvPr>
          <p:cNvSpPr/>
          <p:nvPr/>
        </p:nvSpPr>
        <p:spPr>
          <a:xfrm flipV="1">
            <a:off x="6095999" y="3443088"/>
            <a:ext cx="0" cy="972454"/>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24" name="AutoShape 25">
            <a:extLst>
              <a:ext uri="{FF2B5EF4-FFF2-40B4-BE49-F238E27FC236}">
                <a16:creationId xmlns:a16="http://schemas.microsoft.com/office/drawing/2014/main" id="{2FDA7C3A-1CA3-710B-60E1-D95F9D77DFD3}"/>
              </a:ext>
            </a:extLst>
          </p:cNvPr>
          <p:cNvSpPr/>
          <p:nvPr/>
        </p:nvSpPr>
        <p:spPr>
          <a:xfrm>
            <a:off x="2621916" y="4975848"/>
            <a:ext cx="2376563" cy="0"/>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25" name="AutoShape 26">
            <a:extLst>
              <a:ext uri="{FF2B5EF4-FFF2-40B4-BE49-F238E27FC236}">
                <a16:creationId xmlns:a16="http://schemas.microsoft.com/office/drawing/2014/main" id="{2D074B5F-152F-4081-0F72-554EF60AE166}"/>
              </a:ext>
            </a:extLst>
          </p:cNvPr>
          <p:cNvSpPr/>
          <p:nvPr/>
        </p:nvSpPr>
        <p:spPr>
          <a:xfrm flipH="1">
            <a:off x="7193518" y="4975848"/>
            <a:ext cx="2097323" cy="0"/>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26" name="TextBox 27">
            <a:extLst>
              <a:ext uri="{FF2B5EF4-FFF2-40B4-BE49-F238E27FC236}">
                <a16:creationId xmlns:a16="http://schemas.microsoft.com/office/drawing/2014/main" id="{B017D07D-4E10-A2F8-15AF-810B17536418}"/>
              </a:ext>
            </a:extLst>
          </p:cNvPr>
          <p:cNvSpPr txBox="1"/>
          <p:nvPr/>
        </p:nvSpPr>
        <p:spPr>
          <a:xfrm rot="20083452">
            <a:off x="1816207" y="2948280"/>
            <a:ext cx="2389882" cy="547842"/>
          </a:xfrm>
          <a:prstGeom prst="rect">
            <a:avLst/>
          </a:prstGeom>
        </p:spPr>
        <p:txBody>
          <a:bodyPr lIns="0" tIns="0" rIns="0" bIns="0" rtlCol="0" anchor="t">
            <a:spAutoFit/>
          </a:bodyPr>
          <a:lstStyle/>
          <a:p>
            <a:pPr algn="ctr">
              <a:lnSpc>
                <a:spcPts val="2239"/>
              </a:lnSpc>
            </a:pPr>
            <a:r>
              <a:rPr lang="en-US" sz="1600" b="1">
                <a:solidFill>
                  <a:srgbClr val="230A50"/>
                </a:solidFill>
                <a:latin typeface="Poppins Bold"/>
                <a:ea typeface="Poppins Bold"/>
                <a:cs typeface="Poppins Bold"/>
                <a:sym typeface="Poppins Bold"/>
              </a:rPr>
              <a:t>A meta do usuário foi concluída por agente</a:t>
            </a:r>
          </a:p>
        </p:txBody>
      </p:sp>
      <p:sp>
        <p:nvSpPr>
          <p:cNvPr id="27" name="TextBox 28">
            <a:extLst>
              <a:ext uri="{FF2B5EF4-FFF2-40B4-BE49-F238E27FC236}">
                <a16:creationId xmlns:a16="http://schemas.microsoft.com/office/drawing/2014/main" id="{3273C79C-6AB7-4558-5D94-530563F5ADE6}"/>
              </a:ext>
            </a:extLst>
          </p:cNvPr>
          <p:cNvSpPr txBox="1"/>
          <p:nvPr/>
        </p:nvSpPr>
        <p:spPr>
          <a:xfrm>
            <a:off x="2454620" y="4279899"/>
            <a:ext cx="2591088" cy="547842"/>
          </a:xfrm>
          <a:prstGeom prst="rect">
            <a:avLst/>
          </a:prstGeom>
        </p:spPr>
        <p:txBody>
          <a:bodyPr wrap="square" lIns="0" tIns="0" rIns="0" bIns="0" rtlCol="0" anchor="t">
            <a:spAutoFit/>
          </a:bodyPr>
          <a:lstStyle/>
          <a:p>
            <a:pPr algn="ctr">
              <a:lnSpc>
                <a:spcPts val="2239"/>
              </a:lnSpc>
            </a:pPr>
            <a:r>
              <a:rPr lang="en-US" sz="1600" b="1">
                <a:solidFill>
                  <a:srgbClr val="230A50"/>
                </a:solidFill>
                <a:latin typeface="Poppins Bold"/>
                <a:ea typeface="Poppins Bold"/>
                <a:cs typeface="Poppins Bold"/>
                <a:sym typeface="Poppins Bold"/>
              </a:rPr>
              <a:t>Resposta enviada</a:t>
            </a:r>
          </a:p>
          <a:p>
            <a:pPr algn="ctr">
              <a:lnSpc>
                <a:spcPts val="2239"/>
              </a:lnSpc>
            </a:pPr>
            <a:r>
              <a:rPr lang="en-US" sz="1600" b="1">
                <a:solidFill>
                  <a:srgbClr val="230A50"/>
                </a:solidFill>
                <a:latin typeface="Poppins Bold"/>
                <a:ea typeface="Poppins Bold"/>
                <a:cs typeface="Poppins Bold"/>
                <a:sym typeface="Poppins Bold"/>
              </a:rPr>
              <a:t>para o agente do usuário</a:t>
            </a:r>
          </a:p>
        </p:txBody>
      </p:sp>
      <p:sp>
        <p:nvSpPr>
          <p:cNvPr id="28" name="TextBox 29">
            <a:extLst>
              <a:ext uri="{FF2B5EF4-FFF2-40B4-BE49-F238E27FC236}">
                <a16:creationId xmlns:a16="http://schemas.microsoft.com/office/drawing/2014/main" id="{0AE02DE8-409D-A3B4-988B-456A2D97CC48}"/>
              </a:ext>
            </a:extLst>
          </p:cNvPr>
          <p:cNvSpPr txBox="1"/>
          <p:nvPr/>
        </p:nvSpPr>
        <p:spPr>
          <a:xfrm>
            <a:off x="7211288" y="4279899"/>
            <a:ext cx="2097323" cy="547842"/>
          </a:xfrm>
          <a:prstGeom prst="rect">
            <a:avLst/>
          </a:prstGeom>
        </p:spPr>
        <p:txBody>
          <a:bodyPr wrap="square" lIns="0" tIns="0" rIns="0" bIns="0" rtlCol="0" anchor="t">
            <a:spAutoFit/>
          </a:bodyPr>
          <a:lstStyle/>
          <a:p>
            <a:pPr algn="ctr">
              <a:lnSpc>
                <a:spcPts val="2239"/>
              </a:lnSpc>
            </a:pPr>
            <a:r>
              <a:rPr lang="en-US" sz="1600" b="1">
                <a:solidFill>
                  <a:srgbClr val="230A50"/>
                </a:solidFill>
                <a:latin typeface="Poppins Bold"/>
                <a:ea typeface="Poppins Bold"/>
                <a:cs typeface="Poppins Bold"/>
                <a:sym typeface="Poppins Bold"/>
              </a:rPr>
              <a:t>A tarefa é</a:t>
            </a:r>
          </a:p>
          <a:p>
            <a:pPr algn="ctr">
              <a:lnSpc>
                <a:spcPts val="2239"/>
              </a:lnSpc>
            </a:pPr>
            <a:r>
              <a:rPr lang="en-US" sz="1600" b="1">
                <a:solidFill>
                  <a:srgbClr val="230A50"/>
                </a:solidFill>
                <a:latin typeface="Poppins Bold"/>
                <a:ea typeface="Poppins Bold"/>
                <a:cs typeface="Poppins Bold"/>
                <a:sym typeface="Poppins Bold"/>
              </a:rPr>
              <a:t>completo ou continuou</a:t>
            </a:r>
          </a:p>
        </p:txBody>
      </p:sp>
    </p:spTree>
    <p:extLst>
      <p:ext uri="{BB962C8B-B14F-4D97-AF65-F5344CB8AC3E}">
        <p14:creationId xmlns:p14="http://schemas.microsoft.com/office/powerpoint/2010/main" val="155470556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10D8D79-920F-BB8B-88E0-1F424171B655}"/>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Avaliação de agentes de IA</a:t>
            </a:r>
          </a:p>
        </p:txBody>
      </p:sp>
      <p:sp>
        <p:nvSpPr>
          <p:cNvPr id="5" name="Rounded Rectangle 4">
            <a:extLst>
              <a:ext uri="{FF2B5EF4-FFF2-40B4-BE49-F238E27FC236}">
                <a16:creationId xmlns:a16="http://schemas.microsoft.com/office/drawing/2014/main" id="{B74E5109-BA95-6BC3-8655-8F3BE4CE8D76}"/>
              </a:ext>
            </a:extLst>
          </p:cNvPr>
          <p:cNvSpPr/>
          <p:nvPr/>
        </p:nvSpPr>
        <p:spPr bwMode="auto">
          <a:xfrm>
            <a:off x="4391378" y="1274032"/>
            <a:ext cx="3939822" cy="972453"/>
          </a:xfrm>
          <a:prstGeom prst="round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err="1">
                <a:solidFill>
                  <a:srgbClr val="FFFFFF"/>
                </a:solidFill>
                <a:ea typeface="Segoe UI" pitchFamily="34" charset="0"/>
                <a:cs typeface="Segoe UI" pitchFamily="34" charset="0"/>
              </a:rPr>
              <a:t>Pergunta do usuário</a:t>
            </a:r>
          </a:p>
          <a:p>
            <a:pPr algn="l" defTabSz="932472" fontAlgn="base">
              <a:spcBef>
                <a:spcPct val="0"/>
              </a:spcBef>
              <a:spcAft>
                <a:spcPct val="0"/>
              </a:spcAft>
            </a:pPr>
            <a:r>
              <a:rPr lang="en-US" sz="2000" err="1">
                <a:solidFill>
                  <a:srgbClr val="FFFFFF"/>
                </a:solidFill>
                <a:ea typeface="Segoe UI" pitchFamily="34" charset="0"/>
                <a:cs typeface="Segoe UI" pitchFamily="34" charset="0"/>
              </a:rPr>
              <a:t>"Tempo para amanhã?"</a:t>
            </a:r>
          </a:p>
        </p:txBody>
      </p:sp>
      <p:sp>
        <p:nvSpPr>
          <p:cNvPr id="6" name="Rounded Rectangle 5">
            <a:extLst>
              <a:ext uri="{FF2B5EF4-FFF2-40B4-BE49-F238E27FC236}">
                <a16:creationId xmlns:a16="http://schemas.microsoft.com/office/drawing/2014/main" id="{D07536E5-CCBE-8C74-FF5E-7F9929179AE6}"/>
              </a:ext>
            </a:extLst>
          </p:cNvPr>
          <p:cNvSpPr/>
          <p:nvPr/>
        </p:nvSpPr>
        <p:spPr bwMode="auto">
          <a:xfrm>
            <a:off x="603956" y="2455329"/>
            <a:ext cx="3460044" cy="130387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err="1">
                <a:solidFill>
                  <a:srgbClr val="FFFFFF"/>
                </a:solidFill>
                <a:ea typeface="Segoe UI" pitchFamily="34" charset="0"/>
                <a:cs typeface="Segoe UI" pitchFamily="34" charset="0"/>
              </a:rPr>
              <a:t>Resolução de intenção</a:t>
            </a:r>
          </a:p>
          <a:p>
            <a:pPr algn="l" defTabSz="932472" fontAlgn="base">
              <a:spcBef>
                <a:spcPct val="0"/>
              </a:spcBef>
              <a:spcAft>
                <a:spcPct val="0"/>
              </a:spcAft>
            </a:pPr>
            <a:r>
              <a:rPr lang="en-US" err="1">
                <a:solidFill>
                  <a:srgbClr val="FFFFFF"/>
                </a:solidFill>
                <a:ea typeface="Segoe UI" pitchFamily="34" charset="0"/>
                <a:cs typeface="Segoe UI" pitchFamily="34" charset="0"/>
              </a:rPr>
              <a:t>O usuário quer saber o clima local para sua localização</a:t>
            </a:r>
          </a:p>
        </p:txBody>
      </p:sp>
      <p:sp>
        <p:nvSpPr>
          <p:cNvPr id="7" name="Rounded Rectangle 6">
            <a:extLst>
              <a:ext uri="{FF2B5EF4-FFF2-40B4-BE49-F238E27FC236}">
                <a16:creationId xmlns:a16="http://schemas.microsoft.com/office/drawing/2014/main" id="{C5135985-1810-A235-1BFE-E9AB934C3574}"/>
              </a:ext>
            </a:extLst>
          </p:cNvPr>
          <p:cNvSpPr/>
          <p:nvPr/>
        </p:nvSpPr>
        <p:spPr bwMode="auto">
          <a:xfrm>
            <a:off x="4667958" y="2455329"/>
            <a:ext cx="3324574" cy="127565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b="1" err="1">
                <a:solidFill>
                  <a:srgbClr val="FFFFFF"/>
                </a:solidFill>
                <a:ea typeface="Segoe UI" pitchFamily="34" charset="0"/>
                <a:cs typeface="Segoe UI" pitchFamily="34" charset="0"/>
              </a:rPr>
              <a:t>Chamadas de ferramentas</a:t>
            </a:r>
          </a:p>
          <a:p>
            <a:pPr algn="l" defTabSz="932472" fontAlgn="base">
              <a:spcBef>
                <a:spcPct val="0"/>
              </a:spcBef>
              <a:spcAft>
                <a:spcPct val="0"/>
              </a:spcAft>
            </a:pPr>
            <a:r>
              <a:rPr lang="en-US" err="1">
                <a:solidFill>
                  <a:srgbClr val="FFFFFF"/>
                </a:solidFill>
                <a:ea typeface="Segoe UI" pitchFamily="34" charset="0"/>
                <a:cs typeface="Segoe UI" pitchFamily="34" charset="0"/>
              </a:rPr>
              <a:t>Chamar API de localização Chamar API de clima</a:t>
            </a:r>
          </a:p>
        </p:txBody>
      </p:sp>
      <p:sp>
        <p:nvSpPr>
          <p:cNvPr id="8" name="Rounded Rectangle 7">
            <a:extLst>
              <a:ext uri="{FF2B5EF4-FFF2-40B4-BE49-F238E27FC236}">
                <a16:creationId xmlns:a16="http://schemas.microsoft.com/office/drawing/2014/main" id="{E8C66132-4839-E812-3603-32C8B35EF892}"/>
              </a:ext>
            </a:extLst>
          </p:cNvPr>
          <p:cNvSpPr/>
          <p:nvPr/>
        </p:nvSpPr>
        <p:spPr bwMode="auto">
          <a:xfrm>
            <a:off x="8596489" y="2455329"/>
            <a:ext cx="3460044" cy="1275651"/>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err="1">
                <a:solidFill>
                  <a:srgbClr val="FFFFFF"/>
                </a:solidFill>
                <a:ea typeface="Segoe UI" pitchFamily="34" charset="0"/>
                <a:cs typeface="Segoe UI" pitchFamily="34" charset="0"/>
              </a:rPr>
              <a:t>Resposta final</a:t>
            </a:r>
          </a:p>
          <a:p>
            <a:pPr algn="l" defTabSz="932472" fontAlgn="base">
              <a:spcBef>
                <a:spcPct val="0"/>
              </a:spcBef>
              <a:spcAft>
                <a:spcPct val="0"/>
              </a:spcAft>
            </a:pPr>
            <a:r>
              <a:rPr lang="en-US" sz="2000" err="1">
                <a:solidFill>
                  <a:srgbClr val="FFFFFF"/>
                </a:solidFill>
                <a:ea typeface="Segoe UI" pitchFamily="34" charset="0"/>
                <a:cs typeface="Segoe UI" pitchFamily="34" charset="0"/>
              </a:rPr>
              <a:t>"A temperatura será de 30 graus. A chuva vai..."</a:t>
            </a:r>
          </a:p>
        </p:txBody>
      </p:sp>
      <p:sp>
        <p:nvSpPr>
          <p:cNvPr id="9" name="AutoShape 22">
            <a:extLst>
              <a:ext uri="{FF2B5EF4-FFF2-40B4-BE49-F238E27FC236}">
                <a16:creationId xmlns:a16="http://schemas.microsoft.com/office/drawing/2014/main" id="{AE893489-03D5-F04E-A3BE-6AEA165BB2AC}"/>
              </a:ext>
            </a:extLst>
          </p:cNvPr>
          <p:cNvSpPr/>
          <p:nvPr/>
        </p:nvSpPr>
        <p:spPr>
          <a:xfrm flipH="1">
            <a:off x="2156177" y="1752609"/>
            <a:ext cx="2235199" cy="630952"/>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10" name="AutoShape 22">
            <a:extLst>
              <a:ext uri="{FF2B5EF4-FFF2-40B4-BE49-F238E27FC236}">
                <a16:creationId xmlns:a16="http://schemas.microsoft.com/office/drawing/2014/main" id="{599FFA6C-649E-B5E8-0C6E-F5386A9FFCD7}"/>
              </a:ext>
            </a:extLst>
          </p:cNvPr>
          <p:cNvSpPr/>
          <p:nvPr/>
        </p:nvSpPr>
        <p:spPr>
          <a:xfrm flipV="1">
            <a:off x="4064000" y="3217327"/>
            <a:ext cx="603958" cy="8467"/>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11" name="AutoShape 22">
            <a:extLst>
              <a:ext uri="{FF2B5EF4-FFF2-40B4-BE49-F238E27FC236}">
                <a16:creationId xmlns:a16="http://schemas.microsoft.com/office/drawing/2014/main" id="{99827FA1-1441-2A54-F330-6C8211DED484}"/>
              </a:ext>
            </a:extLst>
          </p:cNvPr>
          <p:cNvSpPr/>
          <p:nvPr/>
        </p:nvSpPr>
        <p:spPr>
          <a:xfrm flipV="1">
            <a:off x="7992531" y="3208860"/>
            <a:ext cx="603958" cy="8467"/>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12" name="AutoShape 22">
            <a:extLst>
              <a:ext uri="{FF2B5EF4-FFF2-40B4-BE49-F238E27FC236}">
                <a16:creationId xmlns:a16="http://schemas.microsoft.com/office/drawing/2014/main" id="{CFE29CD6-28C1-8741-89D1-E032F0CDF29E}"/>
              </a:ext>
            </a:extLst>
          </p:cNvPr>
          <p:cNvSpPr/>
          <p:nvPr/>
        </p:nvSpPr>
        <p:spPr>
          <a:xfrm flipH="1" flipV="1">
            <a:off x="8331198" y="1722385"/>
            <a:ext cx="2032001" cy="661176"/>
          </a:xfrm>
          <a:prstGeom prst="line">
            <a:avLst/>
          </a:prstGeom>
          <a:ln w="47625" cap="flat">
            <a:solidFill>
              <a:srgbClr val="000000"/>
            </a:solidFill>
            <a:prstDash val="solid"/>
            <a:headEnd type="none" w="sm" len="sm"/>
            <a:tailEnd type="arrow" w="med" len="sm"/>
          </a:ln>
        </p:spPr>
        <p:txBody>
          <a:bodyPr/>
          <a:lstStyle/>
          <a:p>
            <a:endParaRPr lang="en-US" sz="1200"/>
          </a:p>
        </p:txBody>
      </p:sp>
      <p:sp>
        <p:nvSpPr>
          <p:cNvPr id="13" name="Rounded Rectangle 12">
            <a:extLst>
              <a:ext uri="{FF2B5EF4-FFF2-40B4-BE49-F238E27FC236}">
                <a16:creationId xmlns:a16="http://schemas.microsoft.com/office/drawing/2014/main" id="{29C33D0E-6772-43ED-77E3-29F507FF3751}"/>
              </a:ext>
            </a:extLst>
          </p:cNvPr>
          <p:cNvSpPr/>
          <p:nvPr/>
        </p:nvSpPr>
        <p:spPr bwMode="auto">
          <a:xfrm>
            <a:off x="603955" y="3928514"/>
            <a:ext cx="3730975" cy="872076"/>
          </a:xfrm>
          <a:prstGeom prst="roundRect">
            <a:avLst/>
          </a:prstGeom>
          <a:no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500" err="1">
                <a:solidFill>
                  <a:schemeClr val="tx1"/>
                </a:solidFill>
                <a:ea typeface="Segoe UI" pitchFamily="34" charset="0"/>
                <a:cs typeface="Segoe UI" pitchFamily="34" charset="0"/>
              </a:rPr>
              <a:t>Identificação da intenção do usuário</a:t>
            </a:r>
          </a:p>
          <a:p>
            <a:pPr algn="l" defTabSz="932472" fontAlgn="base">
              <a:spcBef>
                <a:spcPct val="0"/>
              </a:spcBef>
              <a:spcAft>
                <a:spcPct val="0"/>
              </a:spcAft>
            </a:pPr>
            <a:r>
              <a:rPr lang="en-US" sz="1500" err="1">
                <a:solidFill>
                  <a:schemeClr val="tx1"/>
                </a:solidFill>
                <a:ea typeface="Segoe UI" pitchFamily="34" charset="0"/>
                <a:cs typeface="Segoe UI" pitchFamily="34" charset="0"/>
              </a:rPr>
              <a:t>Esclarecimento para ambiguidade</a:t>
            </a:r>
          </a:p>
        </p:txBody>
      </p:sp>
      <p:sp>
        <p:nvSpPr>
          <p:cNvPr id="14" name="Rounded Rectangle 13">
            <a:extLst>
              <a:ext uri="{FF2B5EF4-FFF2-40B4-BE49-F238E27FC236}">
                <a16:creationId xmlns:a16="http://schemas.microsoft.com/office/drawing/2014/main" id="{70A536B7-C8B8-069A-F303-432E6F6B61ED}"/>
              </a:ext>
            </a:extLst>
          </p:cNvPr>
          <p:cNvSpPr/>
          <p:nvPr/>
        </p:nvSpPr>
        <p:spPr bwMode="auto">
          <a:xfrm>
            <a:off x="4464756" y="3928514"/>
            <a:ext cx="3945466" cy="872076"/>
          </a:xfrm>
          <a:prstGeom prst="roundRect">
            <a:avLst/>
          </a:prstGeom>
          <a:no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400" err="1">
                <a:solidFill>
                  <a:schemeClr val="tx1"/>
                </a:solidFill>
                <a:ea typeface="Segoe UI" pitchFamily="34" charset="0"/>
                <a:cs typeface="Segoe UI" pitchFamily="34" charset="0"/>
              </a:rPr>
              <a:t>Seleção correta de chamada de ferramenta</a:t>
            </a:r>
          </a:p>
          <a:p>
            <a:pPr algn="l" defTabSz="932472" fontAlgn="base">
              <a:spcBef>
                <a:spcPct val="0"/>
              </a:spcBef>
              <a:spcAft>
                <a:spcPct val="0"/>
              </a:spcAft>
            </a:pPr>
            <a:r>
              <a:rPr lang="en-US" sz="1400" err="1">
                <a:solidFill>
                  <a:schemeClr val="tx1"/>
                </a:solidFill>
                <a:ea typeface="Segoe UI" pitchFamily="34" charset="0"/>
                <a:cs typeface="Segoe UI" pitchFamily="34" charset="0"/>
              </a:rPr>
              <a:t>Extração correta de parâmetros</a:t>
            </a:r>
          </a:p>
        </p:txBody>
      </p:sp>
      <p:sp>
        <p:nvSpPr>
          <p:cNvPr id="15" name="Rounded Rectangle 14">
            <a:extLst>
              <a:ext uri="{FF2B5EF4-FFF2-40B4-BE49-F238E27FC236}">
                <a16:creationId xmlns:a16="http://schemas.microsoft.com/office/drawing/2014/main" id="{8E545BF2-7EBD-D483-9902-D909F660A9AB}"/>
              </a:ext>
            </a:extLst>
          </p:cNvPr>
          <p:cNvSpPr/>
          <p:nvPr/>
        </p:nvSpPr>
        <p:spPr bwMode="auto">
          <a:xfrm>
            <a:off x="8511822" y="3928514"/>
            <a:ext cx="3460044" cy="897478"/>
          </a:xfrm>
          <a:prstGeom prst="roundRect">
            <a:avLst/>
          </a:prstGeom>
          <a:no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500" err="1">
                <a:solidFill>
                  <a:schemeClr val="tx1"/>
                </a:solidFill>
                <a:ea typeface="Segoe UI" pitchFamily="34" charset="0"/>
                <a:cs typeface="Segoe UI" pitchFamily="34" charset="0"/>
              </a:rPr>
              <a:t>Adesão à tarefa</a:t>
            </a:r>
          </a:p>
          <a:p>
            <a:pPr algn="l" defTabSz="932472" fontAlgn="base">
              <a:spcBef>
                <a:spcPct val="0"/>
              </a:spcBef>
              <a:spcAft>
                <a:spcPct val="0"/>
              </a:spcAft>
            </a:pPr>
            <a:r>
              <a:rPr lang="en-US" sz="1500" err="1">
                <a:solidFill>
                  <a:schemeClr val="tx1"/>
                </a:solidFill>
                <a:ea typeface="Segoe UI" pitchFamily="34" charset="0"/>
                <a:cs typeface="Segoe UI" pitchFamily="34" charset="0"/>
              </a:rPr>
              <a:t>Completude da resposta</a:t>
            </a:r>
          </a:p>
        </p:txBody>
      </p:sp>
      <p:sp>
        <p:nvSpPr>
          <p:cNvPr id="16" name="Rounded Rectangle 15">
            <a:extLst>
              <a:ext uri="{FF2B5EF4-FFF2-40B4-BE49-F238E27FC236}">
                <a16:creationId xmlns:a16="http://schemas.microsoft.com/office/drawing/2014/main" id="{22D6ECF5-B01C-F256-A0A4-E7F0DDF7A8A3}"/>
              </a:ext>
            </a:extLst>
          </p:cNvPr>
          <p:cNvSpPr/>
          <p:nvPr/>
        </p:nvSpPr>
        <p:spPr bwMode="auto">
          <a:xfrm>
            <a:off x="603955" y="4995336"/>
            <a:ext cx="11367911" cy="1253054"/>
          </a:xfrm>
          <a:prstGeom prst="roundRect">
            <a:avLst/>
          </a:prstGeom>
          <a:noFill/>
          <a:ln>
            <a:solidFill>
              <a:schemeClr val="accent6">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900" b="1" err="1">
                <a:solidFill>
                  <a:schemeClr val="tx1"/>
                </a:solidFill>
                <a:ea typeface="Segoe UI" pitchFamily="34" charset="0"/>
                <a:cs typeface="Segoe UI" pitchFamily="34" charset="0"/>
              </a:rPr>
              <a:t>Avaliação de qualidade e segurança </a:t>
            </a:r>
            <a:r>
              <a:rPr lang="en-US" sz="1900" err="1">
                <a:solidFill>
                  <a:schemeClr val="tx1"/>
                </a:solidFill>
                <a:ea typeface="Segoe UI" pitchFamily="34" charset="0"/>
                <a:cs typeface="Segoe UI" pitchFamily="34" charset="0"/>
              </a:rPr>
              <a:t>durante as interações dos agentes, conforme apropriado</a:t>
            </a:r>
          </a:p>
          <a:p>
            <a:pPr marL="342900" indent="-342900" algn="l" defTabSz="932472" fontAlgn="base">
              <a:spcBef>
                <a:spcPct val="0"/>
              </a:spcBef>
              <a:spcAft>
                <a:spcPct val="0"/>
              </a:spcAft>
              <a:buFont typeface="Arial" panose="020B0604020202020204" pitchFamily="34" charset="0"/>
              <a:buChar char="•"/>
            </a:pPr>
            <a:r>
              <a:rPr lang="en-US" sz="1900" err="1">
                <a:solidFill>
                  <a:schemeClr val="tx1"/>
                </a:solidFill>
                <a:ea typeface="Segoe UI" pitchFamily="34" charset="0"/>
                <a:cs typeface="Segoe UI" pitchFamily="34" charset="0"/>
              </a:rPr>
              <a:t>Qualidade RAG – Fundamentação / Relevância / Recuperação</a:t>
            </a:r>
          </a:p>
          <a:p>
            <a:pPr marL="342900" indent="-342900" algn="l" defTabSz="932472" fontAlgn="base">
              <a:spcBef>
                <a:spcPct val="0"/>
              </a:spcBef>
              <a:spcAft>
                <a:spcPct val="0"/>
              </a:spcAft>
              <a:buFont typeface="Arial" panose="020B0604020202020204" pitchFamily="34" charset="0"/>
              <a:buChar char="•"/>
            </a:pPr>
            <a:r>
              <a:rPr lang="en-US" sz="1900" err="1">
                <a:solidFill>
                  <a:schemeClr val="tx1"/>
                </a:solidFill>
                <a:ea typeface="Segoe UI" pitchFamily="34" charset="0"/>
                <a:cs typeface="Segoe UI" pitchFamily="34" charset="0"/>
              </a:rPr>
              <a:t>Riscos e Segurança – Jailbreak/Vulnerabilidades de Código/Atributos Não Fundamentados</a:t>
            </a:r>
          </a:p>
        </p:txBody>
      </p:sp>
      <p:sp>
        <p:nvSpPr>
          <p:cNvPr id="17" name="TextBox 16">
            <a:extLst>
              <a:ext uri="{FF2B5EF4-FFF2-40B4-BE49-F238E27FC236}">
                <a16:creationId xmlns:a16="http://schemas.microsoft.com/office/drawing/2014/main" id="{5229597B-48EA-B5FA-2AB4-F2F163329CB6}"/>
              </a:ext>
            </a:extLst>
          </p:cNvPr>
          <p:cNvSpPr txBox="1"/>
          <p:nvPr/>
        </p:nvSpPr>
        <p:spPr>
          <a:xfrm rot="16200000">
            <a:off x="-739415" y="4779892"/>
            <a:ext cx="2150519" cy="430887"/>
          </a:xfrm>
          <a:prstGeom prst="rect">
            <a:avLst/>
          </a:prstGeom>
          <a:noFill/>
        </p:spPr>
        <p:txBody>
          <a:bodyPr wrap="square">
            <a:spAutoFit/>
          </a:bodyPr>
          <a:lstStyle/>
          <a:p>
            <a:r>
              <a:rPr lang="en-US" sz="2200" b="1" err="1">
                <a:solidFill>
                  <a:schemeClr val="tx1"/>
                </a:solidFill>
                <a:ea typeface="Segoe UI" pitchFamily="34" charset="0"/>
                <a:cs typeface="Segoe UI" pitchFamily="34" charset="0"/>
              </a:rPr>
              <a:t>AVALIAÇÃO</a:t>
            </a:r>
            <a:endParaRPr lang="en-US" sz="2200"/>
          </a:p>
        </p:txBody>
      </p:sp>
      <p:sp>
        <p:nvSpPr>
          <p:cNvPr id="18" name="TextBox 17">
            <a:extLst>
              <a:ext uri="{FF2B5EF4-FFF2-40B4-BE49-F238E27FC236}">
                <a16:creationId xmlns:a16="http://schemas.microsoft.com/office/drawing/2014/main" id="{4763D2E7-E39B-95AD-B856-3666D4652144}"/>
              </a:ext>
            </a:extLst>
          </p:cNvPr>
          <p:cNvSpPr txBox="1"/>
          <p:nvPr/>
        </p:nvSpPr>
        <p:spPr>
          <a:xfrm>
            <a:off x="603955" y="6385466"/>
            <a:ext cx="9451622" cy="369332"/>
          </a:xfrm>
          <a:prstGeom prst="rect">
            <a:avLst/>
          </a:prstGeom>
          <a:noFill/>
        </p:spPr>
        <p:txBody>
          <a:bodyPr wrap="square">
            <a:spAutoFit/>
          </a:bodyPr>
          <a:lstStyle/>
          <a:p>
            <a:r>
              <a:rPr lang="en-US">
                <a:hlinkClick r:id="rId2"/>
              </a:rPr>
              <a:t>https://learn.microsoft.com/azure/ai-foundry/how-to/develop/agent-evaluate-sdk</a:t>
            </a:r>
            <a:endParaRPr lang="en-US"/>
          </a:p>
        </p:txBody>
      </p:sp>
    </p:spTree>
    <p:extLst>
      <p:ext uri="{BB962C8B-B14F-4D97-AF65-F5344CB8AC3E}">
        <p14:creationId xmlns:p14="http://schemas.microsoft.com/office/powerpoint/2010/main" val="28046139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3F75B-8A0C-FC76-53A5-1DD52A9B2C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E987CB-E137-9698-7C7E-0C84464961DC}"/>
              </a:ext>
            </a:extLst>
          </p:cNvPr>
          <p:cNvSpPr>
            <a:spLocks noGrp="1"/>
          </p:cNvSpPr>
          <p:nvPr>
            <p:ph type="title"/>
          </p:nvPr>
        </p:nvSpPr>
        <p:spPr>
          <a:xfrm>
            <a:off x="1460427" y="1715987"/>
            <a:ext cx="9144000" cy="2243691"/>
          </a:xfrm>
        </p:spPr>
        <p:txBody>
          <a:bodyPr/>
          <a:lstStyle/>
          <a:p>
            <a:pPr algn="ctr"/>
            <a:r>
              <a:rPr lang="en-US" sz="5400">
                <a:solidFill>
                  <a:srgbClr val="000000"/>
                </a:solidFill>
              </a:rPr>
              <a:t>Conselho sobre</a:t>
            </a:r>
            <a:br>
              <a:rPr lang="en-US" sz="5400">
                <a:solidFill>
                  <a:srgbClr val="000000"/>
                </a:solidFill>
              </a:rPr>
            </a:br>
            <a:r>
              <a:rPr lang="en-US" sz="5400">
                <a:solidFill>
                  <a:srgbClr val="000000"/>
                </a:solidFill>
              </a:rPr>
              <a:t>como construir</a:t>
            </a:r>
            <a:br>
              <a:rPr lang="en-US" sz="5400">
                <a:solidFill>
                  <a:srgbClr val="000000"/>
                </a:solidFill>
              </a:rPr>
            </a:br>
            <a:r>
              <a:rPr lang="en-US" sz="5400">
                <a:solidFill>
                  <a:srgbClr val="000000"/>
                </a:solidFill>
              </a:rPr>
              <a:t>agentes de IA</a:t>
            </a:r>
          </a:p>
        </p:txBody>
      </p:sp>
    </p:spTree>
    <p:extLst>
      <p:ext uri="{BB962C8B-B14F-4D97-AF65-F5344CB8AC3E}">
        <p14:creationId xmlns:p14="http://schemas.microsoft.com/office/powerpoint/2010/main" val="223859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42B1-5AE1-D531-655A-F8A36BEAB75A}"/>
              </a:ext>
            </a:extLst>
          </p:cNvPr>
          <p:cNvSpPr>
            <a:spLocks noGrp="1"/>
          </p:cNvSpPr>
          <p:nvPr>
            <p:ph type="title"/>
          </p:nvPr>
        </p:nvSpPr>
        <p:spPr/>
        <p:txBody>
          <a:bodyPr/>
          <a:lstStyle/>
          <a:p>
            <a:r>
              <a:rPr lang="en-SE" sz="3600"/>
              <a:t>É muito divertido!</a:t>
            </a:r>
            <a:endParaRPr lang="en-US"/>
          </a:p>
        </p:txBody>
      </p:sp>
      <p:pic>
        <p:nvPicPr>
          <p:cNvPr id="1026" name="Picture 2" descr="Free Children Win photo and picture">
            <a:extLst>
              <a:ext uri="{FF2B5EF4-FFF2-40B4-BE49-F238E27FC236}">
                <a16:creationId xmlns:a16="http://schemas.microsoft.com/office/drawing/2014/main" id="{B58D6A1A-0934-5E1C-0F14-C3811DA64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317811"/>
            <a:ext cx="7305133" cy="4867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44062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D8AB6-CBFB-C849-7324-A212C7F4B1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0EA26E-8EAF-6D17-F385-9FEA3A5B0BE8}"/>
              </a:ext>
            </a:extLst>
          </p:cNvPr>
          <p:cNvSpPr>
            <a:spLocks noGrp="1"/>
          </p:cNvSpPr>
          <p:nvPr>
            <p:ph type="title"/>
          </p:nvPr>
        </p:nvSpPr>
        <p:spPr/>
        <p:txBody>
          <a:bodyPr/>
          <a:lstStyle/>
          <a:p>
            <a:r>
              <a:rPr lang="en-SE" sz="3600"/>
              <a:t>Mas pode ser muito difícil!</a:t>
            </a:r>
            <a:endParaRPr lang="en-US"/>
          </a:p>
        </p:txBody>
      </p:sp>
      <p:sp>
        <p:nvSpPr>
          <p:cNvPr id="3" name="TextBox 2">
            <a:extLst>
              <a:ext uri="{FF2B5EF4-FFF2-40B4-BE49-F238E27FC236}">
                <a16:creationId xmlns:a16="http://schemas.microsoft.com/office/drawing/2014/main" id="{D63735F0-71F9-7696-34E1-295E8074D21F}"/>
              </a:ext>
            </a:extLst>
          </p:cNvPr>
          <p:cNvSpPr txBox="1"/>
          <p:nvPr/>
        </p:nvSpPr>
        <p:spPr>
          <a:xfrm>
            <a:off x="588263" y="2005679"/>
            <a:ext cx="8360229" cy="2123658"/>
          </a:xfrm>
          <a:prstGeom prst="rect">
            <a:avLst/>
          </a:prstGeom>
          <a:noFill/>
        </p:spPr>
        <p:txBody>
          <a:bodyPr wrap="square">
            <a:spAutoFit/>
          </a:bodyPr>
          <a:lstStyle/>
          <a:p>
            <a:pPr lvl="0"/>
            <a:r>
              <a:rPr kumimoji="0" lang="en-US" sz="4400"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“Se você acha que estamos perto</a:t>
            </a:r>
          </a:p>
          <a:p>
            <a:pPr lvl="0"/>
            <a:r>
              <a:rPr kumimoji="0" lang="en-US" sz="4400"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de AGI, tente construir um</a:t>
            </a:r>
          </a:p>
          <a:p>
            <a:pPr lvl="0"/>
            <a:r>
              <a:rPr kumimoji="0" lang="en-US" sz="4400"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Agente de IA”</a:t>
            </a:r>
          </a:p>
        </p:txBody>
      </p:sp>
      <p:sp>
        <p:nvSpPr>
          <p:cNvPr id="4" name="TextBox 3">
            <a:extLst>
              <a:ext uri="{FF2B5EF4-FFF2-40B4-BE49-F238E27FC236}">
                <a16:creationId xmlns:a16="http://schemas.microsoft.com/office/drawing/2014/main" id="{04456106-1032-E5EF-DB8E-8FA810A74128}"/>
              </a:ext>
            </a:extLst>
          </p:cNvPr>
          <p:cNvSpPr txBox="1"/>
          <p:nvPr/>
        </p:nvSpPr>
        <p:spPr>
          <a:xfrm>
            <a:off x="787089" y="4283220"/>
            <a:ext cx="6812280" cy="523220"/>
          </a:xfrm>
          <a:prstGeom prst="rect">
            <a:avLst/>
          </a:prstGeom>
          <a:noFill/>
        </p:spPr>
        <p:txBody>
          <a:bodyPr wrap="square">
            <a:spAutoFit/>
          </a:bodyPr>
          <a:lstStyle/>
          <a:p>
            <a:pPr lvl="0"/>
            <a:r>
              <a:rPr lang="en-US" sz="2800">
                <a:solidFill>
                  <a:srgbClr val="000000"/>
                </a:solidFill>
                <a:latin typeface="Segoe UI" panose="020B0502040204020203" pitchFamily="34" charset="0"/>
                <a:cs typeface="Segoe UI" panose="020B0502040204020203" pitchFamily="34" charset="0"/>
              </a:rPr>
              <a:t>- Alguém na Internet</a:t>
            </a:r>
          </a:p>
        </p:txBody>
      </p:sp>
    </p:spTree>
    <p:extLst>
      <p:ext uri="{BB962C8B-B14F-4D97-AF65-F5344CB8AC3E}">
        <p14:creationId xmlns:p14="http://schemas.microsoft.com/office/powerpoint/2010/main" val="19304222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B57D2-C44A-37EC-0060-1EADCAFE6E65}"/>
              </a:ext>
            </a:extLst>
          </p:cNvPr>
          <p:cNvSpPr>
            <a:spLocks noGrp="1"/>
          </p:cNvSpPr>
          <p:nvPr>
            <p:ph type="title"/>
          </p:nvPr>
        </p:nvSpPr>
        <p:spPr/>
        <p:txBody>
          <a:bodyPr/>
          <a:lstStyle/>
          <a:p>
            <a:r>
              <a:rPr lang="en-SE" sz="3600"/>
              <a:t>Não desista!</a:t>
            </a:r>
            <a:endParaRPr lang="en-US"/>
          </a:p>
        </p:txBody>
      </p:sp>
      <p:sp>
        <p:nvSpPr>
          <p:cNvPr id="3" name="Text Placeholder 2">
            <a:extLst>
              <a:ext uri="{FF2B5EF4-FFF2-40B4-BE49-F238E27FC236}">
                <a16:creationId xmlns:a16="http://schemas.microsoft.com/office/drawing/2014/main" id="{0F9C5EF5-EBC6-6D95-8F85-5E2B41007099}"/>
              </a:ext>
            </a:extLst>
          </p:cNvPr>
          <p:cNvSpPr>
            <a:spLocks noGrp="1"/>
          </p:cNvSpPr>
          <p:nvPr>
            <p:ph type="body" sz="quarter" idx="10"/>
          </p:nvPr>
        </p:nvSpPr>
        <p:spPr>
          <a:xfrm>
            <a:off x="586390" y="1434370"/>
            <a:ext cx="11018520" cy="4519442"/>
          </a:xfrm>
        </p:spPr>
        <p:txBody>
          <a:bodyPr/>
          <a:lstStyle/>
          <a:p>
            <a:pPr marL="742950" lvl="0" indent="-742950">
              <a:lnSpc>
                <a:spcPct val="200000"/>
              </a:lnSpc>
              <a:buAutoNum type="arabicPeriod"/>
            </a:pPr>
            <a:r>
              <a:rPr kumimoji="0" lang="en-US" sz="2800"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Liste as ferramentas e conhecimentos necessários</a:t>
            </a:r>
            <a:endParaRPr lang="en-US" sz="2800">
              <a:ln w="3175">
                <a:noFill/>
              </a:ln>
              <a:solidFill>
                <a:srgbClr val="000000"/>
              </a:solidFill>
              <a:latin typeface="Segoe UI" panose="020B0502040204020203" pitchFamily="34" charset="0"/>
              <a:cs typeface="Segoe UI" panose="020B0502040204020203" pitchFamily="34" charset="0"/>
            </a:endParaRPr>
          </a:p>
          <a:p>
            <a:pPr marL="742950" lvl="0" indent="-742950">
              <a:lnSpc>
                <a:spcPct val="200000"/>
              </a:lnSpc>
              <a:buAutoNum type="arabicPeriod"/>
            </a:pPr>
            <a:r>
              <a:rPr kumimoji="0" lang="en-US" sz="2800"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Diagrama do fluxo do agente</a:t>
            </a:r>
          </a:p>
          <a:p>
            <a:pPr marL="742950" lvl="0" indent="-742950">
              <a:lnSpc>
                <a:spcPct val="200000"/>
              </a:lnSpc>
              <a:buAutoNum type="arabicPeriod"/>
            </a:pPr>
            <a:r>
              <a:rPr kumimoji="0" lang="en-US" sz="2800"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rPr>
              <a:t>Desenvolver cada agente e ferramenta iterativamente</a:t>
            </a:r>
          </a:p>
          <a:p>
            <a:pPr marL="742950" lvl="0" indent="-742950">
              <a:lnSpc>
                <a:spcPct val="200000"/>
              </a:lnSpc>
              <a:buAutoNum type="arabicPeriod"/>
            </a:pPr>
            <a:r>
              <a:rPr lang="en-US" sz="2800">
                <a:ln w="3175">
                  <a:noFill/>
                </a:ln>
                <a:solidFill>
                  <a:srgbClr val="000000"/>
                </a:solidFill>
                <a:latin typeface="Segoe UI" panose="020B0502040204020203" pitchFamily="34" charset="0"/>
                <a:cs typeface="Segoe UI" panose="020B0502040204020203" pitchFamily="34" charset="0"/>
              </a:rPr>
              <a:t>Não se comprometa demais com uma ferramenta ou padrão</a:t>
            </a:r>
            <a:endParaRPr kumimoji="0" lang="en-US" sz="4000" u="none" strike="noStrike" kern="1200" cap="none" spc="0" normalizeH="0" baseline="0" noProof="0">
              <a:ln w="3175">
                <a:noFill/>
              </a:ln>
              <a:solidFill>
                <a:srgbClr val="000000"/>
              </a:solidFill>
              <a:effectLst/>
              <a:uLnTx/>
              <a:uFillTx/>
              <a:latin typeface="Segoe UI" panose="020B0502040204020203" pitchFamily="34" charset="0"/>
              <a:cs typeface="Segoe UI" panose="020B0502040204020203" pitchFamily="34" charset="0"/>
            </a:endParaRPr>
          </a:p>
          <a:p>
            <a:pPr>
              <a:lnSpc>
                <a:spcPct val="200000"/>
              </a:lnSpc>
            </a:pPr>
            <a:endParaRPr lang="en-US"/>
          </a:p>
        </p:txBody>
      </p:sp>
    </p:spTree>
    <p:extLst>
      <p:ext uri="{BB962C8B-B14F-4D97-AF65-F5344CB8AC3E}">
        <p14:creationId xmlns:p14="http://schemas.microsoft.com/office/powerpoint/2010/main" val="369022190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1BC2D-32C7-76F8-EBDF-194849F23589}"/>
            </a:ext>
          </a:extLst>
        </p:cNvPr>
        <p:cNvGrpSpPr/>
        <p:nvPr/>
      </p:nvGrpSpPr>
      <p:grpSpPr>
        <a:xfrm>
          <a:off x="0" y="0"/>
          <a:ext cx="0" cy="0"/>
          <a:chOff x="0" y="0"/>
          <a:chExt cx="0" cy="0"/>
        </a:xfrm>
      </p:grpSpPr>
      <p:sp>
        <p:nvSpPr>
          <p:cNvPr id="3" name="TextBox 3">
            <a:extLst>
              <a:ext uri="{FF2B5EF4-FFF2-40B4-BE49-F238E27FC236}">
                <a16:creationId xmlns:a16="http://schemas.microsoft.com/office/drawing/2014/main" id="{29A3B6AE-59BB-A8F9-1809-E697EFEFC91A}"/>
              </a:ext>
            </a:extLst>
          </p:cNvPr>
          <p:cNvSpPr txBox="1"/>
          <p:nvPr/>
        </p:nvSpPr>
        <p:spPr>
          <a:xfrm>
            <a:off x="0" y="1216022"/>
            <a:ext cx="8499021" cy="1865319"/>
          </a:xfrm>
          <a:prstGeom prst="rect">
            <a:avLst/>
          </a:prstGeom>
        </p:spPr>
        <p:txBody>
          <a:bodyPr wrap="square" lIns="0" tIns="0" rIns="0" bIns="0" rtlCol="0" anchor="t">
            <a:spAutoFit/>
          </a:bodyPr>
          <a:lstStyle/>
          <a:p>
            <a:pPr algn="ctr">
              <a:lnSpc>
                <a:spcPts val="15488"/>
              </a:lnSpc>
              <a:spcBef>
                <a:spcPct val="0"/>
              </a:spcBef>
            </a:pPr>
            <a:r>
              <a:rPr lang="en-US" sz="11063">
                <a:solidFill>
                  <a:srgbClr val="227CE8"/>
                </a:solidFill>
                <a:latin typeface="League Spartan"/>
                <a:ea typeface="League Spartan"/>
                <a:cs typeface="League Spartan"/>
                <a:sym typeface="League Spartan"/>
              </a:rPr>
              <a:t>Agentes de IA</a:t>
            </a:r>
          </a:p>
        </p:txBody>
      </p:sp>
      <p:sp>
        <p:nvSpPr>
          <p:cNvPr id="4" name="TextBox 4">
            <a:extLst>
              <a:ext uri="{FF2B5EF4-FFF2-40B4-BE49-F238E27FC236}">
                <a16:creationId xmlns:a16="http://schemas.microsoft.com/office/drawing/2014/main" id="{E4596CC3-DE4C-2636-9F9C-4D80E5A376D8}"/>
              </a:ext>
            </a:extLst>
          </p:cNvPr>
          <p:cNvSpPr txBox="1"/>
          <p:nvPr/>
        </p:nvSpPr>
        <p:spPr>
          <a:xfrm>
            <a:off x="596158" y="2970642"/>
            <a:ext cx="4145910" cy="666657"/>
          </a:xfrm>
          <a:prstGeom prst="rect">
            <a:avLst/>
          </a:prstGeom>
        </p:spPr>
        <p:txBody>
          <a:bodyPr wrap="square" lIns="0" tIns="0" rIns="0" bIns="0" rtlCol="0" anchor="t">
            <a:spAutoFit/>
          </a:bodyPr>
          <a:lstStyle/>
          <a:p>
            <a:pPr algn="ctr">
              <a:lnSpc>
                <a:spcPts val="5360"/>
              </a:lnSpc>
              <a:spcBef>
                <a:spcPct val="0"/>
              </a:spcBef>
            </a:pPr>
            <a:r>
              <a:rPr lang="en-US" sz="3828">
                <a:solidFill>
                  <a:srgbClr val="F152F9"/>
                </a:solidFill>
                <a:latin typeface="Poppins"/>
                <a:ea typeface="Poppins"/>
                <a:cs typeface="Poppins"/>
                <a:sym typeface="Poppins"/>
              </a:rPr>
              <a:t>Para iniciantes</a:t>
            </a:r>
          </a:p>
        </p:txBody>
      </p:sp>
      <p:grpSp>
        <p:nvGrpSpPr>
          <p:cNvPr id="5" name="Group 5">
            <a:extLst>
              <a:ext uri="{FF2B5EF4-FFF2-40B4-BE49-F238E27FC236}">
                <a16:creationId xmlns:a16="http://schemas.microsoft.com/office/drawing/2014/main" id="{0B436037-5DA3-308E-FF18-18E0B9A1F8A1}"/>
              </a:ext>
            </a:extLst>
          </p:cNvPr>
          <p:cNvGrpSpPr/>
          <p:nvPr/>
        </p:nvGrpSpPr>
        <p:grpSpPr>
          <a:xfrm>
            <a:off x="4535123" y="213261"/>
            <a:ext cx="3312625" cy="1199160"/>
            <a:chOff x="0" y="0"/>
            <a:chExt cx="1820992" cy="406400"/>
          </a:xfrm>
        </p:grpSpPr>
        <p:sp>
          <p:nvSpPr>
            <p:cNvPr id="6" name="Freeform 6">
              <a:extLst>
                <a:ext uri="{FF2B5EF4-FFF2-40B4-BE49-F238E27FC236}">
                  <a16:creationId xmlns:a16="http://schemas.microsoft.com/office/drawing/2014/main" id="{22793FFC-D6B9-6E9A-73AC-7E1CA8671775}"/>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7" name="TextBox 7">
              <a:extLst>
                <a:ext uri="{FF2B5EF4-FFF2-40B4-BE49-F238E27FC236}">
                  <a16:creationId xmlns:a16="http://schemas.microsoft.com/office/drawing/2014/main" id="{919E24DC-E4CA-8F06-70D9-C115FE0A2372}"/>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8" name="Group 8">
            <a:extLst>
              <a:ext uri="{FF2B5EF4-FFF2-40B4-BE49-F238E27FC236}">
                <a16:creationId xmlns:a16="http://schemas.microsoft.com/office/drawing/2014/main" id="{8DBB69EE-3C03-727E-26CF-5E58DED8AE0F}"/>
              </a:ext>
            </a:extLst>
          </p:cNvPr>
          <p:cNvGrpSpPr/>
          <p:nvPr/>
        </p:nvGrpSpPr>
        <p:grpSpPr>
          <a:xfrm>
            <a:off x="8572192" y="213261"/>
            <a:ext cx="3312625" cy="739295"/>
            <a:chOff x="0" y="0"/>
            <a:chExt cx="1820992" cy="406400"/>
          </a:xfrm>
        </p:grpSpPr>
        <p:sp>
          <p:nvSpPr>
            <p:cNvPr id="9" name="Freeform 9">
              <a:extLst>
                <a:ext uri="{FF2B5EF4-FFF2-40B4-BE49-F238E27FC236}">
                  <a16:creationId xmlns:a16="http://schemas.microsoft.com/office/drawing/2014/main" id="{4D69B346-B172-7784-1162-BF2FB14DBE30}"/>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10" name="TextBox 10">
              <a:extLst>
                <a:ext uri="{FF2B5EF4-FFF2-40B4-BE49-F238E27FC236}">
                  <a16:creationId xmlns:a16="http://schemas.microsoft.com/office/drawing/2014/main" id="{E5B1F33D-D1BE-5D44-4EB9-03DD58C697B8}"/>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1" name="Group 11">
            <a:extLst>
              <a:ext uri="{FF2B5EF4-FFF2-40B4-BE49-F238E27FC236}">
                <a16:creationId xmlns:a16="http://schemas.microsoft.com/office/drawing/2014/main" id="{711748A4-DE55-49F7-2EB9-841B20E222D5}"/>
              </a:ext>
            </a:extLst>
          </p:cNvPr>
          <p:cNvGrpSpPr/>
          <p:nvPr/>
        </p:nvGrpSpPr>
        <p:grpSpPr>
          <a:xfrm>
            <a:off x="8572192" y="1412420"/>
            <a:ext cx="3312625" cy="1064178"/>
            <a:chOff x="0" y="-97756"/>
            <a:chExt cx="1820992" cy="584992"/>
          </a:xfrm>
        </p:grpSpPr>
        <p:sp>
          <p:nvSpPr>
            <p:cNvPr id="12" name="Freeform 12">
              <a:extLst>
                <a:ext uri="{FF2B5EF4-FFF2-40B4-BE49-F238E27FC236}">
                  <a16:creationId xmlns:a16="http://schemas.microsoft.com/office/drawing/2014/main" id="{480383EC-225A-237E-7D97-B9ED2534E758}"/>
                </a:ext>
              </a:extLst>
            </p:cNvPr>
            <p:cNvSpPr/>
            <p:nvPr/>
          </p:nvSpPr>
          <p:spPr>
            <a:xfrm>
              <a:off x="0" y="-97756"/>
              <a:ext cx="1820992" cy="584992"/>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13" name="TextBox 13">
              <a:extLst>
                <a:ext uri="{FF2B5EF4-FFF2-40B4-BE49-F238E27FC236}">
                  <a16:creationId xmlns:a16="http://schemas.microsoft.com/office/drawing/2014/main" id="{243F4D24-B2BF-1C2F-B0D1-E2ED7AF89231}"/>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4" name="Group 14">
            <a:extLst>
              <a:ext uri="{FF2B5EF4-FFF2-40B4-BE49-F238E27FC236}">
                <a16:creationId xmlns:a16="http://schemas.microsoft.com/office/drawing/2014/main" id="{ECB68D78-878E-1AB9-ACB9-D3D0E1FDCB6F}"/>
              </a:ext>
            </a:extLst>
          </p:cNvPr>
          <p:cNvGrpSpPr/>
          <p:nvPr/>
        </p:nvGrpSpPr>
        <p:grpSpPr>
          <a:xfrm>
            <a:off x="8572192" y="2851633"/>
            <a:ext cx="3312625" cy="739295"/>
            <a:chOff x="0" y="0"/>
            <a:chExt cx="1820992" cy="406400"/>
          </a:xfrm>
        </p:grpSpPr>
        <p:sp>
          <p:nvSpPr>
            <p:cNvPr id="15" name="Freeform 15">
              <a:extLst>
                <a:ext uri="{FF2B5EF4-FFF2-40B4-BE49-F238E27FC236}">
                  <a16:creationId xmlns:a16="http://schemas.microsoft.com/office/drawing/2014/main" id="{CD2DBE21-54A6-322D-320E-F4D1E0AC4954}"/>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16" name="TextBox 16">
              <a:extLst>
                <a:ext uri="{FF2B5EF4-FFF2-40B4-BE49-F238E27FC236}">
                  <a16:creationId xmlns:a16="http://schemas.microsoft.com/office/drawing/2014/main" id="{F3A94B71-20C8-1476-234B-0CE821E2774D}"/>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7" name="Group 17">
            <a:extLst>
              <a:ext uri="{FF2B5EF4-FFF2-40B4-BE49-F238E27FC236}">
                <a16:creationId xmlns:a16="http://schemas.microsoft.com/office/drawing/2014/main" id="{496EBC9F-D415-89AB-6DAC-55D3747B8CC0}"/>
              </a:ext>
            </a:extLst>
          </p:cNvPr>
          <p:cNvGrpSpPr/>
          <p:nvPr/>
        </p:nvGrpSpPr>
        <p:grpSpPr>
          <a:xfrm>
            <a:off x="6413875" y="3902555"/>
            <a:ext cx="3312625" cy="739295"/>
            <a:chOff x="0" y="0"/>
            <a:chExt cx="1820992" cy="406400"/>
          </a:xfrm>
        </p:grpSpPr>
        <p:sp>
          <p:nvSpPr>
            <p:cNvPr id="18" name="Freeform 18">
              <a:extLst>
                <a:ext uri="{FF2B5EF4-FFF2-40B4-BE49-F238E27FC236}">
                  <a16:creationId xmlns:a16="http://schemas.microsoft.com/office/drawing/2014/main" id="{E762A214-4CEA-BA13-01D0-A446828AD8D1}"/>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19" name="TextBox 19">
              <a:extLst>
                <a:ext uri="{FF2B5EF4-FFF2-40B4-BE49-F238E27FC236}">
                  <a16:creationId xmlns:a16="http://schemas.microsoft.com/office/drawing/2014/main" id="{DC80AD70-9C90-F930-4810-4C7EB7F0E33C}"/>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0" name="Group 20">
            <a:extLst>
              <a:ext uri="{FF2B5EF4-FFF2-40B4-BE49-F238E27FC236}">
                <a16:creationId xmlns:a16="http://schemas.microsoft.com/office/drawing/2014/main" id="{5E288CDD-601D-16F0-19DD-E0EDDBF4911C}"/>
              </a:ext>
            </a:extLst>
          </p:cNvPr>
          <p:cNvGrpSpPr/>
          <p:nvPr/>
        </p:nvGrpSpPr>
        <p:grpSpPr>
          <a:xfrm>
            <a:off x="8572192" y="5063257"/>
            <a:ext cx="3312625" cy="739295"/>
            <a:chOff x="0" y="0"/>
            <a:chExt cx="1820992" cy="406400"/>
          </a:xfrm>
        </p:grpSpPr>
        <p:sp>
          <p:nvSpPr>
            <p:cNvPr id="21" name="Freeform 21">
              <a:extLst>
                <a:ext uri="{FF2B5EF4-FFF2-40B4-BE49-F238E27FC236}">
                  <a16:creationId xmlns:a16="http://schemas.microsoft.com/office/drawing/2014/main" id="{820467C4-1E6E-F9E4-53E8-465D3605A877}"/>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22" name="TextBox 22">
              <a:extLst>
                <a:ext uri="{FF2B5EF4-FFF2-40B4-BE49-F238E27FC236}">
                  <a16:creationId xmlns:a16="http://schemas.microsoft.com/office/drawing/2014/main" id="{6983606B-07BE-3D6E-E593-C25611871AB4}"/>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3" name="Group 23">
            <a:extLst>
              <a:ext uri="{FF2B5EF4-FFF2-40B4-BE49-F238E27FC236}">
                <a16:creationId xmlns:a16="http://schemas.microsoft.com/office/drawing/2014/main" id="{005E7D5B-AAD5-933B-6DA5-96CE9FAEE8DC}"/>
              </a:ext>
            </a:extLst>
          </p:cNvPr>
          <p:cNvGrpSpPr/>
          <p:nvPr/>
        </p:nvGrpSpPr>
        <p:grpSpPr>
          <a:xfrm>
            <a:off x="2518391" y="3902555"/>
            <a:ext cx="3312625" cy="739295"/>
            <a:chOff x="0" y="0"/>
            <a:chExt cx="1820992" cy="406400"/>
          </a:xfrm>
        </p:grpSpPr>
        <p:sp>
          <p:nvSpPr>
            <p:cNvPr id="24" name="Freeform 24">
              <a:extLst>
                <a:ext uri="{FF2B5EF4-FFF2-40B4-BE49-F238E27FC236}">
                  <a16:creationId xmlns:a16="http://schemas.microsoft.com/office/drawing/2014/main" id="{CE3E42D9-B6FB-C56F-8FCB-D59D8142B920}"/>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25" name="TextBox 25">
              <a:extLst>
                <a:ext uri="{FF2B5EF4-FFF2-40B4-BE49-F238E27FC236}">
                  <a16:creationId xmlns:a16="http://schemas.microsoft.com/office/drawing/2014/main" id="{8DF1AF9F-1610-1415-B6CC-F46C0089CB21}"/>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6" name="Group 26">
            <a:extLst>
              <a:ext uri="{FF2B5EF4-FFF2-40B4-BE49-F238E27FC236}">
                <a16:creationId xmlns:a16="http://schemas.microsoft.com/office/drawing/2014/main" id="{9F96A2D3-B874-9662-97A4-D30149E1324F}"/>
              </a:ext>
            </a:extLst>
          </p:cNvPr>
          <p:cNvGrpSpPr/>
          <p:nvPr/>
        </p:nvGrpSpPr>
        <p:grpSpPr>
          <a:xfrm>
            <a:off x="498054" y="213261"/>
            <a:ext cx="3312625" cy="1199160"/>
            <a:chOff x="0" y="0"/>
            <a:chExt cx="1820992" cy="406400"/>
          </a:xfrm>
        </p:grpSpPr>
        <p:sp>
          <p:nvSpPr>
            <p:cNvPr id="27" name="Freeform 27">
              <a:extLst>
                <a:ext uri="{FF2B5EF4-FFF2-40B4-BE49-F238E27FC236}">
                  <a16:creationId xmlns:a16="http://schemas.microsoft.com/office/drawing/2014/main" id="{20D73177-BCF8-341D-DF8A-14DC76F387B3}"/>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28" name="TextBox 28">
              <a:extLst>
                <a:ext uri="{FF2B5EF4-FFF2-40B4-BE49-F238E27FC236}">
                  <a16:creationId xmlns:a16="http://schemas.microsoft.com/office/drawing/2014/main" id="{A9452F9E-DBD8-CF55-EE6E-C25A153251F4}"/>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9" name="Group 29">
            <a:extLst>
              <a:ext uri="{FF2B5EF4-FFF2-40B4-BE49-F238E27FC236}">
                <a16:creationId xmlns:a16="http://schemas.microsoft.com/office/drawing/2014/main" id="{9553E64F-F92A-5BFE-BD97-88C321F74709}"/>
              </a:ext>
            </a:extLst>
          </p:cNvPr>
          <p:cNvGrpSpPr/>
          <p:nvPr/>
        </p:nvGrpSpPr>
        <p:grpSpPr>
          <a:xfrm>
            <a:off x="4831710" y="5063257"/>
            <a:ext cx="3312625" cy="739295"/>
            <a:chOff x="0" y="0"/>
            <a:chExt cx="1820992" cy="406400"/>
          </a:xfrm>
        </p:grpSpPr>
        <p:sp>
          <p:nvSpPr>
            <p:cNvPr id="30" name="Freeform 30">
              <a:extLst>
                <a:ext uri="{FF2B5EF4-FFF2-40B4-BE49-F238E27FC236}">
                  <a16:creationId xmlns:a16="http://schemas.microsoft.com/office/drawing/2014/main" id="{88ECFD0B-42EA-BE1A-C4B3-9C6D1F815F05}"/>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31" name="TextBox 31">
              <a:extLst>
                <a:ext uri="{FF2B5EF4-FFF2-40B4-BE49-F238E27FC236}">
                  <a16:creationId xmlns:a16="http://schemas.microsoft.com/office/drawing/2014/main" id="{C3145E24-A09F-658F-D7AF-777AEDA264BC}"/>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32" name="Group 32">
            <a:extLst>
              <a:ext uri="{FF2B5EF4-FFF2-40B4-BE49-F238E27FC236}">
                <a16:creationId xmlns:a16="http://schemas.microsoft.com/office/drawing/2014/main" id="{1B14FA3B-14AA-9E83-BCE1-11D6D91D85B5}"/>
              </a:ext>
            </a:extLst>
          </p:cNvPr>
          <p:cNvGrpSpPr/>
          <p:nvPr/>
        </p:nvGrpSpPr>
        <p:grpSpPr>
          <a:xfrm>
            <a:off x="862078" y="5063257"/>
            <a:ext cx="3312625" cy="739295"/>
            <a:chOff x="0" y="0"/>
            <a:chExt cx="1820992" cy="406400"/>
          </a:xfrm>
        </p:grpSpPr>
        <p:sp>
          <p:nvSpPr>
            <p:cNvPr id="33" name="Freeform 33">
              <a:extLst>
                <a:ext uri="{FF2B5EF4-FFF2-40B4-BE49-F238E27FC236}">
                  <a16:creationId xmlns:a16="http://schemas.microsoft.com/office/drawing/2014/main" id="{AAF72321-D72C-C52F-D0CE-F2D8DA6832E1}"/>
                </a:ext>
              </a:extLst>
            </p:cNvPr>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34" name="TextBox 34">
              <a:extLst>
                <a:ext uri="{FF2B5EF4-FFF2-40B4-BE49-F238E27FC236}">
                  <a16:creationId xmlns:a16="http://schemas.microsoft.com/office/drawing/2014/main" id="{721243CF-27FC-C3CB-7F7C-C90907881C36}"/>
                </a:ext>
              </a:extLst>
            </p:cNvPr>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sp>
        <p:nvSpPr>
          <p:cNvPr id="35" name="TextBox 35">
            <a:extLst>
              <a:ext uri="{FF2B5EF4-FFF2-40B4-BE49-F238E27FC236}">
                <a16:creationId xmlns:a16="http://schemas.microsoft.com/office/drawing/2014/main" id="{C7C72496-DE34-1652-526F-CE6116F2CD2B}"/>
              </a:ext>
            </a:extLst>
          </p:cNvPr>
          <p:cNvSpPr txBox="1"/>
          <p:nvPr/>
        </p:nvSpPr>
        <p:spPr>
          <a:xfrm>
            <a:off x="425718" y="5963845"/>
            <a:ext cx="7647583" cy="746999"/>
          </a:xfrm>
          <a:prstGeom prst="rect">
            <a:avLst/>
          </a:prstGeom>
        </p:spPr>
        <p:txBody>
          <a:bodyPr lIns="0" tIns="0" rIns="0" bIns="0" rtlCol="0" anchor="t">
            <a:spAutoFit/>
          </a:bodyPr>
          <a:lstStyle/>
          <a:p>
            <a:pPr algn="ctr">
              <a:lnSpc>
                <a:spcPts val="6229"/>
              </a:lnSpc>
            </a:pPr>
            <a:r>
              <a:rPr lang="en-US" sz="4450" b="1">
                <a:solidFill>
                  <a:srgbClr val="F152F9"/>
                </a:solidFill>
                <a:latin typeface="Canva Sans Bold"/>
                <a:ea typeface="Canva Sans Bold"/>
                <a:cs typeface="Canva Sans Bold"/>
                <a:sym typeface="Canva Sans Bold"/>
              </a:rPr>
              <a:t>aka.ms/ai-agents-beginners</a:t>
            </a:r>
          </a:p>
        </p:txBody>
      </p:sp>
      <p:sp>
        <p:nvSpPr>
          <p:cNvPr id="36" name="TextBox 36">
            <a:extLst>
              <a:ext uri="{FF2B5EF4-FFF2-40B4-BE49-F238E27FC236}">
                <a16:creationId xmlns:a16="http://schemas.microsoft.com/office/drawing/2014/main" id="{59E8FAFE-BF70-F9A0-19CF-8FA2DAEF1D09}"/>
              </a:ext>
            </a:extLst>
          </p:cNvPr>
          <p:cNvSpPr txBox="1"/>
          <p:nvPr/>
        </p:nvSpPr>
        <p:spPr>
          <a:xfrm>
            <a:off x="824288" y="288449"/>
            <a:ext cx="2637369" cy="1008096"/>
          </a:xfrm>
          <a:prstGeom prst="rect">
            <a:avLst/>
          </a:prstGeom>
        </p:spPr>
        <p:txBody>
          <a:bodyPr wrap="square" lIns="0" tIns="0" rIns="0" bIns="0" rtlCol="0" anchor="t">
            <a:spAutoFit/>
          </a:bodyPr>
          <a:lstStyle/>
          <a:p>
            <a:pPr algn="ctr">
              <a:lnSpc>
                <a:spcPts val="4019"/>
              </a:lnSpc>
              <a:spcBef>
                <a:spcPct val="0"/>
              </a:spcBef>
            </a:pPr>
            <a:r>
              <a:rPr lang="en-US" sz="2870">
                <a:solidFill>
                  <a:srgbClr val="FFFFFF"/>
                </a:solidFill>
                <a:latin typeface="Poppins"/>
                <a:ea typeface="Poppins"/>
                <a:cs typeface="Poppins"/>
                <a:sym typeface="Poppins"/>
              </a:rPr>
              <a:t>Introdução aos agentes</a:t>
            </a:r>
          </a:p>
        </p:txBody>
      </p:sp>
      <p:sp>
        <p:nvSpPr>
          <p:cNvPr id="37" name="TextBox 37">
            <a:extLst>
              <a:ext uri="{FF2B5EF4-FFF2-40B4-BE49-F238E27FC236}">
                <a16:creationId xmlns:a16="http://schemas.microsoft.com/office/drawing/2014/main" id="{1C5A8AD4-F814-2629-ADD8-5DEA2E6F82E6}"/>
              </a:ext>
            </a:extLst>
          </p:cNvPr>
          <p:cNvSpPr txBox="1"/>
          <p:nvPr/>
        </p:nvSpPr>
        <p:spPr>
          <a:xfrm>
            <a:off x="4742068" y="360490"/>
            <a:ext cx="2898735" cy="756874"/>
          </a:xfrm>
          <a:prstGeom prst="rect">
            <a:avLst/>
          </a:prstGeom>
        </p:spPr>
        <p:txBody>
          <a:bodyPr lIns="0" tIns="0" rIns="0" bIns="0" rtlCol="0" anchor="t">
            <a:spAutoFit/>
          </a:bodyPr>
          <a:lstStyle/>
          <a:p>
            <a:pPr algn="ctr">
              <a:lnSpc>
                <a:spcPts val="3043"/>
              </a:lnSpc>
              <a:spcBef>
                <a:spcPct val="0"/>
              </a:spcBef>
            </a:pPr>
            <a:r>
              <a:rPr lang="en-US" sz="2173">
                <a:solidFill>
                  <a:srgbClr val="FFFFFF"/>
                </a:solidFill>
                <a:latin typeface="Poppins"/>
                <a:ea typeface="Poppins"/>
                <a:cs typeface="Poppins"/>
                <a:sym typeface="Poppins"/>
              </a:rPr>
              <a:t>Frameworks</a:t>
            </a:r>
          </a:p>
          <a:p>
            <a:pPr algn="ctr">
              <a:lnSpc>
                <a:spcPts val="3043"/>
              </a:lnSpc>
              <a:spcBef>
                <a:spcPct val="0"/>
              </a:spcBef>
            </a:pPr>
            <a:r>
              <a:rPr lang="en-US" sz="2173">
                <a:solidFill>
                  <a:srgbClr val="FFFFFF"/>
                </a:solidFill>
                <a:latin typeface="Poppins"/>
                <a:ea typeface="Poppins"/>
                <a:cs typeface="Poppins"/>
                <a:sym typeface="Poppins"/>
              </a:rPr>
              <a:t>de agentes de IA</a:t>
            </a:r>
          </a:p>
        </p:txBody>
      </p:sp>
      <p:sp>
        <p:nvSpPr>
          <p:cNvPr id="38" name="TextBox 38">
            <a:extLst>
              <a:ext uri="{FF2B5EF4-FFF2-40B4-BE49-F238E27FC236}">
                <a16:creationId xmlns:a16="http://schemas.microsoft.com/office/drawing/2014/main" id="{9C5E1775-DE7B-B683-7A2A-FC48DBA79E04}"/>
              </a:ext>
            </a:extLst>
          </p:cNvPr>
          <p:cNvSpPr txBox="1"/>
          <p:nvPr/>
        </p:nvSpPr>
        <p:spPr>
          <a:xfrm>
            <a:off x="8669398" y="366774"/>
            <a:ext cx="3118212" cy="372153"/>
          </a:xfrm>
          <a:prstGeom prst="rect">
            <a:avLst/>
          </a:prstGeom>
        </p:spPr>
        <p:txBody>
          <a:bodyPr lIns="0" tIns="0" rIns="0" bIns="0" rtlCol="0" anchor="t">
            <a:spAutoFit/>
          </a:bodyPr>
          <a:lstStyle/>
          <a:p>
            <a:pPr algn="ctr">
              <a:lnSpc>
                <a:spcPts val="3043"/>
              </a:lnSpc>
              <a:spcBef>
                <a:spcPct val="0"/>
              </a:spcBef>
            </a:pPr>
            <a:r>
              <a:rPr lang="en-US" sz="2173">
                <a:solidFill>
                  <a:srgbClr val="FFFFFF"/>
                </a:solidFill>
                <a:latin typeface="Poppins"/>
                <a:ea typeface="Poppins"/>
                <a:cs typeface="Poppins"/>
                <a:sym typeface="Poppins"/>
              </a:rPr>
              <a:t>Padrões de design</a:t>
            </a:r>
          </a:p>
        </p:txBody>
      </p:sp>
      <p:sp>
        <p:nvSpPr>
          <p:cNvPr id="39" name="TextBox 39">
            <a:extLst>
              <a:ext uri="{FF2B5EF4-FFF2-40B4-BE49-F238E27FC236}">
                <a16:creationId xmlns:a16="http://schemas.microsoft.com/office/drawing/2014/main" id="{CEE87658-7A80-121A-28A1-6FBF069739D6}"/>
              </a:ext>
            </a:extLst>
          </p:cNvPr>
          <p:cNvSpPr txBox="1"/>
          <p:nvPr/>
        </p:nvSpPr>
        <p:spPr>
          <a:xfrm>
            <a:off x="8311417" y="1424930"/>
            <a:ext cx="3834175" cy="933204"/>
          </a:xfrm>
          <a:prstGeom prst="rect">
            <a:avLst/>
          </a:prstGeom>
        </p:spPr>
        <p:txBody>
          <a:bodyPr lIns="0" tIns="0" rIns="0" bIns="0" rtlCol="0" anchor="t">
            <a:spAutoFit/>
          </a:bodyPr>
          <a:lstStyle/>
          <a:p>
            <a:pPr algn="ctr">
              <a:lnSpc>
                <a:spcPts val="3742"/>
              </a:lnSpc>
              <a:spcBef>
                <a:spcPct val="0"/>
              </a:spcBef>
            </a:pPr>
            <a:r>
              <a:rPr lang="en-US" sz="2673">
                <a:solidFill>
                  <a:srgbClr val="FFFFFF"/>
                </a:solidFill>
                <a:latin typeface="Poppins"/>
                <a:ea typeface="Poppins"/>
                <a:cs typeface="Poppins"/>
                <a:sym typeface="Poppins"/>
              </a:rPr>
              <a:t>Uso de</a:t>
            </a:r>
          </a:p>
          <a:p>
            <a:pPr algn="ctr">
              <a:lnSpc>
                <a:spcPts val="3742"/>
              </a:lnSpc>
              <a:spcBef>
                <a:spcPct val="0"/>
              </a:spcBef>
            </a:pPr>
            <a:r>
              <a:rPr lang="en-US" sz="2673">
                <a:solidFill>
                  <a:srgbClr val="FFFFFF"/>
                </a:solidFill>
                <a:latin typeface="Poppins"/>
                <a:ea typeface="Poppins"/>
                <a:cs typeface="Poppins"/>
                <a:sym typeface="Poppins"/>
              </a:rPr>
              <a:t>ferramentas</a:t>
            </a:r>
          </a:p>
        </p:txBody>
      </p:sp>
      <p:sp>
        <p:nvSpPr>
          <p:cNvPr id="40" name="TextBox 40">
            <a:extLst>
              <a:ext uri="{FF2B5EF4-FFF2-40B4-BE49-F238E27FC236}">
                <a16:creationId xmlns:a16="http://schemas.microsoft.com/office/drawing/2014/main" id="{4F677A15-D8D4-516D-C98F-D4B38B522AD7}"/>
              </a:ext>
            </a:extLst>
          </p:cNvPr>
          <p:cNvSpPr txBox="1"/>
          <p:nvPr/>
        </p:nvSpPr>
        <p:spPr>
          <a:xfrm>
            <a:off x="8311417" y="2941866"/>
            <a:ext cx="3834175" cy="458715"/>
          </a:xfrm>
          <a:prstGeom prst="rect">
            <a:avLst/>
          </a:prstGeom>
        </p:spPr>
        <p:txBody>
          <a:bodyPr lIns="0" tIns="0" rIns="0" bIns="0" rtlCol="0" anchor="t">
            <a:spAutoFit/>
          </a:bodyPr>
          <a:lstStyle/>
          <a:p>
            <a:pPr algn="ctr">
              <a:lnSpc>
                <a:spcPts val="3742"/>
              </a:lnSpc>
              <a:spcBef>
                <a:spcPct val="0"/>
              </a:spcBef>
            </a:pPr>
            <a:r>
              <a:rPr lang="en-US" sz="2673">
                <a:solidFill>
                  <a:srgbClr val="FFFFFF"/>
                </a:solidFill>
                <a:latin typeface="Poppins"/>
                <a:ea typeface="Poppins"/>
                <a:cs typeface="Poppins"/>
                <a:sym typeface="Poppins"/>
              </a:rPr>
              <a:t>Agentic RAG</a:t>
            </a:r>
          </a:p>
        </p:txBody>
      </p:sp>
      <p:sp>
        <p:nvSpPr>
          <p:cNvPr id="41" name="TextBox 41">
            <a:extLst>
              <a:ext uri="{FF2B5EF4-FFF2-40B4-BE49-F238E27FC236}">
                <a16:creationId xmlns:a16="http://schemas.microsoft.com/office/drawing/2014/main" id="{5AE1A662-B1C2-3205-B4CF-C28B6B51F651}"/>
              </a:ext>
            </a:extLst>
          </p:cNvPr>
          <p:cNvSpPr txBox="1"/>
          <p:nvPr/>
        </p:nvSpPr>
        <p:spPr>
          <a:xfrm>
            <a:off x="2789448" y="4102205"/>
            <a:ext cx="2770509" cy="344325"/>
          </a:xfrm>
          <a:prstGeom prst="rect">
            <a:avLst/>
          </a:prstGeom>
        </p:spPr>
        <p:txBody>
          <a:bodyPr lIns="0" tIns="0" rIns="0" bIns="0" rtlCol="0" anchor="t">
            <a:spAutoFit/>
          </a:bodyPr>
          <a:lstStyle/>
          <a:p>
            <a:pPr algn="ctr">
              <a:lnSpc>
                <a:spcPts val="2703"/>
              </a:lnSpc>
            </a:pPr>
            <a:r>
              <a:rPr lang="en-US" sz="2200">
                <a:solidFill>
                  <a:srgbClr val="FFFFFF"/>
                </a:solidFill>
                <a:latin typeface="Poppins"/>
                <a:ea typeface="Poppins"/>
                <a:cs typeface="Poppins"/>
                <a:sym typeface="Poppins"/>
              </a:rPr>
              <a:t>Confiabilidade</a:t>
            </a:r>
          </a:p>
        </p:txBody>
      </p:sp>
      <p:sp>
        <p:nvSpPr>
          <p:cNvPr id="42" name="TextBox 42">
            <a:extLst>
              <a:ext uri="{FF2B5EF4-FFF2-40B4-BE49-F238E27FC236}">
                <a16:creationId xmlns:a16="http://schemas.microsoft.com/office/drawing/2014/main" id="{E738EDEB-4CE4-16D6-8FED-A55DEE38449B}"/>
              </a:ext>
            </a:extLst>
          </p:cNvPr>
          <p:cNvSpPr txBox="1"/>
          <p:nvPr/>
        </p:nvSpPr>
        <p:spPr>
          <a:xfrm>
            <a:off x="6684932" y="4099277"/>
            <a:ext cx="2770509" cy="344325"/>
          </a:xfrm>
          <a:prstGeom prst="rect">
            <a:avLst/>
          </a:prstGeom>
        </p:spPr>
        <p:txBody>
          <a:bodyPr lIns="0" tIns="0" rIns="0" bIns="0" rtlCol="0" anchor="t">
            <a:spAutoFit/>
          </a:bodyPr>
          <a:lstStyle/>
          <a:p>
            <a:pPr algn="ctr">
              <a:lnSpc>
                <a:spcPts val="2703"/>
              </a:lnSpc>
            </a:pPr>
            <a:r>
              <a:rPr lang="en-US" sz="2200">
                <a:solidFill>
                  <a:srgbClr val="FFFFFF"/>
                </a:solidFill>
                <a:latin typeface="Poppins"/>
                <a:ea typeface="Poppins"/>
                <a:cs typeface="Poppins"/>
                <a:sym typeface="Poppins"/>
              </a:rPr>
              <a:t>Planejamento</a:t>
            </a:r>
          </a:p>
        </p:txBody>
      </p:sp>
      <p:sp>
        <p:nvSpPr>
          <p:cNvPr id="43" name="TextBox 43">
            <a:extLst>
              <a:ext uri="{FF2B5EF4-FFF2-40B4-BE49-F238E27FC236}">
                <a16:creationId xmlns:a16="http://schemas.microsoft.com/office/drawing/2014/main" id="{41978FDF-D63D-1116-983B-55E67DB278CE}"/>
              </a:ext>
            </a:extLst>
          </p:cNvPr>
          <p:cNvSpPr txBox="1"/>
          <p:nvPr/>
        </p:nvSpPr>
        <p:spPr>
          <a:xfrm>
            <a:off x="1009437" y="5180784"/>
            <a:ext cx="2950582" cy="419217"/>
          </a:xfrm>
          <a:prstGeom prst="rect">
            <a:avLst/>
          </a:prstGeom>
        </p:spPr>
        <p:txBody>
          <a:bodyPr lIns="0" tIns="0" rIns="0" bIns="0" rtlCol="0" anchor="t">
            <a:spAutoFit/>
          </a:bodyPr>
          <a:lstStyle/>
          <a:p>
            <a:pPr algn="ctr">
              <a:lnSpc>
                <a:spcPts val="3357"/>
              </a:lnSpc>
              <a:spcBef>
                <a:spcPct val="0"/>
              </a:spcBef>
            </a:pPr>
            <a:r>
              <a:rPr lang="en-US" sz="2397">
                <a:solidFill>
                  <a:srgbClr val="FFFFFF"/>
                </a:solidFill>
                <a:latin typeface="Poppins"/>
                <a:ea typeface="Poppins"/>
                <a:cs typeface="Poppins"/>
                <a:sym typeface="Poppins"/>
              </a:rPr>
              <a:t>Multi-agentes</a:t>
            </a:r>
          </a:p>
        </p:txBody>
      </p:sp>
      <p:sp>
        <p:nvSpPr>
          <p:cNvPr id="44" name="TextBox 44">
            <a:extLst>
              <a:ext uri="{FF2B5EF4-FFF2-40B4-BE49-F238E27FC236}">
                <a16:creationId xmlns:a16="http://schemas.microsoft.com/office/drawing/2014/main" id="{F1382352-5E34-4775-38D6-416541A2DFA0}"/>
              </a:ext>
            </a:extLst>
          </p:cNvPr>
          <p:cNvSpPr txBox="1"/>
          <p:nvPr/>
        </p:nvSpPr>
        <p:spPr>
          <a:xfrm>
            <a:off x="5012732" y="5180784"/>
            <a:ext cx="2950582" cy="419217"/>
          </a:xfrm>
          <a:prstGeom prst="rect">
            <a:avLst/>
          </a:prstGeom>
        </p:spPr>
        <p:txBody>
          <a:bodyPr lIns="0" tIns="0" rIns="0" bIns="0" rtlCol="0" anchor="t">
            <a:spAutoFit/>
          </a:bodyPr>
          <a:lstStyle/>
          <a:p>
            <a:pPr algn="ctr">
              <a:lnSpc>
                <a:spcPts val="3357"/>
              </a:lnSpc>
              <a:spcBef>
                <a:spcPct val="0"/>
              </a:spcBef>
            </a:pPr>
            <a:r>
              <a:rPr lang="en-US" sz="2397">
                <a:solidFill>
                  <a:srgbClr val="FFFFFF"/>
                </a:solidFill>
                <a:latin typeface="Poppins"/>
                <a:ea typeface="Poppins"/>
                <a:cs typeface="Poppins"/>
                <a:sym typeface="Poppins"/>
              </a:rPr>
              <a:t>Metacognição</a:t>
            </a:r>
          </a:p>
        </p:txBody>
      </p:sp>
      <p:sp>
        <p:nvSpPr>
          <p:cNvPr id="45" name="TextBox 45">
            <a:extLst>
              <a:ext uri="{FF2B5EF4-FFF2-40B4-BE49-F238E27FC236}">
                <a16:creationId xmlns:a16="http://schemas.microsoft.com/office/drawing/2014/main" id="{E4F53775-0DD2-6FB8-2679-A0BE630981F2}"/>
              </a:ext>
            </a:extLst>
          </p:cNvPr>
          <p:cNvSpPr txBox="1"/>
          <p:nvPr/>
        </p:nvSpPr>
        <p:spPr>
          <a:xfrm>
            <a:off x="9022265" y="5060950"/>
            <a:ext cx="2412479" cy="681340"/>
          </a:xfrm>
          <a:prstGeom prst="rect">
            <a:avLst/>
          </a:prstGeom>
        </p:spPr>
        <p:txBody>
          <a:bodyPr lIns="0" tIns="0" rIns="0" bIns="0" rtlCol="0" anchor="t">
            <a:spAutoFit/>
          </a:bodyPr>
          <a:lstStyle/>
          <a:p>
            <a:pPr algn="ctr">
              <a:lnSpc>
                <a:spcPts val="2745"/>
              </a:lnSpc>
            </a:pPr>
            <a:r>
              <a:rPr lang="en-US" sz="1960">
                <a:solidFill>
                  <a:srgbClr val="FFFFFF"/>
                </a:solidFill>
                <a:latin typeface="Poppins"/>
                <a:ea typeface="Poppins"/>
                <a:cs typeface="Poppins"/>
                <a:sym typeface="Poppins"/>
              </a:rPr>
              <a:t>Agentes em</a:t>
            </a:r>
          </a:p>
          <a:p>
            <a:pPr algn="ctr">
              <a:lnSpc>
                <a:spcPts val="2745"/>
              </a:lnSpc>
            </a:pPr>
            <a:r>
              <a:rPr lang="en-US" sz="1960">
                <a:solidFill>
                  <a:srgbClr val="FFFFFF"/>
                </a:solidFill>
                <a:latin typeface="Poppins"/>
                <a:ea typeface="Poppins"/>
                <a:cs typeface="Poppins"/>
                <a:sym typeface="Poppins"/>
              </a:rPr>
              <a:t>Produção</a:t>
            </a:r>
          </a:p>
        </p:txBody>
      </p:sp>
    </p:spTree>
    <p:extLst>
      <p:ext uri="{BB962C8B-B14F-4D97-AF65-F5344CB8AC3E}">
        <p14:creationId xmlns:p14="http://schemas.microsoft.com/office/powerpoint/2010/main" val="52537014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A12F2-90EE-8B8A-2FFC-FBAB12DADB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096784-F321-332E-7C71-ABE3B33D99F1}"/>
              </a:ext>
            </a:extLst>
          </p:cNvPr>
          <p:cNvSpPr>
            <a:spLocks noGrp="1"/>
          </p:cNvSpPr>
          <p:nvPr>
            <p:ph type="title"/>
          </p:nvPr>
        </p:nvSpPr>
        <p:spPr>
          <a:xfrm>
            <a:off x="588263" y="457200"/>
            <a:ext cx="8303188" cy="553998"/>
          </a:xfrm>
        </p:spPr>
        <p:txBody>
          <a:bodyPr/>
          <a:lstStyle/>
          <a:p>
            <a:r>
              <a:rPr lang="en-US"/>
              <a:t>Prêmios 🏆</a:t>
            </a:r>
          </a:p>
        </p:txBody>
      </p:sp>
      <p:graphicFrame>
        <p:nvGraphicFramePr>
          <p:cNvPr id="7" name="Table 6">
            <a:extLst>
              <a:ext uri="{FF2B5EF4-FFF2-40B4-BE49-F238E27FC236}">
                <a16:creationId xmlns:a16="http://schemas.microsoft.com/office/drawing/2014/main" id="{49402D12-8BDA-B1A0-1A52-E18C026B6F35}"/>
              </a:ext>
            </a:extLst>
          </p:cNvPr>
          <p:cNvGraphicFramePr>
            <a:graphicFrameLocks noGrp="1"/>
          </p:cNvGraphicFramePr>
          <p:nvPr>
            <p:extLst>
              <p:ext uri="{D42A27DB-BD31-4B8C-83A1-F6EECF244321}">
                <p14:modId xmlns:p14="http://schemas.microsoft.com/office/powerpoint/2010/main" val="2606402100"/>
              </p:ext>
            </p:extLst>
          </p:nvPr>
        </p:nvGraphicFramePr>
        <p:xfrm>
          <a:off x="492914" y="1213029"/>
          <a:ext cx="11206172" cy="5644971"/>
        </p:xfrm>
        <a:graphic>
          <a:graphicData uri="http://schemas.openxmlformats.org/drawingml/2006/table">
            <a:tbl>
              <a:tblPr firstRow="1" bandRow="1">
                <a:tableStyleId>{F5AB1C69-6EDB-4FF4-983F-18BD219EF322}</a:tableStyleId>
              </a:tblPr>
              <a:tblGrid>
                <a:gridCol w="8810112">
                  <a:extLst>
                    <a:ext uri="{9D8B030D-6E8A-4147-A177-3AD203B41FA5}">
                      <a16:colId xmlns:a16="http://schemas.microsoft.com/office/drawing/2014/main" val="3844801597"/>
                    </a:ext>
                  </a:extLst>
                </a:gridCol>
                <a:gridCol w="2396060">
                  <a:extLst>
                    <a:ext uri="{9D8B030D-6E8A-4147-A177-3AD203B41FA5}">
                      <a16:colId xmlns:a16="http://schemas.microsoft.com/office/drawing/2014/main" val="3167985847"/>
                    </a:ext>
                  </a:extLst>
                </a:gridCol>
              </a:tblGrid>
              <a:tr h="404385">
                <a:tc>
                  <a:txBody>
                    <a:bodyPr/>
                    <a:lstStyle/>
                    <a:p>
                      <a:r>
                        <a:rPr lang="en-US" sz="2200" b="1" kern="1200">
                          <a:solidFill>
                            <a:schemeClr val="lt1"/>
                          </a:solidFill>
                          <a:effectLst/>
                        </a:rPr>
                        <a:t>Categoria</a:t>
                      </a:r>
                      <a:endParaRPr lang="en-US" sz="2200" b="1">
                        <a:latin typeface="Aptos" panose="020B0004020202020204" pitchFamily="34" charset="0"/>
                      </a:endParaRPr>
                    </a:p>
                  </a:txBody>
                  <a:tcPr/>
                </a:tc>
                <a:tc>
                  <a:txBody>
                    <a:bodyPr/>
                    <a:lstStyle/>
                    <a:p>
                      <a:r>
                        <a:rPr lang="en-US" sz="2200"/>
                        <a:t>Valor do prêmio</a:t>
                      </a:r>
                      <a:endParaRPr lang="en-US" sz="2200">
                        <a:latin typeface="Aptos" panose="020B0004020202020204" pitchFamily="34" charset="0"/>
                      </a:endParaRPr>
                    </a:p>
                  </a:txBody>
                  <a:tcPr/>
                </a:tc>
                <a:extLst>
                  <a:ext uri="{0D108BD9-81ED-4DB2-BD59-A6C34878D82A}">
                    <a16:rowId xmlns:a16="http://schemas.microsoft.com/office/drawing/2014/main" val="791251203"/>
                  </a:ext>
                </a:extLst>
              </a:tr>
              <a:tr h="722116">
                <a:tc>
                  <a:txBody>
                    <a:bodyPr/>
                    <a:lstStyle/>
                    <a:p>
                      <a:r>
                        <a:rPr lang="en-US" sz="2200" b="0" kern="1200">
                          <a:solidFill>
                            <a:schemeClr val="tx1"/>
                          </a:solidFill>
                          <a:effectLst/>
                        </a:rPr>
                        <a:t>Melhor Agente Geral</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$20,000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2646114247"/>
                  </a:ext>
                </a:extLst>
              </a:tr>
              <a:tr h="722116">
                <a:tc>
                  <a:txBody>
                    <a:bodyPr/>
                    <a:lstStyle/>
                    <a:p>
                      <a:r>
                        <a:rPr lang="en-US" sz="2200" b="0" kern="1200">
                          <a:solidFill>
                            <a:schemeClr val="tx1"/>
                          </a:solidFill>
                          <a:effectLst/>
                        </a:rPr>
                        <a:t>Melhor Agente em Python</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998105245"/>
                  </a:ext>
                </a:extLst>
              </a:tr>
              <a:tr h="722116">
                <a:tc>
                  <a:txBody>
                    <a:bodyPr/>
                    <a:lstStyle/>
                    <a:p>
                      <a:r>
                        <a:rPr lang="en-US" sz="2200" b="0" kern="1200">
                          <a:solidFill>
                            <a:schemeClr val="tx1"/>
                          </a:solidFill>
                          <a:effectLst/>
                          <a:latin typeface="Aptos" panose="020B0004020202020204" pitchFamily="34" charset="0"/>
                        </a:rPr>
                        <a:t>Melhor Agente em C#</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1960521213"/>
                  </a:ext>
                </a:extLst>
              </a:tr>
              <a:tr h="722116">
                <a:tc>
                  <a:txBody>
                    <a:bodyPr/>
                    <a:lstStyle/>
                    <a:p>
                      <a:r>
                        <a:rPr lang="en-US" sz="2200" b="0" kern="1200">
                          <a:solidFill>
                            <a:schemeClr val="tx1"/>
                          </a:solidFill>
                          <a:effectLst/>
                        </a:rPr>
                        <a:t>Melhor Agente em Java</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1205271122"/>
                  </a:ext>
                </a:extLst>
              </a:tr>
              <a:tr h="722116">
                <a:tc>
                  <a:txBody>
                    <a:bodyPr/>
                    <a:lstStyle/>
                    <a:p>
                      <a:r>
                        <a:rPr lang="en-US" sz="2200" b="0" kern="1200" err="1">
                          <a:solidFill>
                            <a:schemeClr val="tx1"/>
                          </a:solidFill>
                          <a:effectLst/>
                        </a:rPr>
                        <a:t>Melhor</a:t>
                      </a:r>
                      <a:r>
                        <a:rPr lang="en-US" sz="2200" b="0" kern="1200">
                          <a:solidFill>
                            <a:schemeClr val="tx1"/>
                          </a:solidFill>
                          <a:effectLst/>
                        </a:rPr>
                        <a:t> </a:t>
                      </a:r>
                      <a:r>
                        <a:rPr lang="en-US" sz="2200" b="0" kern="1200" err="1">
                          <a:solidFill>
                            <a:schemeClr val="tx1"/>
                          </a:solidFill>
                          <a:effectLst/>
                        </a:rPr>
                        <a:t>Agente</a:t>
                      </a:r>
                      <a:r>
                        <a:rPr lang="en-US" sz="2200" b="0" kern="1200">
                          <a:solidFill>
                            <a:schemeClr val="tx1"/>
                          </a:solidFill>
                          <a:effectLst/>
                        </a:rPr>
                        <a:t> em JavaScript/TypeScript </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416779422"/>
                  </a:ext>
                </a:extLst>
              </a:tr>
              <a:tr h="646251">
                <a:tc>
                  <a:txBody>
                    <a:bodyPr/>
                    <a:lstStyle/>
                    <a:p>
                      <a:r>
                        <a:rPr lang="en-US" sz="2200" b="0" kern="1200">
                          <a:solidFill>
                            <a:schemeClr val="tx1"/>
                          </a:solidFill>
                          <a:effectLst/>
                        </a:rPr>
                        <a:t>Melhor Agente Copilot (com MS Copilot Studio ou 365 Agents SDK) </a:t>
                      </a:r>
                      <a:endParaRPr lang="en-US" sz="2200">
                        <a:solidFill>
                          <a:schemeClr val="tx1"/>
                        </a:solidFill>
                        <a:latin typeface="Aptos" panose="020B0004020202020204" pitchFamily="34" charset="0"/>
                      </a:endParaRPr>
                    </a:p>
                  </a:txBody>
                  <a:tcPr/>
                </a:tc>
                <a:tc>
                  <a:txBody>
                    <a:bodyPr/>
                    <a:lstStyle/>
                    <a:p>
                      <a:r>
                        <a:rPr lang="en-US" sz="2200" b="0" kern="1200">
                          <a:solidFill>
                            <a:schemeClr val="tx1"/>
                          </a:solidFill>
                          <a:effectLst/>
                        </a:rPr>
                        <a:t>$5,000</a:t>
                      </a:r>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732963978"/>
                  </a:ext>
                </a:extLst>
              </a:tr>
              <a:tr h="722116">
                <a:tc>
                  <a:txBody>
                    <a:bodyPr/>
                    <a:lstStyle/>
                    <a:p>
                      <a:r>
                        <a:rPr lang="en-US" sz="2200" b="0" kern="1200">
                          <a:solidFill>
                            <a:schemeClr val="tx1"/>
                          </a:solidFill>
                          <a:effectLst/>
                        </a:rPr>
                        <a:t>Melhor Uso do Azure AI Agent Service</a:t>
                      </a:r>
                      <a:endParaRPr lang="en-US" sz="2200">
                        <a:solidFill>
                          <a:schemeClr val="tx1"/>
                        </a:solidFill>
                        <a:latin typeface="Aptos" panose="020B0004020202020204"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200" b="0" kern="1200">
                          <a:solidFill>
                            <a:schemeClr val="tx1"/>
                          </a:solidFill>
                          <a:effectLst/>
                        </a:rPr>
                        <a:t>$5,000</a:t>
                      </a:r>
                    </a:p>
                    <a:p>
                      <a:endParaRPr lang="en-US" sz="2200">
                        <a:solidFill>
                          <a:schemeClr val="tx1"/>
                        </a:solidFill>
                        <a:latin typeface="Aptos" panose="020B0004020202020204" pitchFamily="34" charset="0"/>
                      </a:endParaRPr>
                    </a:p>
                  </a:txBody>
                  <a:tcPr/>
                </a:tc>
                <a:extLst>
                  <a:ext uri="{0D108BD9-81ED-4DB2-BD59-A6C34878D82A}">
                    <a16:rowId xmlns:a16="http://schemas.microsoft.com/office/drawing/2014/main" val="1775448910"/>
                  </a:ext>
                </a:extLst>
              </a:tr>
            </a:tbl>
          </a:graphicData>
        </a:graphic>
      </p:graphicFrame>
      <p:sp>
        <p:nvSpPr>
          <p:cNvPr id="8" name="TextBox 7">
            <a:extLst>
              <a:ext uri="{FF2B5EF4-FFF2-40B4-BE49-F238E27FC236}">
                <a16:creationId xmlns:a16="http://schemas.microsoft.com/office/drawing/2014/main" id="{30183566-5F9C-0193-1801-5C486B8EF919}"/>
              </a:ext>
            </a:extLst>
          </p:cNvPr>
          <p:cNvSpPr txBox="1"/>
          <p:nvPr/>
        </p:nvSpPr>
        <p:spPr>
          <a:xfrm>
            <a:off x="8525246" y="466912"/>
            <a:ext cx="3173840" cy="553998"/>
          </a:xfrm>
          <a:prstGeom prst="rect">
            <a:avLst/>
          </a:prstGeom>
          <a:noFill/>
        </p:spPr>
        <p:txBody>
          <a:bodyPr wrap="square" lIns="0" tIns="0" rIns="0" bIns="0" rtlCol="0">
            <a:spAutoFit/>
          </a:bodyPr>
          <a:lstStyle/>
          <a:p>
            <a:pPr algn="l"/>
            <a:r>
              <a:rPr lang="en-US" i="1" err="1">
                <a:latin typeface="Aptos" panose="020B0004020202020204" pitchFamily="34" charset="0"/>
              </a:rPr>
              <a:t>O valor do prêmio é por equipe, não por membro da equipe</a:t>
            </a:r>
          </a:p>
        </p:txBody>
      </p:sp>
    </p:spTree>
    <p:extLst>
      <p:ext uri="{BB962C8B-B14F-4D97-AF65-F5344CB8AC3E}">
        <p14:creationId xmlns:p14="http://schemas.microsoft.com/office/powerpoint/2010/main" val="284639448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D9FA9-507C-79E2-0439-0833DDA3A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30CDA-C64D-8EA8-DE32-65EC10F9C189}"/>
              </a:ext>
            </a:extLst>
          </p:cNvPr>
          <p:cNvSpPr>
            <a:spLocks noGrp="1"/>
          </p:cNvSpPr>
          <p:nvPr>
            <p:ph type="title"/>
          </p:nvPr>
        </p:nvSpPr>
        <p:spPr>
          <a:xfrm>
            <a:off x="585215" y="2146826"/>
            <a:ext cx="11805567" cy="1384995"/>
          </a:xfrm>
        </p:spPr>
        <p:txBody>
          <a:bodyPr/>
          <a:lstStyle/>
          <a:p>
            <a:r>
              <a:rPr lang="en-US" sz="5000"/>
              <a:t>Building an agent</a:t>
            </a:r>
            <a:br>
              <a:rPr lang="en-US" sz="5000"/>
            </a:br>
            <a:r>
              <a:rPr lang="en-US" sz="5000"/>
              <a:t>with Microsoft technologies</a:t>
            </a:r>
          </a:p>
        </p:txBody>
      </p:sp>
    </p:spTree>
    <p:extLst>
      <p:ext uri="{BB962C8B-B14F-4D97-AF65-F5344CB8AC3E}">
        <p14:creationId xmlns:p14="http://schemas.microsoft.com/office/powerpoint/2010/main" val="401328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6C481-0F4F-45A8-4A66-7FFD948FB2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364E37-12C5-C2AB-C8B6-A9084FCCC742}"/>
              </a:ext>
            </a:extLst>
          </p:cNvPr>
          <p:cNvSpPr>
            <a:spLocks noGrp="1"/>
          </p:cNvSpPr>
          <p:nvPr>
            <p:ph type="title"/>
          </p:nvPr>
        </p:nvSpPr>
        <p:spPr/>
        <p:txBody>
          <a:bodyPr/>
          <a:lstStyle/>
          <a:p>
            <a:r>
              <a:rPr lang="en-US"/>
              <a:t>Componentes do agente</a:t>
            </a:r>
          </a:p>
        </p:txBody>
      </p:sp>
      <p:graphicFrame>
        <p:nvGraphicFramePr>
          <p:cNvPr id="6" name="Table 5">
            <a:extLst>
              <a:ext uri="{FF2B5EF4-FFF2-40B4-BE49-F238E27FC236}">
                <a16:creationId xmlns:a16="http://schemas.microsoft.com/office/drawing/2014/main" id="{A3733B21-39D7-5BE6-1035-BE0EEEFD32A3}"/>
              </a:ext>
            </a:extLst>
          </p:cNvPr>
          <p:cNvGraphicFramePr>
            <a:graphicFrameLocks noGrp="1"/>
          </p:cNvGraphicFramePr>
          <p:nvPr>
            <p:extLst>
              <p:ext uri="{D42A27DB-BD31-4B8C-83A1-F6EECF244321}">
                <p14:modId xmlns:p14="http://schemas.microsoft.com/office/powerpoint/2010/main" val="3595624021"/>
              </p:ext>
            </p:extLst>
          </p:nvPr>
        </p:nvGraphicFramePr>
        <p:xfrm>
          <a:off x="588263" y="1341018"/>
          <a:ext cx="11471216" cy="5351519"/>
        </p:xfrm>
        <a:graphic>
          <a:graphicData uri="http://schemas.openxmlformats.org/drawingml/2006/table">
            <a:tbl>
              <a:tblPr firstRow="1" bandRow="1">
                <a:tableStyleId>{F5AB1C69-6EDB-4FF4-983F-18BD219EF322}</a:tableStyleId>
              </a:tblPr>
              <a:tblGrid>
                <a:gridCol w="5708035">
                  <a:extLst>
                    <a:ext uri="{9D8B030D-6E8A-4147-A177-3AD203B41FA5}">
                      <a16:colId xmlns:a16="http://schemas.microsoft.com/office/drawing/2014/main" val="461787052"/>
                    </a:ext>
                  </a:extLst>
                </a:gridCol>
                <a:gridCol w="5763181">
                  <a:extLst>
                    <a:ext uri="{9D8B030D-6E8A-4147-A177-3AD203B41FA5}">
                      <a16:colId xmlns:a16="http://schemas.microsoft.com/office/drawing/2014/main" val="2318204061"/>
                    </a:ext>
                  </a:extLst>
                </a:gridCol>
              </a:tblGrid>
              <a:tr h="351283">
                <a:tc>
                  <a:txBody>
                    <a:bodyPr/>
                    <a:lstStyle/>
                    <a:p>
                      <a:r>
                        <a:rPr lang="en-US" sz="2200"/>
                        <a:t>Componente</a:t>
                      </a:r>
                    </a:p>
                  </a:txBody>
                  <a:tcPr/>
                </a:tc>
                <a:tc>
                  <a:txBody>
                    <a:bodyPr/>
                    <a:lstStyle/>
                    <a:p>
                      <a:r>
                        <a:rPr lang="en-US" sz="2200"/>
                        <a:t>Opções</a:t>
                      </a:r>
                    </a:p>
                  </a:txBody>
                  <a:tcPr/>
                </a:tc>
                <a:extLst>
                  <a:ext uri="{0D108BD9-81ED-4DB2-BD59-A6C34878D82A}">
                    <a16:rowId xmlns:a16="http://schemas.microsoft.com/office/drawing/2014/main" val="75146174"/>
                  </a:ext>
                </a:extLst>
              </a:tr>
              <a:tr h="80999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a:t>LLM</a:t>
                      </a:r>
                      <a:r>
                        <a:rPr lang="en-US" sz="2200"/>
                        <a:t>: O modelo que toma todas as decisões e gera respostas</a:t>
                      </a:r>
                    </a:p>
                  </a:txBody>
                  <a:tcPr/>
                </a:tc>
                <a:tc>
                  <a:txBody>
                    <a:bodyPr/>
                    <a:lstStyle/>
                    <a:p>
                      <a:r>
                        <a:rPr lang="en-US" sz="2200"/>
                        <a:t>Azure OpenAI, Azure AI Model Catalog,</a:t>
                      </a:r>
                    </a:p>
                    <a:p>
                      <a:r>
                        <a:rPr lang="en-US" sz="2200"/>
                        <a:t>GitHub Modelos, Modelos locais do Phi</a:t>
                      </a:r>
                    </a:p>
                  </a:txBody>
                  <a:tcPr/>
                </a:tc>
                <a:extLst>
                  <a:ext uri="{0D108BD9-81ED-4DB2-BD59-A6C34878D82A}">
                    <a16:rowId xmlns:a16="http://schemas.microsoft.com/office/drawing/2014/main" val="1236162622"/>
                  </a:ext>
                </a:extLst>
              </a:tr>
              <a:tr h="1092095">
                <a:tc>
                  <a:txBody>
                    <a:bodyPr/>
                    <a:lstStyle/>
                    <a:p>
                      <a:r>
                        <a:rPr lang="en-US" sz="2200" b="1"/>
                        <a:t>Orquestrador: </a:t>
                      </a:r>
                      <a:r>
                        <a:rPr lang="en-US" sz="2200" b="0"/>
                        <a:t>Um framework para gerenciar a sequência de chamadas a LLMs</a:t>
                      </a:r>
                    </a:p>
                  </a:txBody>
                  <a:tcPr/>
                </a:tc>
                <a:tc>
                  <a:txBody>
                    <a:bodyPr/>
                    <a:lstStyle/>
                    <a:p>
                      <a:r>
                        <a:rPr lang="en-US" sz="2200"/>
                        <a:t>Semantic Kernel (Python/C#),</a:t>
                      </a:r>
                    </a:p>
                    <a:p>
                      <a:r>
                        <a:rPr lang="en-US" sz="2200"/>
                        <a:t>AutoGen (Python), Azure AI SDK</a:t>
                      </a:r>
                    </a:p>
                    <a:p>
                      <a:pPr>
                        <a:spcBef>
                          <a:spcPts val="1200"/>
                        </a:spcBef>
                      </a:pPr>
                      <a:r>
                        <a:rPr lang="en-US" sz="2200"/>
                        <a:t>Frameworks de código abierto com compatibilidade com Azure:</a:t>
                      </a:r>
                    </a:p>
                    <a:p>
                      <a:r>
                        <a:rPr lang="en-US" sz="2200"/>
                        <a:t>Langchain, Llamaindex, CrewAI, ...</a:t>
                      </a:r>
                    </a:p>
                  </a:txBody>
                  <a:tcPr/>
                </a:tc>
                <a:extLst>
                  <a:ext uri="{0D108BD9-81ED-4DB2-BD59-A6C34878D82A}">
                    <a16:rowId xmlns:a16="http://schemas.microsoft.com/office/drawing/2014/main" val="968267010"/>
                  </a:ext>
                </a:extLst>
              </a:tr>
              <a:tr h="1092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a:t>Bancos de dados: </a:t>
                      </a:r>
                      <a:r>
                        <a:rPr lang="en-US" sz="2200" b="0"/>
                        <a:t>Recuperar conhecimento para LLMs ou armazenar resultados de fluxos de trabalho de agentes</a:t>
                      </a:r>
                    </a:p>
                  </a:txBody>
                  <a:tcPr/>
                </a:tc>
                <a:tc>
                  <a:txBody>
                    <a:bodyPr/>
                    <a:lstStyle/>
                    <a:p>
                      <a:r>
                        <a:rPr lang="en-US" sz="2200"/>
                        <a:t>Azure AI Search, Azure Cosmos DB, </a:t>
                      </a:r>
                    </a:p>
                    <a:p>
                      <a:r>
                        <a:rPr lang="en-US" sz="2200"/>
                        <a:t>Azure Banco de Dados para PostgreSQL, Azure SQL</a:t>
                      </a:r>
                    </a:p>
                  </a:txBody>
                  <a:tcPr/>
                </a:tc>
                <a:extLst>
                  <a:ext uri="{0D108BD9-81ED-4DB2-BD59-A6C34878D82A}">
                    <a16:rowId xmlns:a16="http://schemas.microsoft.com/office/drawing/2014/main" val="1627411657"/>
                  </a:ext>
                </a:extLst>
              </a:tr>
              <a:tr h="1092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200" b="1"/>
                        <a:t>Ferramentas: </a:t>
                      </a:r>
                      <a:r>
                        <a:rPr lang="en-US" sz="2200" b="0"/>
                        <a:t>Serviços que capacitam os LLMs com mais funcionalidade</a:t>
                      </a:r>
                    </a:p>
                  </a:txBody>
                  <a:tcPr/>
                </a:tc>
                <a:tc>
                  <a:txBody>
                    <a:bodyPr/>
                    <a:lstStyle/>
                    <a:p>
                      <a:r>
                        <a:rPr lang="en-US" sz="2200"/>
                        <a:t>Azure Document Intelligence,</a:t>
                      </a:r>
                    </a:p>
                    <a:p>
                      <a:r>
                        <a:rPr lang="en-US" sz="2200"/>
                        <a:t>Azure Speech APIs, Bing Search,</a:t>
                      </a:r>
                    </a:p>
                    <a:p>
                      <a:r>
                        <a:rPr lang="en-US" sz="2200"/>
                        <a:t>Azure Communication Services,...</a:t>
                      </a:r>
                    </a:p>
                  </a:txBody>
                  <a:tcPr/>
                </a:tc>
                <a:extLst>
                  <a:ext uri="{0D108BD9-81ED-4DB2-BD59-A6C34878D82A}">
                    <a16:rowId xmlns:a16="http://schemas.microsoft.com/office/drawing/2014/main" val="1367134666"/>
                  </a:ext>
                </a:extLst>
              </a:tr>
            </a:tbl>
          </a:graphicData>
        </a:graphic>
      </p:graphicFrame>
    </p:spTree>
    <p:extLst>
      <p:ext uri="{BB962C8B-B14F-4D97-AF65-F5344CB8AC3E}">
        <p14:creationId xmlns:p14="http://schemas.microsoft.com/office/powerpoint/2010/main" val="91712791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89F142-62C4-9669-00DD-58CDC7C78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3FC792-C329-D922-256C-AB4632DBD75E}"/>
              </a:ext>
            </a:extLst>
          </p:cNvPr>
          <p:cNvSpPr>
            <a:spLocks noGrp="1"/>
          </p:cNvSpPr>
          <p:nvPr>
            <p:ph type="title"/>
          </p:nvPr>
        </p:nvSpPr>
        <p:spPr>
          <a:xfrm>
            <a:off x="588263" y="457200"/>
            <a:ext cx="4075178" cy="553998"/>
          </a:xfrm>
        </p:spPr>
        <p:txBody>
          <a:bodyPr/>
          <a:lstStyle/>
          <a:p>
            <a:r>
              <a:rPr lang="en-US"/>
              <a:t>Opções de LLM</a:t>
            </a:r>
          </a:p>
        </p:txBody>
      </p:sp>
      <p:sp>
        <p:nvSpPr>
          <p:cNvPr id="4" name="TextBox 3">
            <a:extLst>
              <a:ext uri="{FF2B5EF4-FFF2-40B4-BE49-F238E27FC236}">
                <a16:creationId xmlns:a16="http://schemas.microsoft.com/office/drawing/2014/main" id="{F430F1D5-9B18-2858-3FBC-8EB096C1B596}"/>
              </a:ext>
            </a:extLst>
          </p:cNvPr>
          <p:cNvSpPr txBox="1"/>
          <p:nvPr/>
        </p:nvSpPr>
        <p:spPr>
          <a:xfrm>
            <a:off x="460248" y="1227655"/>
            <a:ext cx="4602082" cy="1107996"/>
          </a:xfrm>
          <a:prstGeom prst="rect">
            <a:avLst/>
          </a:prstGeom>
          <a:noFill/>
        </p:spPr>
        <p:txBody>
          <a:bodyPr wrap="square" lIns="0" tIns="0" rIns="0" bIns="0" rtlCol="0">
            <a:spAutoFit/>
          </a:bodyPr>
          <a:lstStyle/>
          <a:p>
            <a:pPr algn="ctr"/>
            <a:r>
              <a:rPr lang="en-US" sz="2400" b="1" err="1"/>
              <a:t>Azure OpenAI</a:t>
            </a:r>
          </a:p>
          <a:p>
            <a:pPr algn="ctr"/>
            <a:r>
              <a:rPr lang="en-US" sz="2400" err="1"/>
              <a:t>Inclui gpt-4o, realtime, </a:t>
            </a:r>
          </a:p>
          <a:p>
            <a:pPr algn="ctr"/>
            <a:r>
              <a:rPr lang="en-US" sz="2400" err="1"/>
              <a:t>o3-mini, embedding-3,...</a:t>
            </a:r>
          </a:p>
        </p:txBody>
      </p:sp>
      <p:sp>
        <p:nvSpPr>
          <p:cNvPr id="3" name="TextBox 2">
            <a:extLst>
              <a:ext uri="{FF2B5EF4-FFF2-40B4-BE49-F238E27FC236}">
                <a16:creationId xmlns:a16="http://schemas.microsoft.com/office/drawing/2014/main" id="{605C1803-AE16-6B37-164B-CB8EF03779CE}"/>
              </a:ext>
            </a:extLst>
          </p:cNvPr>
          <p:cNvSpPr txBox="1"/>
          <p:nvPr/>
        </p:nvSpPr>
        <p:spPr>
          <a:xfrm>
            <a:off x="460248" y="3660105"/>
            <a:ext cx="4233671" cy="1415772"/>
          </a:xfrm>
          <a:prstGeom prst="rect">
            <a:avLst/>
          </a:prstGeom>
          <a:noFill/>
        </p:spPr>
        <p:txBody>
          <a:bodyPr wrap="square" lIns="0" tIns="0" rIns="0" bIns="0" rtlCol="0">
            <a:spAutoFit/>
          </a:bodyPr>
          <a:lstStyle/>
          <a:p>
            <a:pPr algn="ctr"/>
            <a:r>
              <a:rPr lang="en-US" sz="2000" b="1" err="1"/>
              <a:t>Catáloga de modelos de Azure AI</a:t>
            </a:r>
          </a:p>
          <a:p>
            <a:pPr algn="ctr"/>
            <a:r>
              <a:rPr lang="en-US" sz="2400" err="1"/>
              <a:t>Inclui modelos do DeepSeek, Mistral, Cohere, Jamba, Phi, ...</a:t>
            </a:r>
          </a:p>
          <a:p>
            <a:pPr algn="ctr"/>
            <a:endParaRPr lang="en-US" sz="2400" b="1" err="1"/>
          </a:p>
        </p:txBody>
      </p:sp>
      <p:sp>
        <p:nvSpPr>
          <p:cNvPr id="7" name="TextBox 6">
            <a:extLst>
              <a:ext uri="{FF2B5EF4-FFF2-40B4-BE49-F238E27FC236}">
                <a16:creationId xmlns:a16="http://schemas.microsoft.com/office/drawing/2014/main" id="{49ACAC32-8D6B-1C9D-8A7F-4A201F490FD6}"/>
              </a:ext>
            </a:extLst>
          </p:cNvPr>
          <p:cNvSpPr txBox="1"/>
          <p:nvPr/>
        </p:nvSpPr>
        <p:spPr>
          <a:xfrm>
            <a:off x="460248" y="5125639"/>
            <a:ext cx="4233672" cy="1477328"/>
          </a:xfrm>
          <a:prstGeom prst="rect">
            <a:avLst/>
          </a:prstGeom>
          <a:noFill/>
        </p:spPr>
        <p:txBody>
          <a:bodyPr wrap="square" lIns="0" tIns="0" rIns="0" bIns="0" rtlCol="0">
            <a:spAutoFit/>
          </a:bodyPr>
          <a:lstStyle/>
          <a:p>
            <a:pPr algn="ctr"/>
            <a:r>
              <a:rPr lang="en-US" sz="2400" b="1" err="1"/>
              <a:t>GitHub Modelos</a:t>
            </a:r>
            <a:br>
              <a:rPr lang="en-US" sz="2400" b="1" err="1"/>
            </a:br>
            <a:r>
              <a:rPr lang="en-US" sz="2400" err="1"/>
              <a:t>Inclui modelos de DeepSeek, Mistral, Cohere, Jamba, Phi... </a:t>
            </a:r>
          </a:p>
          <a:p>
            <a:pPr algn="ctr"/>
            <a:r>
              <a:rPr lang="en-US" sz="2400" err="1"/>
              <a:t>GRÁTIS!</a:t>
            </a:r>
            <a:endParaRPr lang="en-US" sz="2400" b="1" err="1"/>
          </a:p>
        </p:txBody>
      </p:sp>
      <p:sp>
        <p:nvSpPr>
          <p:cNvPr id="9" name="TextBox 8">
            <a:extLst>
              <a:ext uri="{FF2B5EF4-FFF2-40B4-BE49-F238E27FC236}">
                <a16:creationId xmlns:a16="http://schemas.microsoft.com/office/drawing/2014/main" id="{31390B97-45A8-AEEB-48D6-1AB93DBAD577}"/>
              </a:ext>
            </a:extLst>
          </p:cNvPr>
          <p:cNvSpPr txBox="1"/>
          <p:nvPr/>
        </p:nvSpPr>
        <p:spPr>
          <a:xfrm>
            <a:off x="4693920" y="5394354"/>
            <a:ext cx="7498079" cy="738664"/>
          </a:xfrm>
          <a:prstGeom prst="rect">
            <a:avLst/>
          </a:prstGeom>
          <a:solidFill>
            <a:srgbClr val="FFE399"/>
          </a:solidFill>
        </p:spPr>
        <p:txBody>
          <a:bodyPr wrap="square" lIns="0" tIns="0" rIns="0" bIns="0" rtlCol="0">
            <a:spAutoFit/>
          </a:bodyPr>
          <a:lstStyle/>
          <a:p>
            <a:pPr marL="91440">
              <a:spcBef>
                <a:spcPts val="1200"/>
              </a:spcBef>
            </a:pPr>
            <a:r>
              <a:rPr lang="en-US" sz="2400" err="1"/>
              <a:t>"Prototipando agentes de IA com modelos do GitHub"</a:t>
            </a:r>
          </a:p>
          <a:p>
            <a:pPr marL="91440"/>
            <a:r>
              <a:rPr lang="en-US" sz="2400" i="1"/>
              <a:t>April 15 (en), April 22 (es)</a:t>
            </a:r>
            <a:endParaRPr lang="en-US" sz="2400" i="1" err="1"/>
          </a:p>
        </p:txBody>
      </p:sp>
      <p:sp>
        <p:nvSpPr>
          <p:cNvPr id="17" name="TextBox 16">
            <a:extLst>
              <a:ext uri="{FF2B5EF4-FFF2-40B4-BE49-F238E27FC236}">
                <a16:creationId xmlns:a16="http://schemas.microsoft.com/office/drawing/2014/main" id="{2652CDC8-F400-A4B4-7BE8-DFEEFA98E791}"/>
              </a:ext>
            </a:extLst>
          </p:cNvPr>
          <p:cNvSpPr txBox="1"/>
          <p:nvPr/>
        </p:nvSpPr>
        <p:spPr>
          <a:xfrm>
            <a:off x="4693921" y="3729398"/>
            <a:ext cx="7498080" cy="1107996"/>
          </a:xfrm>
          <a:prstGeom prst="rect">
            <a:avLst/>
          </a:prstGeom>
          <a:solidFill>
            <a:srgbClr val="FFE399"/>
          </a:solidFill>
        </p:spPr>
        <p:txBody>
          <a:bodyPr wrap="square" lIns="0" tIns="0" rIns="0" bIns="0" rtlCol="0">
            <a:spAutoFit/>
          </a:bodyPr>
          <a:lstStyle/>
          <a:p>
            <a:pPr marL="91440">
              <a:spcBef>
                <a:spcPts val="1200"/>
              </a:spcBef>
            </a:pPr>
            <a:r>
              <a:rPr lang="en-US" sz="2400" err="1"/>
              <a:t>"Crie agentes com um exército de modelos"</a:t>
            </a:r>
          </a:p>
          <a:p>
            <a:pPr marL="91440"/>
            <a:r>
              <a:rPr lang="en-US" sz="2400" i="1"/>
              <a:t>April 16 (en) / 17 (es)</a:t>
            </a:r>
            <a:r>
              <a:rPr lang="en-US" sz="2400" b="0" i="1">
                <a:effectLst/>
              </a:rPr>
              <a:t>, Facundo Santiago</a:t>
            </a:r>
          </a:p>
          <a:p>
            <a:pPr marL="91440"/>
            <a:endParaRPr lang="en-US" sz="2400" err="1"/>
          </a:p>
        </p:txBody>
      </p:sp>
      <p:sp>
        <p:nvSpPr>
          <p:cNvPr id="21" name="TextBox 20">
            <a:extLst>
              <a:ext uri="{FF2B5EF4-FFF2-40B4-BE49-F238E27FC236}">
                <a16:creationId xmlns:a16="http://schemas.microsoft.com/office/drawing/2014/main" id="{86558F2B-9293-6A10-9ECD-B629EE3CA317}"/>
              </a:ext>
            </a:extLst>
          </p:cNvPr>
          <p:cNvSpPr txBox="1"/>
          <p:nvPr/>
        </p:nvSpPr>
        <p:spPr>
          <a:xfrm>
            <a:off x="4693919" y="1171890"/>
            <a:ext cx="7498081" cy="2000548"/>
          </a:xfrm>
          <a:prstGeom prst="rect">
            <a:avLst/>
          </a:prstGeom>
          <a:solidFill>
            <a:srgbClr val="FFE399"/>
          </a:solidFill>
        </p:spPr>
        <p:txBody>
          <a:bodyPr wrap="square" lIns="0" tIns="0" rIns="0" bIns="0" rtlCol="0">
            <a:spAutoFit/>
          </a:bodyPr>
          <a:lstStyle/>
          <a:p>
            <a:pPr algn="l">
              <a:buNone/>
            </a:pPr>
            <a:r>
              <a:rPr lang="en-US" sz="2400" err="1"/>
              <a:t>"</a:t>
            </a:r>
            <a:r>
              <a:rPr lang="en-US" sz="2400" i="0">
                <a:solidFill>
                  <a:srgbClr val="171717"/>
                </a:solidFill>
                <a:effectLst/>
                <a:latin typeface="Segoe UI" panose="020B0502040204020203" pitchFamily="34" charset="0"/>
              </a:rPr>
              <a:t>Crie um aplicativo com o Azure AI Agent Service</a:t>
            </a:r>
            <a:r>
              <a:rPr lang="en-US" sz="2400" err="1"/>
              <a:t>"</a:t>
            </a:r>
          </a:p>
          <a:p>
            <a:pPr marL="91440"/>
            <a:r>
              <a:rPr lang="en-US" sz="2400" i="1"/>
              <a:t>April 10, Gabriela de Queiroz (pt) </a:t>
            </a:r>
            <a:r>
              <a:rPr lang="en-US" sz="2400" i="1" err="1"/>
              <a:t>🇧🇷</a:t>
            </a:r>
            <a:endParaRPr lang="en-US" sz="2400" i="1">
              <a:effectLst/>
            </a:endParaRPr>
          </a:p>
          <a:p>
            <a:pPr marL="91440">
              <a:spcBef>
                <a:spcPts val="1200"/>
              </a:spcBef>
            </a:pPr>
            <a:r>
              <a:rPr lang="en-US" sz="2400" err="1"/>
              <a:t>"Seu primeiro agente de IA em JS com o Azure AI Agent Service"</a:t>
            </a:r>
          </a:p>
          <a:p>
            <a:pPr marL="91440"/>
            <a:r>
              <a:rPr lang="en-US" sz="2400" i="1" err="1"/>
              <a:t>April 17, Cynthia Zanoni (pt) 🇧🇷</a:t>
            </a:r>
          </a:p>
        </p:txBody>
      </p:sp>
    </p:spTree>
    <p:extLst>
      <p:ext uri="{BB962C8B-B14F-4D97-AF65-F5344CB8AC3E}">
        <p14:creationId xmlns:p14="http://schemas.microsoft.com/office/powerpoint/2010/main" val="800114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CBAE6-0181-0E45-24A7-FA846BA86A24}"/>
            </a:ext>
          </a:extLst>
        </p:cNvPr>
        <p:cNvGrpSpPr/>
        <p:nvPr/>
      </p:nvGrpSpPr>
      <p:grpSpPr>
        <a:xfrm>
          <a:off x="0" y="0"/>
          <a:ext cx="0" cy="0"/>
          <a:chOff x="0" y="0"/>
          <a:chExt cx="0" cy="0"/>
        </a:xfrm>
      </p:grpSpPr>
      <p:sp>
        <p:nvSpPr>
          <p:cNvPr id="4" name="Rounded Rectangle 17">
            <a:extLst>
              <a:ext uri="{FF2B5EF4-FFF2-40B4-BE49-F238E27FC236}">
                <a16:creationId xmlns:a16="http://schemas.microsoft.com/office/drawing/2014/main" id="{C9B7543C-57C6-7DC9-4876-3D2DC01C69A9}"/>
              </a:ext>
              <a:ext uri="{C183D7F6-B498-43B3-948B-1728B52AA6E4}">
                <adec:decorative xmlns:adec="http://schemas.microsoft.com/office/drawing/2017/decorative" val="1"/>
              </a:ext>
            </a:extLst>
          </p:cNvPr>
          <p:cNvSpPr/>
          <p:nvPr/>
        </p:nvSpPr>
        <p:spPr bwMode="auto">
          <a:xfrm>
            <a:off x="-9258" y="0"/>
            <a:ext cx="5519115" cy="6858000"/>
          </a:xfrm>
          <a:prstGeom prst="homePlate">
            <a:avLst>
              <a:gd name="adj" fmla="val 11432"/>
            </a:avLst>
          </a:prstGeom>
          <a:gradFill flip="none" rotWithShape="1">
            <a:gsLst>
              <a:gs pos="32000">
                <a:schemeClr val="accent4"/>
              </a:gs>
              <a:gs pos="6800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Sans Text" pitchFamily="2" charset="0"/>
              <a:ea typeface="Segoe UI" pitchFamily="34" charset="0"/>
              <a:cs typeface="Segoe Sans Text" pitchFamily="2" charset="0"/>
            </a:endParaRPr>
          </a:p>
        </p:txBody>
      </p:sp>
      <p:sp>
        <p:nvSpPr>
          <p:cNvPr id="5" name="TextBox 4">
            <a:extLst>
              <a:ext uri="{FF2B5EF4-FFF2-40B4-BE49-F238E27FC236}">
                <a16:creationId xmlns:a16="http://schemas.microsoft.com/office/drawing/2014/main" id="{F461780D-F563-2D59-D471-A86C121171FD}"/>
              </a:ext>
            </a:extLst>
          </p:cNvPr>
          <p:cNvSpPr txBox="1"/>
          <p:nvPr/>
        </p:nvSpPr>
        <p:spPr>
          <a:xfrm>
            <a:off x="1205250" y="1142742"/>
            <a:ext cx="394426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a:ea typeface="+mn-ea"/>
                <a:cs typeface="+mn-cs"/>
              </a:rPr>
              <a:t>Construir agentes com </a:t>
            </a:r>
            <a:r>
              <a:rPr kumimoji="0" lang="en-US" sz="2800" b="0" i="0" u="none" strike="noStrike" kern="1200" cap="none" spc="0" normalizeH="0" baseline="0" noProof="0">
                <a:ln>
                  <a:noFill/>
                </a:ln>
                <a:solidFill>
                  <a:srgbClr val="000000"/>
                </a:solidFill>
                <a:effectLst/>
                <a:uLnTx/>
                <a:uFillTx/>
                <a:latin typeface="Segoe Sans Text Semibold"/>
                <a:ea typeface="+mn-ea"/>
                <a:cs typeface="+mn-cs"/>
              </a:rPr>
              <a:t>Azure AI Agent Service</a:t>
            </a:r>
          </a:p>
        </p:txBody>
      </p:sp>
      <p:sp>
        <p:nvSpPr>
          <p:cNvPr id="6" name="TextBox 5">
            <a:extLst>
              <a:ext uri="{FF2B5EF4-FFF2-40B4-BE49-F238E27FC236}">
                <a16:creationId xmlns:a16="http://schemas.microsoft.com/office/drawing/2014/main" id="{0F1EC524-E643-8DA9-67DF-8B867D2B6B10}"/>
              </a:ext>
            </a:extLst>
          </p:cNvPr>
          <p:cNvSpPr txBox="1"/>
          <p:nvPr/>
        </p:nvSpPr>
        <p:spPr>
          <a:xfrm>
            <a:off x="5965924" y="1151969"/>
            <a:ext cx="522731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a:ea typeface="+mn-ea"/>
                <a:cs typeface="+mn-cs"/>
              </a:rPr>
              <a:t>Orquestre-os juntos com </a:t>
            </a:r>
            <a:r>
              <a:rPr kumimoji="0" lang="en-US" sz="2800" b="1" i="0" u="none" strike="noStrike" kern="1200" cap="none" spc="0" normalizeH="0" baseline="0" noProof="0">
                <a:ln>
                  <a:noFill/>
                </a:ln>
                <a:solidFill>
                  <a:srgbClr val="000000"/>
                </a:solidFill>
                <a:effectLst/>
                <a:uLnTx/>
                <a:uFillTx/>
                <a:latin typeface="Segoe Sans Text"/>
                <a:ea typeface="+mn-ea"/>
                <a:cs typeface="+mn-cs"/>
              </a:rPr>
              <a:t>AutoGen</a:t>
            </a:r>
            <a:r>
              <a:rPr kumimoji="0" lang="en-US" sz="2800" b="0" i="0" u="none" strike="noStrike" kern="1200" cap="none" spc="0" normalizeH="0" baseline="0" noProof="0">
                <a:ln>
                  <a:noFill/>
                </a:ln>
                <a:solidFill>
                  <a:srgbClr val="000000"/>
                </a:solidFill>
                <a:effectLst/>
                <a:uLnTx/>
                <a:uFillTx/>
                <a:latin typeface="Segoe Sans Text"/>
                <a:ea typeface="+mn-ea"/>
                <a:cs typeface="+mn-cs"/>
              </a:rPr>
              <a:t> e </a:t>
            </a:r>
            <a:r>
              <a:rPr kumimoji="0" lang="en-US" sz="2800" b="1" i="0" u="none" strike="noStrike" kern="1200" cap="none" spc="0" normalizeH="0" baseline="0" noProof="0">
                <a:ln>
                  <a:noFill/>
                </a:ln>
                <a:solidFill>
                  <a:srgbClr val="000000"/>
                </a:solidFill>
                <a:effectLst/>
                <a:uLnTx/>
                <a:uFillTx/>
                <a:latin typeface="Segoe Sans Text"/>
                <a:ea typeface="+mn-ea"/>
                <a:cs typeface="+mn-cs"/>
              </a:rPr>
              <a:t>Semantic Kernel</a:t>
            </a:r>
            <a:endParaRPr kumimoji="0" lang="en-US" sz="2800" b="1" i="0" u="none" strike="noStrike" kern="1200" cap="none" spc="0" normalizeH="0" baseline="0" noProof="0">
              <a:ln>
                <a:noFill/>
              </a:ln>
              <a:solidFill>
                <a:srgbClr val="000000"/>
              </a:solidFill>
              <a:effectLst/>
              <a:uLnTx/>
              <a:uFillTx/>
              <a:latin typeface="Segoe Sans Text Semibold"/>
              <a:ea typeface="+mn-ea"/>
              <a:cs typeface="+mn-cs"/>
            </a:endParaRPr>
          </a:p>
        </p:txBody>
      </p:sp>
      <p:sp>
        <p:nvSpPr>
          <p:cNvPr id="7" name="TextBox 6">
            <a:extLst>
              <a:ext uri="{FF2B5EF4-FFF2-40B4-BE49-F238E27FC236}">
                <a16:creationId xmlns:a16="http://schemas.microsoft.com/office/drawing/2014/main" id="{1A44FB15-92E4-88E2-7698-B16D5F60BEE7}"/>
              </a:ext>
            </a:extLst>
          </p:cNvPr>
          <p:cNvSpPr txBox="1"/>
          <p:nvPr/>
        </p:nvSpPr>
        <p:spPr>
          <a:xfrm>
            <a:off x="1235730" y="844192"/>
            <a:ext cx="127919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Agente único</a:t>
            </a:r>
          </a:p>
        </p:txBody>
      </p:sp>
      <p:sp>
        <p:nvSpPr>
          <p:cNvPr id="8" name="TextBox 7">
            <a:extLst>
              <a:ext uri="{FF2B5EF4-FFF2-40B4-BE49-F238E27FC236}">
                <a16:creationId xmlns:a16="http://schemas.microsoft.com/office/drawing/2014/main" id="{2B1F3557-1B37-0062-8736-C11C02EC2B8B}"/>
              </a:ext>
            </a:extLst>
          </p:cNvPr>
          <p:cNvSpPr txBox="1"/>
          <p:nvPr/>
        </p:nvSpPr>
        <p:spPr>
          <a:xfrm>
            <a:off x="5965924" y="867170"/>
            <a:ext cx="119455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UI" panose="020B0502040204020203" pitchFamily="34" charset="0"/>
              </a:rPr>
              <a:t>Multiagente</a:t>
            </a:r>
          </a:p>
        </p:txBody>
      </p:sp>
      <p:pic>
        <p:nvPicPr>
          <p:cNvPr id="9" name="Picture 4" descr="Semantic Kernel's new icon and the art of teamwork ...">
            <a:extLst>
              <a:ext uri="{FF2B5EF4-FFF2-40B4-BE49-F238E27FC236}">
                <a16:creationId xmlns:a16="http://schemas.microsoft.com/office/drawing/2014/main" id="{E3E81EF6-956E-BE1F-C19A-49103CB78F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869" y="2533837"/>
            <a:ext cx="2191862" cy="219186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utoGen - Reviews, Pros &amp; Cons | Companies using AutoGen">
            <a:extLst>
              <a:ext uri="{FF2B5EF4-FFF2-40B4-BE49-F238E27FC236}">
                <a16:creationId xmlns:a16="http://schemas.microsoft.com/office/drawing/2014/main" id="{98E3781F-D4CA-A997-FA99-62A99C2CD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882" y="2711841"/>
            <a:ext cx="1927295" cy="1927295"/>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2B47A6DA-C21C-D545-8629-BEFA2FE160FC}"/>
              </a:ext>
            </a:extLst>
          </p:cNvPr>
          <p:cNvSpPr txBox="1"/>
          <p:nvPr/>
        </p:nvSpPr>
        <p:spPr>
          <a:xfrm>
            <a:off x="641370" y="728670"/>
            <a:ext cx="420308" cy="584775"/>
          </a:xfrm>
          <a:prstGeom prst="rect">
            <a:avLst/>
          </a:prstGeom>
          <a:solidFill>
            <a:schemeClr val="accent5">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1</a:t>
            </a:r>
          </a:p>
        </p:txBody>
      </p:sp>
      <p:sp>
        <p:nvSpPr>
          <p:cNvPr id="12" name="TextBox 11">
            <a:extLst>
              <a:ext uri="{FF2B5EF4-FFF2-40B4-BE49-F238E27FC236}">
                <a16:creationId xmlns:a16="http://schemas.microsoft.com/office/drawing/2014/main" id="{AE73308C-1887-9EC7-B89E-BEFC9698C862}"/>
              </a:ext>
            </a:extLst>
          </p:cNvPr>
          <p:cNvSpPr txBox="1"/>
          <p:nvPr/>
        </p:nvSpPr>
        <p:spPr>
          <a:xfrm>
            <a:off x="5374770" y="705692"/>
            <a:ext cx="420308" cy="584775"/>
          </a:xfrm>
          <a:prstGeom prst="rect">
            <a:avLst/>
          </a:prstGeom>
          <a:solidFill>
            <a:schemeClr val="accent5">
              <a:lumMod val="60000"/>
              <a:lumOff val="4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2</a:t>
            </a:r>
          </a:p>
        </p:txBody>
      </p:sp>
      <p:sp>
        <p:nvSpPr>
          <p:cNvPr id="13" name="TextBox 12">
            <a:extLst>
              <a:ext uri="{FF2B5EF4-FFF2-40B4-BE49-F238E27FC236}">
                <a16:creationId xmlns:a16="http://schemas.microsoft.com/office/drawing/2014/main" id="{CA57A348-593A-AB17-91D0-6B9D69D4488A}"/>
              </a:ext>
            </a:extLst>
          </p:cNvPr>
          <p:cNvSpPr txBox="1"/>
          <p:nvPr/>
        </p:nvSpPr>
        <p:spPr>
          <a:xfrm>
            <a:off x="6124882" y="4977249"/>
            <a:ext cx="201529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SDK de pesquisa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de última geração</a:t>
            </a:r>
          </a:p>
        </p:txBody>
      </p:sp>
      <p:sp>
        <p:nvSpPr>
          <p:cNvPr id="14" name="TextBox 13">
            <a:extLst>
              <a:ext uri="{FF2B5EF4-FFF2-40B4-BE49-F238E27FC236}">
                <a16:creationId xmlns:a16="http://schemas.microsoft.com/office/drawing/2014/main" id="{55AE27C7-A73A-9C62-B466-6802DEBF2AFD}"/>
              </a:ext>
            </a:extLst>
          </p:cNvPr>
          <p:cNvSpPr txBox="1"/>
          <p:nvPr/>
        </p:nvSpPr>
        <p:spPr>
          <a:xfrm>
            <a:off x="8316564" y="4977696"/>
            <a:ext cx="243047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SDK estável 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pronto para produção</a:t>
            </a:r>
          </a:p>
        </p:txBody>
      </p:sp>
      <p:sp>
        <p:nvSpPr>
          <p:cNvPr id="15" name="TextBox 14">
            <a:extLst>
              <a:ext uri="{FF2B5EF4-FFF2-40B4-BE49-F238E27FC236}">
                <a16:creationId xmlns:a16="http://schemas.microsoft.com/office/drawing/2014/main" id="{3265EC36-6EA8-3771-E5AC-B44731AC4661}"/>
              </a:ext>
            </a:extLst>
          </p:cNvPr>
          <p:cNvSpPr txBox="1"/>
          <p:nvPr/>
        </p:nvSpPr>
        <p:spPr>
          <a:xfrm>
            <a:off x="1000846" y="4977248"/>
            <a:ext cx="3150093" cy="120032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Microsserviço de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agente gerenciado</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a:solidFill>
                <a:srgbClr val="000000"/>
              </a:solidFill>
              <a:latin typeface="Segoe Sans Text"/>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Inclui memória e ferramentas</a:t>
            </a:r>
          </a:p>
        </p:txBody>
      </p:sp>
      <p:sp>
        <p:nvSpPr>
          <p:cNvPr id="16" name="Rectangle 15">
            <a:extLst>
              <a:ext uri="{FF2B5EF4-FFF2-40B4-BE49-F238E27FC236}">
                <a16:creationId xmlns:a16="http://schemas.microsoft.com/office/drawing/2014/main" id="{45C88E6B-6F68-2655-57A9-35479351C1C4}"/>
              </a:ext>
            </a:extLst>
          </p:cNvPr>
          <p:cNvSpPr/>
          <p:nvPr/>
        </p:nvSpPr>
        <p:spPr>
          <a:xfrm>
            <a:off x="5546982" y="5891693"/>
            <a:ext cx="5227318" cy="42130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7" name="Right Arrow 16">
            <a:extLst>
              <a:ext uri="{FF2B5EF4-FFF2-40B4-BE49-F238E27FC236}">
                <a16:creationId xmlns:a16="http://schemas.microsoft.com/office/drawing/2014/main" id="{809AEADD-C8AE-4EA9-61F9-1E00FA65590C}"/>
              </a:ext>
            </a:extLst>
          </p:cNvPr>
          <p:cNvSpPr/>
          <p:nvPr/>
        </p:nvSpPr>
        <p:spPr>
          <a:xfrm>
            <a:off x="5546982" y="5891343"/>
            <a:ext cx="2782955" cy="421658"/>
          </a:xfrm>
          <a:prstGeom prst="rightArrow">
            <a:avLst>
              <a:gd name="adj1" fmla="val 100000"/>
              <a:gd name="adj2" fmla="val 25967"/>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18" name="TextBox 17">
            <a:extLst>
              <a:ext uri="{FF2B5EF4-FFF2-40B4-BE49-F238E27FC236}">
                <a16:creationId xmlns:a16="http://schemas.microsoft.com/office/drawing/2014/main" id="{5A8EDAE3-F6D4-97FF-DC1E-4A9F89FA1E74}"/>
              </a:ext>
            </a:extLst>
          </p:cNvPr>
          <p:cNvSpPr txBox="1"/>
          <p:nvPr/>
        </p:nvSpPr>
        <p:spPr>
          <a:xfrm>
            <a:off x="6302306" y="5942373"/>
            <a:ext cx="856325"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Ideação</a:t>
            </a:r>
          </a:p>
        </p:txBody>
      </p:sp>
      <p:sp>
        <p:nvSpPr>
          <p:cNvPr id="19" name="TextBox 18">
            <a:extLst>
              <a:ext uri="{FF2B5EF4-FFF2-40B4-BE49-F238E27FC236}">
                <a16:creationId xmlns:a16="http://schemas.microsoft.com/office/drawing/2014/main" id="{E4510D2B-2E82-1C48-1129-55393B61FBE4}"/>
              </a:ext>
            </a:extLst>
          </p:cNvPr>
          <p:cNvSpPr txBox="1"/>
          <p:nvPr/>
        </p:nvSpPr>
        <p:spPr>
          <a:xfrm>
            <a:off x="9014710" y="5942582"/>
            <a:ext cx="966931"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Produção</a:t>
            </a:r>
          </a:p>
        </p:txBody>
      </p:sp>
      <p:grpSp>
        <p:nvGrpSpPr>
          <p:cNvPr id="20" name="Group 19">
            <a:extLst>
              <a:ext uri="{FF2B5EF4-FFF2-40B4-BE49-F238E27FC236}">
                <a16:creationId xmlns:a16="http://schemas.microsoft.com/office/drawing/2014/main" id="{2829F574-C5BE-7F57-3289-AE949418B582}"/>
              </a:ext>
            </a:extLst>
          </p:cNvPr>
          <p:cNvGrpSpPr/>
          <p:nvPr/>
        </p:nvGrpSpPr>
        <p:grpSpPr>
          <a:xfrm>
            <a:off x="9576154" y="4462464"/>
            <a:ext cx="320214" cy="320214"/>
            <a:chOff x="10246651" y="4517738"/>
            <a:chExt cx="320214" cy="320214"/>
          </a:xfrm>
        </p:grpSpPr>
        <p:sp>
          <p:nvSpPr>
            <p:cNvPr id="21" name="Oval 20">
              <a:extLst>
                <a:ext uri="{FF2B5EF4-FFF2-40B4-BE49-F238E27FC236}">
                  <a16:creationId xmlns:a16="http://schemas.microsoft.com/office/drawing/2014/main" id="{5BAB097A-F864-5259-F24C-0D1D36D8513D}"/>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22" name="Picture 6" descr="Python (programming language) - Wikipedia">
              <a:extLst>
                <a:ext uri="{FF2B5EF4-FFF2-40B4-BE49-F238E27FC236}">
                  <a16:creationId xmlns:a16="http://schemas.microsoft.com/office/drawing/2014/main" id="{6F61E063-EF22-1156-A48F-B32E5F88143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a:extLst>
              <a:ext uri="{FF2B5EF4-FFF2-40B4-BE49-F238E27FC236}">
                <a16:creationId xmlns:a16="http://schemas.microsoft.com/office/drawing/2014/main" id="{CFB4376E-9048-EC49-B65D-CD6E8F384553}"/>
              </a:ext>
            </a:extLst>
          </p:cNvPr>
          <p:cNvGrpSpPr/>
          <p:nvPr/>
        </p:nvGrpSpPr>
        <p:grpSpPr>
          <a:xfrm>
            <a:off x="9900101" y="4435086"/>
            <a:ext cx="374971" cy="374971"/>
            <a:chOff x="10570598" y="4492224"/>
            <a:chExt cx="374971" cy="374971"/>
          </a:xfrm>
        </p:grpSpPr>
        <p:sp>
          <p:nvSpPr>
            <p:cNvPr id="24" name="Oval 23">
              <a:extLst>
                <a:ext uri="{FF2B5EF4-FFF2-40B4-BE49-F238E27FC236}">
                  <a16:creationId xmlns:a16="http://schemas.microsoft.com/office/drawing/2014/main" id="{19E5EB95-8842-FC8E-DC16-D324150CA3F8}"/>
                </a:ext>
              </a:extLst>
            </p:cNvPr>
            <p:cNvSpPr/>
            <p:nvPr/>
          </p:nvSpPr>
          <p:spPr>
            <a:xfrm>
              <a:off x="10597645"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25" name="Picture 2">
              <a:extLst>
                <a:ext uri="{FF2B5EF4-FFF2-40B4-BE49-F238E27FC236}">
                  <a16:creationId xmlns:a16="http://schemas.microsoft.com/office/drawing/2014/main" id="{AC7875C6-BF0F-050B-EC24-50B0B6CE61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0598" y="4492224"/>
              <a:ext cx="374971" cy="374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a:extLst>
              <a:ext uri="{FF2B5EF4-FFF2-40B4-BE49-F238E27FC236}">
                <a16:creationId xmlns:a16="http://schemas.microsoft.com/office/drawing/2014/main" id="{DDA2DF5D-9CBF-73BB-D92A-ACF2D557F9FD}"/>
              </a:ext>
            </a:extLst>
          </p:cNvPr>
          <p:cNvGrpSpPr/>
          <p:nvPr/>
        </p:nvGrpSpPr>
        <p:grpSpPr>
          <a:xfrm>
            <a:off x="10274869" y="4462464"/>
            <a:ext cx="320214" cy="320214"/>
            <a:chOff x="10945366" y="4517738"/>
            <a:chExt cx="320214" cy="320214"/>
          </a:xfrm>
        </p:grpSpPr>
        <p:sp>
          <p:nvSpPr>
            <p:cNvPr id="27" name="Oval 26">
              <a:extLst>
                <a:ext uri="{FF2B5EF4-FFF2-40B4-BE49-F238E27FC236}">
                  <a16:creationId xmlns:a16="http://schemas.microsoft.com/office/drawing/2014/main" id="{9E5C72E6-9557-B5B6-2B78-BADA2434A099}"/>
                </a:ext>
              </a:extLst>
            </p:cNvPr>
            <p:cNvSpPr/>
            <p:nvPr/>
          </p:nvSpPr>
          <p:spPr>
            <a:xfrm>
              <a:off x="10945366"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28" name="Picture 2">
              <a:extLst>
                <a:ext uri="{FF2B5EF4-FFF2-40B4-BE49-F238E27FC236}">
                  <a16:creationId xmlns:a16="http://schemas.microsoft.com/office/drawing/2014/main" id="{47493264-6974-DE16-FBD2-325C766BD3B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290" r="13720" b="6295"/>
            <a:stretch/>
          </p:blipFill>
          <p:spPr bwMode="auto">
            <a:xfrm>
              <a:off x="11028790" y="4550726"/>
              <a:ext cx="155186" cy="2389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2100344E-2D72-E735-D218-23A385C2DE27}"/>
              </a:ext>
            </a:extLst>
          </p:cNvPr>
          <p:cNvGrpSpPr/>
          <p:nvPr/>
        </p:nvGrpSpPr>
        <p:grpSpPr>
          <a:xfrm>
            <a:off x="7888186" y="4462464"/>
            <a:ext cx="320214" cy="320214"/>
            <a:chOff x="10246651" y="4517738"/>
            <a:chExt cx="320214" cy="320214"/>
          </a:xfrm>
        </p:grpSpPr>
        <p:sp>
          <p:nvSpPr>
            <p:cNvPr id="30" name="Oval 29">
              <a:extLst>
                <a:ext uri="{FF2B5EF4-FFF2-40B4-BE49-F238E27FC236}">
                  <a16:creationId xmlns:a16="http://schemas.microsoft.com/office/drawing/2014/main" id="{6C2C9FBD-7612-DBF3-C1A7-651B0EDEB2D5}"/>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31" name="Picture 6" descr="Python (programming language) - Wikipedia">
              <a:extLst>
                <a:ext uri="{FF2B5EF4-FFF2-40B4-BE49-F238E27FC236}">
                  <a16:creationId xmlns:a16="http://schemas.microsoft.com/office/drawing/2014/main" id="{CC417069-FD03-6587-5055-08AB435D1E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pic>
        <p:nvPicPr>
          <p:cNvPr id="32" name="Picture 31" descr="A colorful hexagon with stars&#10;&#10;Description automatically generated">
            <a:extLst>
              <a:ext uri="{FF2B5EF4-FFF2-40B4-BE49-F238E27FC236}">
                <a16:creationId xmlns:a16="http://schemas.microsoft.com/office/drawing/2014/main" id="{12777217-12EC-739F-35C1-698052CD0BB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92151" y="2587438"/>
            <a:ext cx="2051698" cy="2051698"/>
          </a:xfrm>
          <a:prstGeom prst="rect">
            <a:avLst/>
          </a:prstGeom>
        </p:spPr>
      </p:pic>
      <p:grpSp>
        <p:nvGrpSpPr>
          <p:cNvPr id="33" name="Group 32">
            <a:extLst>
              <a:ext uri="{FF2B5EF4-FFF2-40B4-BE49-F238E27FC236}">
                <a16:creationId xmlns:a16="http://schemas.microsoft.com/office/drawing/2014/main" id="{22B4E819-B6BC-4838-7B3B-8E09082998F3}"/>
              </a:ext>
            </a:extLst>
          </p:cNvPr>
          <p:cNvGrpSpPr/>
          <p:nvPr/>
        </p:nvGrpSpPr>
        <p:grpSpPr>
          <a:xfrm>
            <a:off x="7541232" y="4468539"/>
            <a:ext cx="320214" cy="320214"/>
            <a:chOff x="10945366" y="4517738"/>
            <a:chExt cx="320214" cy="320214"/>
          </a:xfrm>
        </p:grpSpPr>
        <p:sp>
          <p:nvSpPr>
            <p:cNvPr id="34" name="Oval 33">
              <a:extLst>
                <a:ext uri="{FF2B5EF4-FFF2-40B4-BE49-F238E27FC236}">
                  <a16:creationId xmlns:a16="http://schemas.microsoft.com/office/drawing/2014/main" id="{A300D08E-08B3-0FDD-92F5-596D4524875A}"/>
                </a:ext>
              </a:extLst>
            </p:cNvPr>
            <p:cNvSpPr/>
            <p:nvPr/>
          </p:nvSpPr>
          <p:spPr>
            <a:xfrm>
              <a:off x="10945366"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35" name="Picture 2">
              <a:extLst>
                <a:ext uri="{FF2B5EF4-FFF2-40B4-BE49-F238E27FC236}">
                  <a16:creationId xmlns:a16="http://schemas.microsoft.com/office/drawing/2014/main" id="{A95B2D9E-1149-818F-8A7B-B730A9DA8CF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8290" r="13720" b="6295"/>
            <a:stretch/>
          </p:blipFill>
          <p:spPr bwMode="auto">
            <a:xfrm>
              <a:off x="11028790" y="4550726"/>
              <a:ext cx="155186" cy="23899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142324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E7493-0C33-3A39-5CB0-92EE4754B9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AA1518-41DB-720F-B862-91DF352613B8}"/>
              </a:ext>
            </a:extLst>
          </p:cNvPr>
          <p:cNvSpPr>
            <a:spLocks noGrp="1"/>
          </p:cNvSpPr>
          <p:nvPr>
            <p:ph type="title"/>
          </p:nvPr>
        </p:nvSpPr>
        <p:spPr/>
        <p:txBody>
          <a:bodyPr/>
          <a:lstStyle/>
          <a:p>
            <a:r>
              <a:rPr lang="en-US"/>
              <a:t>Azure AI Agents Service</a:t>
            </a:r>
          </a:p>
        </p:txBody>
      </p:sp>
      <p:sp>
        <p:nvSpPr>
          <p:cNvPr id="17" name="TextBox 16">
            <a:extLst>
              <a:ext uri="{FF2B5EF4-FFF2-40B4-BE49-F238E27FC236}">
                <a16:creationId xmlns:a16="http://schemas.microsoft.com/office/drawing/2014/main" id="{4DBEFE48-F592-E1C5-FEF7-462F018ED8D2}"/>
              </a:ext>
            </a:extLst>
          </p:cNvPr>
          <p:cNvSpPr txBox="1"/>
          <p:nvPr/>
        </p:nvSpPr>
        <p:spPr>
          <a:xfrm>
            <a:off x="3340609" y="1397674"/>
            <a:ext cx="8851392" cy="3847207"/>
          </a:xfrm>
          <a:prstGeom prst="rect">
            <a:avLst/>
          </a:prstGeom>
          <a:solidFill>
            <a:srgbClr val="FFE399"/>
          </a:solidFill>
        </p:spPr>
        <p:txBody>
          <a:bodyPr wrap="square" lIns="0" tIns="0" rIns="0" bIns="0" rtlCol="0">
            <a:spAutoFit/>
          </a:bodyPr>
          <a:lstStyle/>
          <a:p>
            <a:pPr algn="l">
              <a:buNone/>
            </a:pPr>
            <a:r>
              <a:rPr lang="en-US" sz="2400" err="1"/>
              <a:t>"</a:t>
            </a:r>
            <a:r>
              <a:rPr lang="en-US" sz="2400" i="0">
                <a:solidFill>
                  <a:srgbClr val="171717"/>
                </a:solidFill>
                <a:effectLst/>
                <a:latin typeface="Segoe UI" panose="020B0502040204020203" pitchFamily="34" charset="0"/>
              </a:rPr>
              <a:t>Crie um aplicativo com o Azure AI Agent Service</a:t>
            </a:r>
            <a:r>
              <a:rPr lang="en-US" sz="2400" err="1"/>
              <a:t>"</a:t>
            </a:r>
          </a:p>
          <a:p>
            <a:pPr marL="91440"/>
            <a:r>
              <a:rPr lang="en-US" sz="2400" i="1"/>
              <a:t>April 10, Gabriela de Queiroz (pt) </a:t>
            </a:r>
            <a:r>
              <a:rPr lang="en-US" sz="2400" i="1" err="1"/>
              <a:t>🇧🇷</a:t>
            </a:r>
            <a:endParaRPr lang="en-US" sz="2400" i="1">
              <a:effectLst/>
            </a:endParaRPr>
          </a:p>
          <a:p>
            <a:pPr marL="91440">
              <a:spcBef>
                <a:spcPts val="1200"/>
              </a:spcBef>
            </a:pPr>
            <a:r>
              <a:rPr lang="en-US" sz="2400" err="1"/>
              <a:t>"Seu primeiro agente de IA em JS com o Azure AI Agent Service"</a:t>
            </a:r>
          </a:p>
          <a:p>
            <a:pPr marL="91440"/>
            <a:r>
              <a:rPr lang="en-US" sz="2400" i="1" err="1"/>
              <a:t>April 17, Cynthia Zanoni (pt) 🇧🇷</a:t>
            </a:r>
          </a:p>
          <a:p>
            <a:pPr marL="91440"/>
            <a:endParaRPr lang="en-US" sz="2400" i="1"/>
          </a:p>
          <a:p>
            <a:pPr marL="91440"/>
            <a:r>
              <a:rPr lang="en-US" sz="2400"/>
              <a:t>"Crie seu aplicativo com o Azure AI Agent Service (.NET)"</a:t>
            </a:r>
          </a:p>
          <a:p>
            <a:pPr marL="91440"/>
            <a:r>
              <a:rPr lang="en-US" sz="2400" i="1"/>
              <a:t>April 10, 3 PM PT, Aaron Powell (en)</a:t>
            </a:r>
          </a:p>
          <a:p>
            <a:pPr marL="91440"/>
            <a:endParaRPr lang="en-US" sz="2400" b="0" i="1">
              <a:effectLst/>
            </a:endParaRPr>
          </a:p>
          <a:p>
            <a:pPr marL="91440"/>
            <a:r>
              <a:rPr lang="en-US" sz="2400"/>
              <a:t>"Estendendo agentes de IA com funções do Azure"</a:t>
            </a:r>
          </a:p>
          <a:p>
            <a:pPr marL="91440"/>
            <a:r>
              <a:rPr lang="en-US" sz="2400" b="0" i="1">
                <a:effectLst/>
              </a:rPr>
              <a:t>April 24, Eamon O'Reilly, Nick Greenfield (en)</a:t>
            </a:r>
          </a:p>
        </p:txBody>
      </p:sp>
      <p:sp>
        <p:nvSpPr>
          <p:cNvPr id="5" name="TextBox 4">
            <a:extLst>
              <a:ext uri="{FF2B5EF4-FFF2-40B4-BE49-F238E27FC236}">
                <a16:creationId xmlns:a16="http://schemas.microsoft.com/office/drawing/2014/main" id="{2ABF83AA-8589-8C0E-027C-F56311BEF0CD}"/>
              </a:ext>
            </a:extLst>
          </p:cNvPr>
          <p:cNvSpPr txBox="1"/>
          <p:nvPr/>
        </p:nvSpPr>
        <p:spPr>
          <a:xfrm>
            <a:off x="588263" y="1397674"/>
            <a:ext cx="2752346" cy="3693319"/>
          </a:xfrm>
          <a:prstGeom prst="rect">
            <a:avLst/>
          </a:prstGeom>
          <a:noFill/>
        </p:spPr>
        <p:txBody>
          <a:bodyPr wrap="square" lIns="0" tIns="0" rIns="0" bIns="0" rtlCol="0">
            <a:spAutoFit/>
          </a:bodyPr>
          <a:lstStyle/>
          <a:p>
            <a:pPr algn="ctr"/>
            <a:r>
              <a:rPr lang="en-US" sz="2400" err="1"/>
              <a:t>O serviço de </a:t>
            </a:r>
          </a:p>
          <a:p>
            <a:pPr algn="ctr"/>
            <a:r>
              <a:rPr lang="en-US" sz="2400" err="1"/>
              <a:t>Azure AI Agents</a:t>
            </a:r>
          </a:p>
          <a:p>
            <a:pPr algn="ctr"/>
            <a:r>
              <a:rPr lang="en-US" sz="2400" err="1"/>
              <a:t>faz parte do </a:t>
            </a:r>
          </a:p>
          <a:p>
            <a:pPr algn="ctr"/>
            <a:r>
              <a:rPr lang="en-US" sz="2400" err="1"/>
              <a:t>Azure AI Foundry</a:t>
            </a:r>
          </a:p>
          <a:p>
            <a:pPr algn="ctr"/>
            <a:r>
              <a:rPr lang="en-US" sz="2400" err="1"/>
              <a:t>e torna mais fácil</a:t>
            </a:r>
          </a:p>
          <a:p>
            <a:pPr algn="ctr"/>
            <a:r>
              <a:rPr lang="en-US" sz="2400" err="1"/>
              <a:t>usar ferramentas integradas</a:t>
            </a:r>
          </a:p>
          <a:p>
            <a:pPr algn="ctr"/>
            <a:r>
              <a:rPr lang="en-US" sz="2400" err="1"/>
              <a:t>e observabilidade para código de agente.</a:t>
            </a:r>
          </a:p>
        </p:txBody>
      </p:sp>
    </p:spTree>
    <p:extLst>
      <p:ext uri="{BB962C8B-B14F-4D97-AF65-F5344CB8AC3E}">
        <p14:creationId xmlns:p14="http://schemas.microsoft.com/office/powerpoint/2010/main" val="327401375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DB4C2-B2A0-52D3-54A1-478561EB7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6265C7-B420-6BAD-2D0D-DF75A74896FC}"/>
              </a:ext>
            </a:extLst>
          </p:cNvPr>
          <p:cNvSpPr>
            <a:spLocks noGrp="1"/>
          </p:cNvSpPr>
          <p:nvPr>
            <p:ph type="title"/>
          </p:nvPr>
        </p:nvSpPr>
        <p:spPr>
          <a:xfrm>
            <a:off x="588262" y="457200"/>
            <a:ext cx="6726937" cy="553998"/>
          </a:xfrm>
        </p:spPr>
        <p:txBody>
          <a:bodyPr/>
          <a:lstStyle/>
          <a:p>
            <a:r>
              <a:rPr lang="en-US"/>
              <a:t>Orquestradores da Microsoft</a:t>
            </a:r>
          </a:p>
        </p:txBody>
      </p:sp>
      <p:sp>
        <p:nvSpPr>
          <p:cNvPr id="4" name="TextBox 3">
            <a:extLst>
              <a:ext uri="{FF2B5EF4-FFF2-40B4-BE49-F238E27FC236}">
                <a16:creationId xmlns:a16="http://schemas.microsoft.com/office/drawing/2014/main" id="{7C590B44-6B0C-5D86-73FD-CC9200BA5D4B}"/>
              </a:ext>
            </a:extLst>
          </p:cNvPr>
          <p:cNvSpPr txBox="1"/>
          <p:nvPr/>
        </p:nvSpPr>
        <p:spPr>
          <a:xfrm>
            <a:off x="588263" y="1526504"/>
            <a:ext cx="2817546" cy="738664"/>
          </a:xfrm>
          <a:prstGeom prst="rect">
            <a:avLst/>
          </a:prstGeom>
          <a:noFill/>
        </p:spPr>
        <p:txBody>
          <a:bodyPr wrap="square" lIns="0" tIns="0" rIns="0" bIns="0" rtlCol="0">
            <a:spAutoFit/>
          </a:bodyPr>
          <a:lstStyle/>
          <a:p>
            <a:pPr algn="ctr"/>
            <a:r>
              <a:rPr lang="en-US" sz="2400" b="1" err="1"/>
              <a:t>Semantic Kernel</a:t>
            </a:r>
          </a:p>
          <a:p>
            <a:pPr algn="ctr"/>
            <a:r>
              <a:rPr lang="en-US" sz="2400" err="1"/>
              <a:t>Python e C#</a:t>
            </a:r>
          </a:p>
        </p:txBody>
      </p:sp>
      <p:sp>
        <p:nvSpPr>
          <p:cNvPr id="9" name="TextBox 8">
            <a:extLst>
              <a:ext uri="{FF2B5EF4-FFF2-40B4-BE49-F238E27FC236}">
                <a16:creationId xmlns:a16="http://schemas.microsoft.com/office/drawing/2014/main" id="{F5CB52C7-768E-9839-0B55-C4E5E367A555}"/>
              </a:ext>
            </a:extLst>
          </p:cNvPr>
          <p:cNvSpPr txBox="1"/>
          <p:nvPr/>
        </p:nvSpPr>
        <p:spPr>
          <a:xfrm>
            <a:off x="3405810" y="5394354"/>
            <a:ext cx="8786190" cy="1107996"/>
          </a:xfrm>
          <a:prstGeom prst="rect">
            <a:avLst/>
          </a:prstGeom>
          <a:solidFill>
            <a:srgbClr val="FFE399"/>
          </a:solidFill>
        </p:spPr>
        <p:txBody>
          <a:bodyPr wrap="square" lIns="0" tIns="0" rIns="0" bIns="0" rtlCol="0">
            <a:spAutoFit/>
          </a:bodyPr>
          <a:lstStyle/>
          <a:p>
            <a:pPr marL="91440">
              <a:spcBef>
                <a:spcPts val="1200"/>
              </a:spcBef>
            </a:pPr>
            <a:r>
              <a:rPr lang="en-US" sz="2400" err="1"/>
              <a:t>"Construindo aplicações Agentic com AutoGen v0.4"</a:t>
            </a:r>
          </a:p>
          <a:p>
            <a:pPr marL="91440"/>
            <a:r>
              <a:rPr lang="en-US" sz="2400" i="1"/>
              <a:t>April 15</a:t>
            </a:r>
            <a:r>
              <a:rPr lang="en-US" sz="2400" b="0" i="1">
                <a:effectLst/>
              </a:rPr>
              <a:t>, Jack Gerrits, Eric Zhu (en)</a:t>
            </a:r>
          </a:p>
          <a:p>
            <a:pPr marL="91440"/>
            <a:endParaRPr lang="en-US" sz="2400" err="1"/>
          </a:p>
        </p:txBody>
      </p:sp>
      <p:pic>
        <p:nvPicPr>
          <p:cNvPr id="20" name="Graphic 19" descr="Presentation with media outline">
            <a:extLst>
              <a:ext uri="{FF2B5EF4-FFF2-40B4-BE49-F238E27FC236}">
                <a16:creationId xmlns:a16="http://schemas.microsoft.com/office/drawing/2014/main" id="{AD7BBD5D-1E91-71C6-99D0-C0EB47EA94C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49584" y="3414090"/>
            <a:ext cx="914400" cy="914400"/>
          </a:xfrm>
          <a:prstGeom prst="rect">
            <a:avLst/>
          </a:prstGeom>
        </p:spPr>
      </p:pic>
      <p:sp>
        <p:nvSpPr>
          <p:cNvPr id="21" name="TextBox 20">
            <a:extLst>
              <a:ext uri="{FF2B5EF4-FFF2-40B4-BE49-F238E27FC236}">
                <a16:creationId xmlns:a16="http://schemas.microsoft.com/office/drawing/2014/main" id="{371403DA-3CA6-E5A7-72CE-BB45C6C05276}"/>
              </a:ext>
            </a:extLst>
          </p:cNvPr>
          <p:cNvSpPr txBox="1"/>
          <p:nvPr/>
        </p:nvSpPr>
        <p:spPr>
          <a:xfrm>
            <a:off x="3414225" y="1383547"/>
            <a:ext cx="8656053" cy="3477875"/>
          </a:xfrm>
          <a:prstGeom prst="rect">
            <a:avLst/>
          </a:prstGeom>
          <a:solidFill>
            <a:srgbClr val="FFE399"/>
          </a:solidFill>
        </p:spPr>
        <p:txBody>
          <a:bodyPr wrap="square" lIns="0" tIns="0" rIns="0" bIns="0" rtlCol="0">
            <a:spAutoFit/>
          </a:bodyPr>
          <a:lstStyle/>
          <a:p>
            <a:pPr algn="l">
              <a:buNone/>
            </a:pPr>
            <a:r>
              <a:rPr lang="en-US" sz="2400" err="1"/>
              <a:t>"Transformando processos de negócios com IA multiagente usando Semantic Kernel "</a:t>
            </a:r>
          </a:p>
          <a:p>
            <a:pPr marL="91440"/>
            <a:r>
              <a:rPr lang="en-US" sz="2400" i="1"/>
              <a:t>April 10</a:t>
            </a:r>
            <a:r>
              <a:rPr lang="en-US" sz="2400" i="1">
                <a:effectLst/>
              </a:rPr>
              <a:t>, Shawn Henry (en)</a:t>
            </a:r>
          </a:p>
          <a:p>
            <a:pPr marL="91440">
              <a:spcBef>
                <a:spcPts val="1200"/>
              </a:spcBef>
            </a:pPr>
            <a:r>
              <a:rPr lang="en-US" sz="2400" err="1"/>
              <a:t>"IA multiagente com Semantic Kernel + Azure Cosmos DB"</a:t>
            </a:r>
          </a:p>
          <a:p>
            <a:pPr marL="91440"/>
            <a:r>
              <a:rPr lang="en-US" sz="2400" i="1" err="1"/>
              <a:t>April 16, </a:t>
            </a:r>
            <a:r>
              <a:rPr lang="en-US" sz="2400" i="1">
                <a:effectLst/>
              </a:rPr>
              <a:t>Sajeetharan Sinnathurai, Abhishek Gupta (en)</a:t>
            </a:r>
          </a:p>
          <a:p>
            <a:pPr marL="91440"/>
            <a:endParaRPr lang="en-US" sz="2400" i="1"/>
          </a:p>
          <a:p>
            <a:pPr marL="91440"/>
            <a:r>
              <a:rPr lang="en-US" sz="2400">
                <a:effectLst/>
              </a:rPr>
              <a:t>"Soluções multiagentes com SignalR, gRPC e HTTP usando Semantic Kernel "</a:t>
            </a:r>
          </a:p>
          <a:p>
            <a:pPr marL="91440"/>
            <a:r>
              <a:rPr lang="en-US" sz="2400" i="1"/>
              <a:t>April 22, Brandon Hurlburt (en)</a:t>
            </a:r>
            <a:endParaRPr lang="en-US" sz="2400" i="1">
              <a:effectLst/>
            </a:endParaRPr>
          </a:p>
        </p:txBody>
      </p:sp>
      <p:sp>
        <p:nvSpPr>
          <p:cNvPr id="6" name="TextBox 5">
            <a:extLst>
              <a:ext uri="{FF2B5EF4-FFF2-40B4-BE49-F238E27FC236}">
                <a16:creationId xmlns:a16="http://schemas.microsoft.com/office/drawing/2014/main" id="{4BDBB7FA-5E75-6B10-2D7D-7B48B2E077B8}"/>
              </a:ext>
            </a:extLst>
          </p:cNvPr>
          <p:cNvSpPr txBox="1"/>
          <p:nvPr/>
        </p:nvSpPr>
        <p:spPr>
          <a:xfrm>
            <a:off x="609931" y="5404654"/>
            <a:ext cx="2817546" cy="738664"/>
          </a:xfrm>
          <a:prstGeom prst="rect">
            <a:avLst/>
          </a:prstGeom>
          <a:noFill/>
        </p:spPr>
        <p:txBody>
          <a:bodyPr wrap="square" lIns="0" tIns="0" rIns="0" bIns="0" rtlCol="0">
            <a:spAutoFit/>
          </a:bodyPr>
          <a:lstStyle/>
          <a:p>
            <a:pPr algn="ctr"/>
            <a:r>
              <a:rPr lang="en-US" sz="2400" b="1" err="1"/>
              <a:t>AutoGen</a:t>
            </a:r>
          </a:p>
          <a:p>
            <a:pPr algn="ctr"/>
            <a:r>
              <a:rPr lang="en-US" sz="2400" err="1"/>
              <a:t>Python</a:t>
            </a:r>
          </a:p>
        </p:txBody>
      </p:sp>
    </p:spTree>
    <p:extLst>
      <p:ext uri="{BB962C8B-B14F-4D97-AF65-F5344CB8AC3E}">
        <p14:creationId xmlns:p14="http://schemas.microsoft.com/office/powerpoint/2010/main" val="273099491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0F12C-5D49-D03E-CF92-0250DA50FA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FDE745-5A1E-C3C7-00D3-2566CDCE47AD}"/>
              </a:ext>
            </a:extLst>
          </p:cNvPr>
          <p:cNvSpPr>
            <a:spLocks noGrp="1"/>
          </p:cNvSpPr>
          <p:nvPr>
            <p:ph type="title"/>
          </p:nvPr>
        </p:nvSpPr>
        <p:spPr>
          <a:xfrm>
            <a:off x="588262" y="457200"/>
            <a:ext cx="9841199" cy="553998"/>
          </a:xfrm>
        </p:spPr>
        <p:txBody>
          <a:bodyPr/>
          <a:lstStyle/>
          <a:p>
            <a:r>
              <a:rPr lang="en-US"/>
              <a:t>Orquestradores de código abierto</a:t>
            </a:r>
          </a:p>
        </p:txBody>
      </p:sp>
      <p:sp>
        <p:nvSpPr>
          <p:cNvPr id="4" name="TextBox 3">
            <a:extLst>
              <a:ext uri="{FF2B5EF4-FFF2-40B4-BE49-F238E27FC236}">
                <a16:creationId xmlns:a16="http://schemas.microsoft.com/office/drawing/2014/main" id="{122F796C-CC4B-21FC-F134-3CD84F2A3839}"/>
              </a:ext>
            </a:extLst>
          </p:cNvPr>
          <p:cNvSpPr txBox="1"/>
          <p:nvPr/>
        </p:nvSpPr>
        <p:spPr>
          <a:xfrm>
            <a:off x="588263" y="1526504"/>
            <a:ext cx="2380224" cy="738664"/>
          </a:xfrm>
          <a:prstGeom prst="rect">
            <a:avLst/>
          </a:prstGeom>
          <a:noFill/>
        </p:spPr>
        <p:txBody>
          <a:bodyPr wrap="square" lIns="0" tIns="0" rIns="0" bIns="0" rtlCol="0">
            <a:spAutoFit/>
          </a:bodyPr>
          <a:lstStyle/>
          <a:p>
            <a:pPr algn="ctr"/>
            <a:r>
              <a:rPr lang="en-US" sz="2400" b="1" err="1"/>
              <a:t>Llamaindex</a:t>
            </a:r>
          </a:p>
          <a:p>
            <a:pPr algn="ctr"/>
            <a:r>
              <a:rPr lang="en-US" sz="2400" err="1"/>
              <a:t>Python e JS</a:t>
            </a:r>
          </a:p>
        </p:txBody>
      </p:sp>
      <p:sp>
        <p:nvSpPr>
          <p:cNvPr id="9" name="TextBox 8">
            <a:extLst>
              <a:ext uri="{FF2B5EF4-FFF2-40B4-BE49-F238E27FC236}">
                <a16:creationId xmlns:a16="http://schemas.microsoft.com/office/drawing/2014/main" id="{77EACEFC-5529-96B0-EA65-2C40F03C994F}"/>
              </a:ext>
            </a:extLst>
          </p:cNvPr>
          <p:cNvSpPr txBox="1"/>
          <p:nvPr/>
        </p:nvSpPr>
        <p:spPr>
          <a:xfrm>
            <a:off x="2968487" y="3135716"/>
            <a:ext cx="9223511" cy="2585323"/>
          </a:xfrm>
          <a:prstGeom prst="rect">
            <a:avLst/>
          </a:prstGeom>
          <a:solidFill>
            <a:srgbClr val="FFE399"/>
          </a:solidFill>
        </p:spPr>
        <p:txBody>
          <a:bodyPr wrap="square" lIns="0" tIns="0" rIns="0" bIns="0" rtlCol="0">
            <a:spAutoFit/>
          </a:bodyPr>
          <a:lstStyle/>
          <a:p>
            <a:pPr marL="91440">
              <a:spcBef>
                <a:spcPts val="1200"/>
              </a:spcBef>
            </a:pPr>
            <a:r>
              <a:rPr lang="en-US" sz="2400" err="1"/>
              <a:t>"Construindo agentes Java AI usando LangChain4j e sessões dinâmicas"</a:t>
            </a:r>
          </a:p>
          <a:p>
            <a:pPr marL="91440"/>
            <a:r>
              <a:rPr lang="en-US" sz="2400" i="1"/>
              <a:t>April 17</a:t>
            </a:r>
            <a:r>
              <a:rPr lang="en-US" sz="2400" b="0" i="1">
                <a:effectLst/>
              </a:rPr>
              <a:t>, Brian Benz (en)</a:t>
            </a:r>
          </a:p>
          <a:p>
            <a:pPr marL="91440"/>
            <a:endParaRPr lang="en-US" sz="2400" i="1"/>
          </a:p>
          <a:p>
            <a:pPr marL="91440"/>
            <a:r>
              <a:rPr lang="en-US" sz="2400" b="0">
                <a:effectLst/>
              </a:rPr>
              <a:t>"API multiagente com LangGraph e Azure Cosmos DB"</a:t>
            </a:r>
          </a:p>
          <a:p>
            <a:pPr marL="91440"/>
            <a:r>
              <a:rPr lang="en-US" sz="2400" i="1" err="1"/>
              <a:t>April 16, Aayush Kataria, James Codella, Theo van Kraay (en)</a:t>
            </a:r>
          </a:p>
          <a:p>
            <a:pPr marL="91440"/>
            <a:endParaRPr lang="en-US" sz="2400" err="1"/>
          </a:p>
        </p:txBody>
      </p:sp>
      <p:sp>
        <p:nvSpPr>
          <p:cNvPr id="21" name="TextBox 20">
            <a:extLst>
              <a:ext uri="{FF2B5EF4-FFF2-40B4-BE49-F238E27FC236}">
                <a16:creationId xmlns:a16="http://schemas.microsoft.com/office/drawing/2014/main" id="{73D3C7AC-93CA-CBEC-3D06-85DAF7FE0724}"/>
              </a:ext>
            </a:extLst>
          </p:cNvPr>
          <p:cNvSpPr txBox="1"/>
          <p:nvPr/>
        </p:nvSpPr>
        <p:spPr>
          <a:xfrm>
            <a:off x="2968487" y="1531825"/>
            <a:ext cx="9101791" cy="1107996"/>
          </a:xfrm>
          <a:prstGeom prst="rect">
            <a:avLst/>
          </a:prstGeom>
          <a:solidFill>
            <a:srgbClr val="FFE399"/>
          </a:solidFill>
        </p:spPr>
        <p:txBody>
          <a:bodyPr wrap="square" lIns="0" tIns="0" rIns="0" bIns="0" rtlCol="0">
            <a:spAutoFit/>
          </a:bodyPr>
          <a:lstStyle/>
          <a:p>
            <a:pPr algn="l">
              <a:buNone/>
            </a:pPr>
            <a:r>
              <a:rPr lang="en-US" sz="2400" err="1"/>
              <a:t>"Agentes com conhecimento aumentado com LlamaIndex.TS"</a:t>
            </a:r>
          </a:p>
          <a:p>
            <a:pPr marL="91440"/>
            <a:r>
              <a:rPr lang="en-US" sz="2400" i="1"/>
              <a:t>April 21, Laurie Voss (en)</a:t>
            </a:r>
          </a:p>
          <a:p>
            <a:pPr marL="91440"/>
            <a:endParaRPr lang="en-US" sz="2400" i="1">
              <a:effectLst/>
            </a:endParaRPr>
          </a:p>
        </p:txBody>
      </p:sp>
      <p:sp>
        <p:nvSpPr>
          <p:cNvPr id="6" name="TextBox 5">
            <a:extLst>
              <a:ext uri="{FF2B5EF4-FFF2-40B4-BE49-F238E27FC236}">
                <a16:creationId xmlns:a16="http://schemas.microsoft.com/office/drawing/2014/main" id="{739D7914-C994-E51F-C993-FDA475C1C63B}"/>
              </a:ext>
            </a:extLst>
          </p:cNvPr>
          <p:cNvSpPr txBox="1"/>
          <p:nvPr/>
        </p:nvSpPr>
        <p:spPr>
          <a:xfrm>
            <a:off x="588262" y="3088061"/>
            <a:ext cx="2380225" cy="1477328"/>
          </a:xfrm>
          <a:prstGeom prst="rect">
            <a:avLst/>
          </a:prstGeom>
          <a:noFill/>
        </p:spPr>
        <p:txBody>
          <a:bodyPr wrap="square" lIns="0" tIns="0" rIns="0" bIns="0" rtlCol="0">
            <a:spAutoFit/>
          </a:bodyPr>
          <a:lstStyle/>
          <a:p>
            <a:pPr algn="ctr"/>
            <a:r>
              <a:rPr lang="en-US" sz="2400" b="1" err="1"/>
              <a:t>Langchain</a:t>
            </a:r>
          </a:p>
          <a:p>
            <a:pPr algn="ctr"/>
            <a:r>
              <a:rPr lang="en-US" sz="2400" err="1"/>
              <a:t>Versões em</a:t>
            </a:r>
          </a:p>
          <a:p>
            <a:pPr algn="ctr"/>
            <a:r>
              <a:rPr lang="en-US" sz="2400" err="1"/>
              <a:t>Python, JS,</a:t>
            </a:r>
          </a:p>
          <a:p>
            <a:pPr algn="ctr"/>
            <a:r>
              <a:rPr lang="en-US" sz="2400" err="1"/>
              <a:t>e Java</a:t>
            </a:r>
          </a:p>
        </p:txBody>
      </p:sp>
    </p:spTree>
    <p:extLst>
      <p:ext uri="{BB962C8B-B14F-4D97-AF65-F5344CB8AC3E}">
        <p14:creationId xmlns:p14="http://schemas.microsoft.com/office/powerpoint/2010/main" val="285874066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050072-39C6-C4F2-19FB-159CF99C59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3BE21E-A614-9F04-3BBF-471390932CD0}"/>
              </a:ext>
            </a:extLst>
          </p:cNvPr>
          <p:cNvSpPr>
            <a:spLocks noGrp="1"/>
          </p:cNvSpPr>
          <p:nvPr>
            <p:ph type="title"/>
          </p:nvPr>
        </p:nvSpPr>
        <p:spPr>
          <a:xfrm>
            <a:off x="588262" y="457200"/>
            <a:ext cx="9841199" cy="553998"/>
          </a:xfrm>
        </p:spPr>
        <p:txBody>
          <a:bodyPr/>
          <a:lstStyle/>
          <a:p>
            <a:r>
              <a:rPr lang="en-US"/>
              <a:t>Data stores</a:t>
            </a:r>
          </a:p>
        </p:txBody>
      </p:sp>
      <p:sp>
        <p:nvSpPr>
          <p:cNvPr id="4" name="TextBox 3">
            <a:extLst>
              <a:ext uri="{FF2B5EF4-FFF2-40B4-BE49-F238E27FC236}">
                <a16:creationId xmlns:a16="http://schemas.microsoft.com/office/drawing/2014/main" id="{C02CC31F-29A5-03D9-61EC-7B6419E28C15}"/>
              </a:ext>
            </a:extLst>
          </p:cNvPr>
          <p:cNvSpPr txBox="1"/>
          <p:nvPr/>
        </p:nvSpPr>
        <p:spPr>
          <a:xfrm>
            <a:off x="588263" y="1445641"/>
            <a:ext cx="2380224" cy="738664"/>
          </a:xfrm>
          <a:prstGeom prst="rect">
            <a:avLst/>
          </a:prstGeom>
          <a:noFill/>
        </p:spPr>
        <p:txBody>
          <a:bodyPr wrap="square" lIns="0" tIns="0" rIns="0" bIns="0" rtlCol="0">
            <a:spAutoFit/>
          </a:bodyPr>
          <a:lstStyle/>
          <a:p>
            <a:pPr algn="ctr"/>
            <a:r>
              <a:rPr lang="en-US" sz="2400" b="1" err="1"/>
              <a:t>Azure</a:t>
            </a:r>
          </a:p>
          <a:p>
            <a:pPr algn="ctr"/>
            <a:r>
              <a:rPr lang="en-US" sz="2400" b="1" err="1"/>
              <a:t>Cosmos DB</a:t>
            </a:r>
          </a:p>
        </p:txBody>
      </p:sp>
      <p:sp>
        <p:nvSpPr>
          <p:cNvPr id="21" name="TextBox 20">
            <a:extLst>
              <a:ext uri="{FF2B5EF4-FFF2-40B4-BE49-F238E27FC236}">
                <a16:creationId xmlns:a16="http://schemas.microsoft.com/office/drawing/2014/main" id="{B0163F78-0352-5EF6-7542-1FBB53E72A41}"/>
              </a:ext>
            </a:extLst>
          </p:cNvPr>
          <p:cNvSpPr txBox="1"/>
          <p:nvPr/>
        </p:nvSpPr>
        <p:spPr>
          <a:xfrm>
            <a:off x="2968487" y="1187652"/>
            <a:ext cx="9101791" cy="1846659"/>
          </a:xfrm>
          <a:prstGeom prst="rect">
            <a:avLst/>
          </a:prstGeom>
          <a:solidFill>
            <a:srgbClr val="FFE399"/>
          </a:solidFill>
        </p:spPr>
        <p:txBody>
          <a:bodyPr wrap="square" lIns="0" tIns="0" rIns="0" bIns="0" rtlCol="0">
            <a:spAutoFit/>
          </a:bodyPr>
          <a:lstStyle/>
          <a:p>
            <a:pPr marL="91440">
              <a:spcBef>
                <a:spcPts val="1200"/>
              </a:spcBef>
            </a:pPr>
            <a:r>
              <a:rPr lang="en-US" sz="2400" err="1"/>
              <a:t>"IA multiagente com Semantic Kernel + Azure Cosmos DB"</a:t>
            </a:r>
          </a:p>
          <a:p>
            <a:pPr marL="91440"/>
            <a:r>
              <a:rPr lang="en-US" sz="2400" i="1" err="1"/>
              <a:t>April 16, </a:t>
            </a:r>
            <a:r>
              <a:rPr lang="en-US" sz="2400" i="1">
                <a:effectLst/>
              </a:rPr>
              <a:t>Sajeetharan Sinnathurai, Abhishek Gupta (en)</a:t>
            </a:r>
            <a:br>
              <a:rPr lang="en-US" sz="2400" i="1">
                <a:effectLst/>
              </a:rPr>
            </a:br>
            <a:br>
              <a:rPr lang="en-US" sz="2400" i="1">
                <a:effectLst/>
              </a:rPr>
            </a:br>
            <a:r>
              <a:rPr lang="en-US" sz="2400" b="0">
                <a:effectLst/>
              </a:rPr>
              <a:t>"API multiagente com LangGraph e Azure Cosmos DB"</a:t>
            </a:r>
          </a:p>
          <a:p>
            <a:pPr marL="91440"/>
            <a:r>
              <a:rPr lang="en-US" sz="2400" i="1" err="1"/>
              <a:t>April 16, Aayush Kataria, James Codella, Theo van Kraay (en)</a:t>
            </a:r>
            <a:endParaRPr lang="en-US" sz="2400" i="1">
              <a:effectLst/>
            </a:endParaRPr>
          </a:p>
        </p:txBody>
      </p:sp>
      <p:sp>
        <p:nvSpPr>
          <p:cNvPr id="3" name="TextBox 2">
            <a:extLst>
              <a:ext uri="{FF2B5EF4-FFF2-40B4-BE49-F238E27FC236}">
                <a16:creationId xmlns:a16="http://schemas.microsoft.com/office/drawing/2014/main" id="{140D9A3D-97E5-56B5-718E-6F96E25DBC88}"/>
              </a:ext>
            </a:extLst>
          </p:cNvPr>
          <p:cNvSpPr txBox="1"/>
          <p:nvPr/>
        </p:nvSpPr>
        <p:spPr>
          <a:xfrm>
            <a:off x="2968489" y="3468754"/>
            <a:ext cx="9223511" cy="2677656"/>
          </a:xfrm>
          <a:prstGeom prst="rect">
            <a:avLst/>
          </a:prstGeom>
          <a:solidFill>
            <a:srgbClr val="FFE399"/>
          </a:solidFill>
        </p:spPr>
        <p:txBody>
          <a:bodyPr wrap="square" lIns="0" tIns="0" rIns="0" bIns="0" rtlCol="0">
            <a:spAutoFit/>
          </a:bodyPr>
          <a:lstStyle/>
          <a:p>
            <a:pPr marL="91440">
              <a:spcBef>
                <a:spcPts val="1200"/>
              </a:spcBef>
            </a:pPr>
            <a:r>
              <a:rPr lang="en-US" sz="2400" err="1"/>
              <a:t>"Dominando o Agentic RAG"</a:t>
            </a:r>
          </a:p>
          <a:p>
            <a:pPr marL="91440"/>
            <a:r>
              <a:rPr lang="en-US" sz="2400" i="1"/>
              <a:t>April 16 (en), Farzad Sunavala</a:t>
            </a:r>
          </a:p>
          <a:p>
            <a:pPr marL="91440">
              <a:spcBef>
                <a:spcPts val="1800"/>
              </a:spcBef>
            </a:pPr>
            <a:r>
              <a:rPr lang="en-US" sz="2400" err="1"/>
              <a:t>"VoiceRAG: fale com seus dados"</a:t>
            </a:r>
          </a:p>
          <a:p>
            <a:pPr marL="91440"/>
            <a:r>
              <a:rPr lang="en-US" sz="2400" i="1" err="1"/>
              <a:t>April 22 (en), April 23 (es), </a:t>
            </a:r>
            <a:r>
              <a:rPr lang="en-US" sz="2400" i="1">
                <a:effectLst/>
              </a:rPr>
              <a:t>Enrique Moreno Cano</a:t>
            </a:r>
            <a:endParaRPr lang="en-US" sz="2400" b="0" i="1">
              <a:effectLst/>
            </a:endParaRPr>
          </a:p>
          <a:p>
            <a:pPr marL="91440">
              <a:spcBef>
                <a:spcPts val="1800"/>
              </a:spcBef>
            </a:pPr>
            <a:r>
              <a:rPr lang="en-US" sz="2400" err="1"/>
              <a:t>"Agentic RAG com reflexão"</a:t>
            </a:r>
          </a:p>
          <a:p>
            <a:pPr marL="91440"/>
            <a:r>
              <a:rPr lang="en-US" sz="2400" i="1"/>
              <a:t>April 23, Matt Gotteiner (en)</a:t>
            </a:r>
            <a:endParaRPr lang="en-US" sz="2400" b="0" i="1">
              <a:effectLst/>
            </a:endParaRPr>
          </a:p>
        </p:txBody>
      </p:sp>
      <p:sp>
        <p:nvSpPr>
          <p:cNvPr id="7" name="TextBox 6">
            <a:extLst>
              <a:ext uri="{FF2B5EF4-FFF2-40B4-BE49-F238E27FC236}">
                <a16:creationId xmlns:a16="http://schemas.microsoft.com/office/drawing/2014/main" id="{9FFF0726-3FA4-FA29-0AC2-CC938D2049EF}"/>
              </a:ext>
            </a:extLst>
          </p:cNvPr>
          <p:cNvSpPr txBox="1"/>
          <p:nvPr/>
        </p:nvSpPr>
        <p:spPr>
          <a:xfrm>
            <a:off x="588261" y="3468754"/>
            <a:ext cx="2380225" cy="738664"/>
          </a:xfrm>
          <a:prstGeom prst="rect">
            <a:avLst/>
          </a:prstGeom>
          <a:noFill/>
        </p:spPr>
        <p:txBody>
          <a:bodyPr wrap="square" lIns="0" tIns="0" rIns="0" bIns="0" rtlCol="0">
            <a:spAutoFit/>
          </a:bodyPr>
          <a:lstStyle/>
          <a:p>
            <a:pPr algn="ctr"/>
            <a:r>
              <a:rPr lang="en-US" sz="2400" b="1" err="1"/>
              <a:t>Azure </a:t>
            </a:r>
          </a:p>
          <a:p>
            <a:pPr algn="ctr"/>
            <a:r>
              <a:rPr lang="en-US" sz="2400" b="1" err="1"/>
              <a:t>AI Search</a:t>
            </a:r>
            <a:endParaRPr lang="en-US" sz="2400" err="1"/>
          </a:p>
        </p:txBody>
      </p:sp>
    </p:spTree>
    <p:extLst>
      <p:ext uri="{BB962C8B-B14F-4D97-AF65-F5344CB8AC3E}">
        <p14:creationId xmlns:p14="http://schemas.microsoft.com/office/powerpoint/2010/main" val="281104129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AF9E1-3FAF-3BA8-34EF-F3811D9BF4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AA62A6-C052-0364-3BF4-B571F6F2ECEC}"/>
              </a:ext>
            </a:extLst>
          </p:cNvPr>
          <p:cNvSpPr>
            <a:spLocks noGrp="1"/>
          </p:cNvSpPr>
          <p:nvPr>
            <p:ph type="title"/>
          </p:nvPr>
        </p:nvSpPr>
        <p:spPr>
          <a:xfrm>
            <a:off x="588262" y="457200"/>
            <a:ext cx="9841199" cy="553998"/>
          </a:xfrm>
        </p:spPr>
        <p:txBody>
          <a:bodyPr/>
          <a:lstStyle/>
          <a:p>
            <a:r>
              <a:rPr lang="en-US"/>
              <a:t>Data stores (SQL)</a:t>
            </a:r>
          </a:p>
        </p:txBody>
      </p:sp>
      <p:sp>
        <p:nvSpPr>
          <p:cNvPr id="9" name="TextBox 8">
            <a:extLst>
              <a:ext uri="{FF2B5EF4-FFF2-40B4-BE49-F238E27FC236}">
                <a16:creationId xmlns:a16="http://schemas.microsoft.com/office/drawing/2014/main" id="{04DD88D6-159C-B813-E9EF-B1B688E6B767}"/>
              </a:ext>
            </a:extLst>
          </p:cNvPr>
          <p:cNvSpPr txBox="1"/>
          <p:nvPr/>
        </p:nvSpPr>
        <p:spPr>
          <a:xfrm>
            <a:off x="2968487" y="1543013"/>
            <a:ext cx="9223511" cy="1107996"/>
          </a:xfrm>
          <a:prstGeom prst="rect">
            <a:avLst/>
          </a:prstGeom>
          <a:solidFill>
            <a:srgbClr val="FFE399"/>
          </a:solidFill>
        </p:spPr>
        <p:txBody>
          <a:bodyPr wrap="square" lIns="0" tIns="0" rIns="0" bIns="0" rtlCol="0">
            <a:spAutoFit/>
          </a:bodyPr>
          <a:lstStyle/>
          <a:p>
            <a:pPr marL="91440">
              <a:spcBef>
                <a:spcPts val="1200"/>
              </a:spcBef>
            </a:pPr>
            <a:r>
              <a:rPr lang="en-US" sz="2400" err="1"/>
              <a:t>"Desmistificando agentes: criando um agente de IA do zero com seus próprios dados usando o Azure SQL"</a:t>
            </a:r>
          </a:p>
          <a:p>
            <a:pPr marL="91440"/>
            <a:r>
              <a:rPr lang="en-US" sz="2400" i="1"/>
              <a:t>April 22, Davide Mauri (en)</a:t>
            </a:r>
            <a:endParaRPr lang="en-US" sz="2400" b="0" i="1">
              <a:effectLst/>
            </a:endParaRPr>
          </a:p>
        </p:txBody>
      </p:sp>
      <p:sp>
        <p:nvSpPr>
          <p:cNvPr id="6" name="TextBox 5">
            <a:extLst>
              <a:ext uri="{FF2B5EF4-FFF2-40B4-BE49-F238E27FC236}">
                <a16:creationId xmlns:a16="http://schemas.microsoft.com/office/drawing/2014/main" id="{481F171E-A68B-A7D9-4332-1A7318733529}"/>
              </a:ext>
            </a:extLst>
          </p:cNvPr>
          <p:cNvSpPr txBox="1"/>
          <p:nvPr/>
        </p:nvSpPr>
        <p:spPr>
          <a:xfrm>
            <a:off x="588262" y="1616338"/>
            <a:ext cx="2380225" cy="369332"/>
          </a:xfrm>
          <a:prstGeom prst="rect">
            <a:avLst/>
          </a:prstGeom>
          <a:noFill/>
        </p:spPr>
        <p:txBody>
          <a:bodyPr wrap="square" lIns="0" tIns="0" rIns="0" bIns="0" rtlCol="0">
            <a:spAutoFit/>
          </a:bodyPr>
          <a:lstStyle/>
          <a:p>
            <a:pPr algn="ctr"/>
            <a:r>
              <a:rPr lang="en-US" sz="2400" b="1" err="1"/>
              <a:t>Azure SQL</a:t>
            </a:r>
            <a:endParaRPr lang="en-US" sz="2400" err="1"/>
          </a:p>
        </p:txBody>
      </p:sp>
      <p:sp>
        <p:nvSpPr>
          <p:cNvPr id="3" name="TextBox 2">
            <a:extLst>
              <a:ext uri="{FF2B5EF4-FFF2-40B4-BE49-F238E27FC236}">
                <a16:creationId xmlns:a16="http://schemas.microsoft.com/office/drawing/2014/main" id="{2ECD5F1D-597D-3FE8-1CB6-0CB1ED957FF9}"/>
              </a:ext>
            </a:extLst>
          </p:cNvPr>
          <p:cNvSpPr txBox="1"/>
          <p:nvPr/>
        </p:nvSpPr>
        <p:spPr>
          <a:xfrm>
            <a:off x="2968489" y="3098996"/>
            <a:ext cx="9223511" cy="2000548"/>
          </a:xfrm>
          <a:prstGeom prst="rect">
            <a:avLst/>
          </a:prstGeom>
          <a:solidFill>
            <a:srgbClr val="FFE399"/>
          </a:solidFill>
        </p:spPr>
        <p:txBody>
          <a:bodyPr wrap="square" lIns="0" tIns="0" rIns="0" bIns="0" rtlCol="0">
            <a:spAutoFit/>
          </a:bodyPr>
          <a:lstStyle/>
          <a:p>
            <a:pPr marL="91440">
              <a:spcBef>
                <a:spcPts val="1200"/>
              </a:spcBef>
            </a:pPr>
            <a:r>
              <a:rPr lang="en-US" sz="2400" err="1"/>
              <a:t>"Criando aplicativos multiagentes sobre o Azure PostgreSQL"</a:t>
            </a:r>
          </a:p>
          <a:p>
            <a:pPr marL="91440"/>
            <a:r>
              <a:rPr lang="en-US" sz="2400" i="1"/>
              <a:t>April 23, Arnaud Comet, Mehrsa Golestaneh (en)</a:t>
            </a:r>
            <a:endParaRPr lang="en-US" sz="2400" b="0" i="1">
              <a:effectLst/>
            </a:endParaRPr>
          </a:p>
          <a:p>
            <a:pPr marL="91440">
              <a:spcBef>
                <a:spcPts val="1200"/>
              </a:spcBef>
            </a:pPr>
            <a:r>
              <a:rPr lang="en-US" sz="2400" err="1"/>
              <a:t>"Padrões de dados de múltiplas fontes para aplicativos RAG modernos" </a:t>
            </a:r>
          </a:p>
          <a:p>
            <a:pPr marL="91440"/>
            <a:r>
              <a:rPr lang="en-US" sz="2400" i="1"/>
              <a:t>April 23, Gary Hope (en)</a:t>
            </a:r>
            <a:endParaRPr lang="en-US" sz="2400" b="0" i="1">
              <a:effectLst/>
            </a:endParaRPr>
          </a:p>
        </p:txBody>
      </p:sp>
      <p:sp>
        <p:nvSpPr>
          <p:cNvPr id="7" name="TextBox 6">
            <a:extLst>
              <a:ext uri="{FF2B5EF4-FFF2-40B4-BE49-F238E27FC236}">
                <a16:creationId xmlns:a16="http://schemas.microsoft.com/office/drawing/2014/main" id="{2AC4C3B2-8F19-3F31-BCBA-F09E91F0F14C}"/>
              </a:ext>
            </a:extLst>
          </p:cNvPr>
          <p:cNvSpPr txBox="1"/>
          <p:nvPr/>
        </p:nvSpPr>
        <p:spPr>
          <a:xfrm>
            <a:off x="588261" y="3098996"/>
            <a:ext cx="2380225" cy="1107996"/>
          </a:xfrm>
          <a:prstGeom prst="rect">
            <a:avLst/>
          </a:prstGeom>
          <a:noFill/>
        </p:spPr>
        <p:txBody>
          <a:bodyPr wrap="square" lIns="0" tIns="0" rIns="0" bIns="0" rtlCol="0">
            <a:spAutoFit/>
          </a:bodyPr>
          <a:lstStyle/>
          <a:p>
            <a:pPr algn="ctr"/>
            <a:r>
              <a:rPr lang="en-US" sz="2400" b="1" err="1"/>
              <a:t>Azure </a:t>
            </a:r>
          </a:p>
          <a:p>
            <a:pPr algn="ctr"/>
            <a:r>
              <a:rPr lang="en-US" sz="2400" b="1" err="1"/>
              <a:t>Database for </a:t>
            </a:r>
          </a:p>
          <a:p>
            <a:pPr algn="ctr"/>
            <a:r>
              <a:rPr lang="en-US" sz="2400" b="1" err="1"/>
              <a:t>PostgreSQL</a:t>
            </a:r>
            <a:endParaRPr lang="en-US" sz="2400" err="1"/>
          </a:p>
        </p:txBody>
      </p:sp>
    </p:spTree>
    <p:extLst>
      <p:ext uri="{BB962C8B-B14F-4D97-AF65-F5344CB8AC3E}">
        <p14:creationId xmlns:p14="http://schemas.microsoft.com/office/powerpoint/2010/main" val="83727365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C2992-5432-5380-6AC9-431A7B70992D}"/>
              </a:ext>
            </a:extLst>
          </p:cNvPr>
          <p:cNvSpPr>
            <a:spLocks noGrp="1"/>
          </p:cNvSpPr>
          <p:nvPr>
            <p:ph type="title"/>
          </p:nvPr>
        </p:nvSpPr>
        <p:spPr/>
        <p:txBody>
          <a:bodyPr/>
          <a:lstStyle/>
          <a:p>
            <a:r>
              <a:rPr lang="en-US"/>
              <a:t>Onde hospedar o aplicativo?</a:t>
            </a:r>
          </a:p>
        </p:txBody>
      </p:sp>
      <p:pic>
        <p:nvPicPr>
          <p:cNvPr id="1026" name="Picture 2">
            <a:extLst>
              <a:ext uri="{FF2B5EF4-FFF2-40B4-BE49-F238E27FC236}">
                <a16:creationId xmlns:a16="http://schemas.microsoft.com/office/drawing/2014/main" id="{E716CE62-3D23-A4B0-6CE4-68C267AF38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495" t="14745" r="33264" b="10338"/>
          <a:stretch/>
        </p:blipFill>
        <p:spPr bwMode="auto">
          <a:xfrm>
            <a:off x="588263" y="2015770"/>
            <a:ext cx="5704314" cy="423666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0A51A3-C0D4-8665-E447-6DD3DFDCCA10}"/>
              </a:ext>
            </a:extLst>
          </p:cNvPr>
          <p:cNvSpPr txBox="1"/>
          <p:nvPr/>
        </p:nvSpPr>
        <p:spPr>
          <a:xfrm>
            <a:off x="588263" y="1450741"/>
            <a:ext cx="5574027" cy="369332"/>
          </a:xfrm>
          <a:prstGeom prst="rect">
            <a:avLst/>
          </a:prstGeom>
          <a:noFill/>
        </p:spPr>
        <p:txBody>
          <a:bodyPr wrap="square" lIns="0" tIns="0" rIns="0" bIns="0" rtlCol="0">
            <a:spAutoFit/>
          </a:bodyPr>
          <a:lstStyle/>
          <a:p>
            <a:pPr algn="ctr"/>
            <a:r>
              <a:rPr lang="en-US" sz="2400" err="1"/>
              <a:t>Agentes incorporados no Microsoft 365</a:t>
            </a:r>
          </a:p>
        </p:txBody>
      </p:sp>
      <p:sp>
        <p:nvSpPr>
          <p:cNvPr id="5" name="TextBox 4">
            <a:extLst>
              <a:ext uri="{FF2B5EF4-FFF2-40B4-BE49-F238E27FC236}">
                <a16:creationId xmlns:a16="http://schemas.microsoft.com/office/drawing/2014/main" id="{0D9F9C53-02EC-9189-8C51-05D5C829DCC2}"/>
              </a:ext>
            </a:extLst>
          </p:cNvPr>
          <p:cNvSpPr txBox="1"/>
          <p:nvPr/>
        </p:nvSpPr>
        <p:spPr>
          <a:xfrm>
            <a:off x="7143553" y="1450741"/>
            <a:ext cx="4903304" cy="369332"/>
          </a:xfrm>
          <a:prstGeom prst="rect">
            <a:avLst/>
          </a:prstGeom>
          <a:noFill/>
        </p:spPr>
        <p:txBody>
          <a:bodyPr wrap="square" lIns="0" tIns="0" rIns="0" bIns="0" rtlCol="0">
            <a:spAutoFit/>
          </a:bodyPr>
          <a:lstStyle/>
          <a:p>
            <a:pPr algn="ctr"/>
            <a:r>
              <a:rPr lang="en-US" sz="2400" err="1"/>
              <a:t>Aplicativos na nuvem do Azure</a:t>
            </a:r>
          </a:p>
        </p:txBody>
      </p:sp>
      <p:sp>
        <p:nvSpPr>
          <p:cNvPr id="6" name="TextBox 5">
            <a:extLst>
              <a:ext uri="{FF2B5EF4-FFF2-40B4-BE49-F238E27FC236}">
                <a16:creationId xmlns:a16="http://schemas.microsoft.com/office/drawing/2014/main" id="{2458C79A-4263-4495-D3AB-CD23714E0629}"/>
              </a:ext>
            </a:extLst>
          </p:cNvPr>
          <p:cNvSpPr txBox="1"/>
          <p:nvPr/>
        </p:nvSpPr>
        <p:spPr>
          <a:xfrm>
            <a:off x="9822162" y="3496437"/>
            <a:ext cx="1861087" cy="307777"/>
          </a:xfrm>
          <a:prstGeom prst="rect">
            <a:avLst/>
          </a:prstGeom>
          <a:noFill/>
        </p:spPr>
        <p:txBody>
          <a:bodyPr wrap="none" lIns="0" tIns="0" rIns="0" bIns="0" rtlCol="0">
            <a:spAutoFit/>
          </a:bodyPr>
          <a:lstStyle/>
          <a:p>
            <a:pPr algn="l"/>
            <a:r>
              <a:rPr lang="en-US" sz="2000" b="1" err="1"/>
              <a:t>Container Apps</a:t>
            </a:r>
          </a:p>
        </p:txBody>
      </p:sp>
      <p:pic>
        <p:nvPicPr>
          <p:cNvPr id="8" name="Graphic 7">
            <a:extLst>
              <a:ext uri="{FF2B5EF4-FFF2-40B4-BE49-F238E27FC236}">
                <a16:creationId xmlns:a16="http://schemas.microsoft.com/office/drawing/2014/main" id="{44E99EDE-3AAE-D8B6-62B5-F69ACEB15D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98157" y="2182035"/>
            <a:ext cx="1246965" cy="1246965"/>
          </a:xfrm>
          <a:prstGeom prst="rect">
            <a:avLst/>
          </a:prstGeom>
        </p:spPr>
      </p:pic>
      <p:pic>
        <p:nvPicPr>
          <p:cNvPr id="10" name="Graphic 9">
            <a:extLst>
              <a:ext uri="{FF2B5EF4-FFF2-40B4-BE49-F238E27FC236}">
                <a16:creationId xmlns:a16="http://schemas.microsoft.com/office/drawing/2014/main" id="{E1CABA4C-19E1-1587-EA51-7DA067945F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02492" y="2148315"/>
            <a:ext cx="1314403" cy="1314403"/>
          </a:xfrm>
          <a:prstGeom prst="rect">
            <a:avLst/>
          </a:prstGeom>
        </p:spPr>
      </p:pic>
      <p:sp>
        <p:nvSpPr>
          <p:cNvPr id="11" name="TextBox 10">
            <a:extLst>
              <a:ext uri="{FF2B5EF4-FFF2-40B4-BE49-F238E27FC236}">
                <a16:creationId xmlns:a16="http://schemas.microsoft.com/office/drawing/2014/main" id="{6100D7D1-3613-00B5-AB9E-E81340398C37}"/>
              </a:ext>
            </a:extLst>
          </p:cNvPr>
          <p:cNvSpPr txBox="1"/>
          <p:nvPr/>
        </p:nvSpPr>
        <p:spPr>
          <a:xfrm>
            <a:off x="7802492" y="3516902"/>
            <a:ext cx="1440138" cy="307777"/>
          </a:xfrm>
          <a:prstGeom prst="rect">
            <a:avLst/>
          </a:prstGeom>
          <a:noFill/>
        </p:spPr>
        <p:txBody>
          <a:bodyPr wrap="none" lIns="0" tIns="0" rIns="0" bIns="0" rtlCol="0">
            <a:spAutoFit/>
          </a:bodyPr>
          <a:lstStyle/>
          <a:p>
            <a:pPr algn="l"/>
            <a:r>
              <a:rPr lang="en-US" sz="2000" b="1" err="1"/>
              <a:t>App Service</a:t>
            </a:r>
          </a:p>
        </p:txBody>
      </p:sp>
      <p:pic>
        <p:nvPicPr>
          <p:cNvPr id="13" name="Graphic 12">
            <a:extLst>
              <a:ext uri="{FF2B5EF4-FFF2-40B4-BE49-F238E27FC236}">
                <a16:creationId xmlns:a16="http://schemas.microsoft.com/office/drawing/2014/main" id="{3B275989-BE1F-6ADE-C736-1B5082B997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45790" y="4382776"/>
            <a:ext cx="1371105" cy="1371105"/>
          </a:xfrm>
          <a:prstGeom prst="rect">
            <a:avLst/>
          </a:prstGeom>
        </p:spPr>
      </p:pic>
      <p:sp>
        <p:nvSpPr>
          <p:cNvPr id="14" name="TextBox 13">
            <a:extLst>
              <a:ext uri="{FF2B5EF4-FFF2-40B4-BE49-F238E27FC236}">
                <a16:creationId xmlns:a16="http://schemas.microsoft.com/office/drawing/2014/main" id="{2B57BD79-ECB9-D4D7-0B8D-C2B3564FEEF6}"/>
              </a:ext>
            </a:extLst>
          </p:cNvPr>
          <p:cNvSpPr txBox="1"/>
          <p:nvPr/>
        </p:nvSpPr>
        <p:spPr>
          <a:xfrm>
            <a:off x="7367405" y="5883968"/>
            <a:ext cx="2310312" cy="307777"/>
          </a:xfrm>
          <a:prstGeom prst="rect">
            <a:avLst/>
          </a:prstGeom>
          <a:noFill/>
        </p:spPr>
        <p:txBody>
          <a:bodyPr wrap="none" lIns="0" tIns="0" rIns="0" bIns="0" rtlCol="0">
            <a:spAutoFit/>
          </a:bodyPr>
          <a:lstStyle/>
          <a:p>
            <a:pPr algn="l"/>
            <a:r>
              <a:rPr lang="en-US" sz="2000" b="1" err="1"/>
              <a:t>Kubernetes Service</a:t>
            </a:r>
          </a:p>
        </p:txBody>
      </p:sp>
      <p:pic>
        <p:nvPicPr>
          <p:cNvPr id="18" name="Graphic 17">
            <a:extLst>
              <a:ext uri="{FF2B5EF4-FFF2-40B4-BE49-F238E27FC236}">
                <a16:creationId xmlns:a16="http://schemas.microsoft.com/office/drawing/2014/main" id="{54136DD7-C6E4-920A-4AA1-6411FF3BCB2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45756" y="4292445"/>
            <a:ext cx="1551765" cy="1551765"/>
          </a:xfrm>
          <a:prstGeom prst="rect">
            <a:avLst/>
          </a:prstGeom>
        </p:spPr>
      </p:pic>
      <p:sp>
        <p:nvSpPr>
          <p:cNvPr id="19" name="TextBox 18">
            <a:extLst>
              <a:ext uri="{FF2B5EF4-FFF2-40B4-BE49-F238E27FC236}">
                <a16:creationId xmlns:a16="http://schemas.microsoft.com/office/drawing/2014/main" id="{AEC47F7C-0894-75BF-247A-30BCFD4C112E}"/>
              </a:ext>
            </a:extLst>
          </p:cNvPr>
          <p:cNvSpPr txBox="1"/>
          <p:nvPr/>
        </p:nvSpPr>
        <p:spPr>
          <a:xfrm>
            <a:off x="10181342" y="5844210"/>
            <a:ext cx="1163780" cy="307777"/>
          </a:xfrm>
          <a:prstGeom prst="rect">
            <a:avLst/>
          </a:prstGeom>
          <a:noFill/>
        </p:spPr>
        <p:txBody>
          <a:bodyPr wrap="square" lIns="0" tIns="0" rIns="0" bIns="0" rtlCol="0">
            <a:spAutoFit/>
          </a:bodyPr>
          <a:lstStyle/>
          <a:p>
            <a:pPr algn="l"/>
            <a:r>
              <a:rPr lang="en-US" sz="2000" b="1" err="1"/>
              <a:t>Functions</a:t>
            </a:r>
          </a:p>
        </p:txBody>
      </p:sp>
      <p:sp>
        <p:nvSpPr>
          <p:cNvPr id="21" name="TextBox 20">
            <a:extLst>
              <a:ext uri="{FF2B5EF4-FFF2-40B4-BE49-F238E27FC236}">
                <a16:creationId xmlns:a16="http://schemas.microsoft.com/office/drawing/2014/main" id="{1C09CE1B-6ABF-0ABD-2155-CA027AA50AA0}"/>
              </a:ext>
            </a:extLst>
          </p:cNvPr>
          <p:cNvSpPr txBox="1"/>
          <p:nvPr/>
        </p:nvSpPr>
        <p:spPr>
          <a:xfrm>
            <a:off x="588263" y="6336634"/>
            <a:ext cx="5852294" cy="369332"/>
          </a:xfrm>
          <a:prstGeom prst="rect">
            <a:avLst/>
          </a:prstGeom>
          <a:noFill/>
        </p:spPr>
        <p:txBody>
          <a:bodyPr wrap="square">
            <a:spAutoFit/>
          </a:bodyPr>
          <a:lstStyle/>
          <a:p>
            <a:r>
              <a:rPr lang="en-US">
                <a:hlinkClick r:id="rId11"/>
              </a:rPr>
              <a:t>https://developer.microsoft.com/reactor/series/S-1505</a:t>
            </a:r>
            <a:endParaRPr lang="en-US"/>
          </a:p>
        </p:txBody>
      </p:sp>
    </p:spTree>
    <p:extLst>
      <p:ext uri="{BB962C8B-B14F-4D97-AF65-F5344CB8AC3E}">
        <p14:creationId xmlns:p14="http://schemas.microsoft.com/office/powerpoint/2010/main" val="65195511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2BBA-6023-4D43-B5AB-830B5E3462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44957D-5DF3-1A01-129A-34844315CCFA}"/>
              </a:ext>
            </a:extLst>
          </p:cNvPr>
          <p:cNvSpPr>
            <a:spLocks noGrp="1"/>
          </p:cNvSpPr>
          <p:nvPr>
            <p:ph type="title"/>
          </p:nvPr>
        </p:nvSpPr>
        <p:spPr/>
        <p:txBody>
          <a:bodyPr/>
          <a:lstStyle/>
          <a:p>
            <a:r>
              <a:rPr lang="en-US"/>
              <a:t>Inscrição</a:t>
            </a:r>
          </a:p>
        </p:txBody>
      </p:sp>
      <p:sp>
        <p:nvSpPr>
          <p:cNvPr id="6" name="TextBox 5">
            <a:extLst>
              <a:ext uri="{FF2B5EF4-FFF2-40B4-BE49-F238E27FC236}">
                <a16:creationId xmlns:a16="http://schemas.microsoft.com/office/drawing/2014/main" id="{96347925-D5D8-4D25-D840-FB55F04C5947}"/>
              </a:ext>
            </a:extLst>
          </p:cNvPr>
          <p:cNvSpPr txBox="1"/>
          <p:nvPr/>
        </p:nvSpPr>
        <p:spPr>
          <a:xfrm>
            <a:off x="588263" y="1641177"/>
            <a:ext cx="6811616" cy="461665"/>
          </a:xfrm>
          <a:prstGeom prst="rect">
            <a:avLst/>
          </a:prstGeom>
          <a:noFill/>
        </p:spPr>
        <p:txBody>
          <a:bodyPr wrap="square">
            <a:spAutoFit/>
          </a:bodyPr>
          <a:lstStyle/>
          <a:p>
            <a:r>
              <a:rPr lang="en-US" sz="2400">
                <a:hlinkClick r:id="rId3"/>
              </a:rPr>
              <a:t>https://aka.ms/agentshack/register</a:t>
            </a:r>
            <a:endParaRPr lang="en-US" sz="2400"/>
          </a:p>
        </p:txBody>
      </p:sp>
      <p:sp>
        <p:nvSpPr>
          <p:cNvPr id="9" name="TextBox 8">
            <a:extLst>
              <a:ext uri="{FF2B5EF4-FFF2-40B4-BE49-F238E27FC236}">
                <a16:creationId xmlns:a16="http://schemas.microsoft.com/office/drawing/2014/main" id="{FE77BD47-7F70-FBFB-FA40-A9B8451A61D1}"/>
              </a:ext>
            </a:extLst>
          </p:cNvPr>
          <p:cNvSpPr txBox="1"/>
          <p:nvPr/>
        </p:nvSpPr>
        <p:spPr>
          <a:xfrm>
            <a:off x="588262" y="1179512"/>
            <a:ext cx="8155143" cy="461665"/>
          </a:xfrm>
          <a:prstGeom prst="rect">
            <a:avLst/>
          </a:prstGeom>
          <a:noFill/>
        </p:spPr>
        <p:txBody>
          <a:bodyPr wrap="square">
            <a:spAutoFit/>
          </a:bodyPr>
          <a:lstStyle/>
          <a:p>
            <a:r>
              <a:rPr lang="en-US" sz="2400"/>
              <a:t>Você deve se registrar para ter direito aos prêmios:</a:t>
            </a:r>
          </a:p>
        </p:txBody>
      </p:sp>
      <p:pic>
        <p:nvPicPr>
          <p:cNvPr id="5" name="Picture 4" descr="A screenshot of a email&#10;&#10;AI-generated content may be incorrect.">
            <a:extLst>
              <a:ext uri="{FF2B5EF4-FFF2-40B4-BE49-F238E27FC236}">
                <a16:creationId xmlns:a16="http://schemas.microsoft.com/office/drawing/2014/main" id="{6073CD55-CCAE-C840-6992-904D183456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62" y="2245166"/>
            <a:ext cx="8364149" cy="4323270"/>
          </a:xfrm>
          <a:prstGeom prst="rect">
            <a:avLst/>
          </a:prstGeom>
          <a:ln>
            <a:solidFill>
              <a:schemeClr val="tx1"/>
            </a:solidFill>
          </a:ln>
        </p:spPr>
      </p:pic>
      <p:cxnSp>
        <p:nvCxnSpPr>
          <p:cNvPr id="8" name="Straight Arrow Connector 7">
            <a:extLst>
              <a:ext uri="{FF2B5EF4-FFF2-40B4-BE49-F238E27FC236}">
                <a16:creationId xmlns:a16="http://schemas.microsoft.com/office/drawing/2014/main" id="{553C3803-6DBE-CB0D-6C91-427D63F36329}"/>
              </a:ext>
            </a:extLst>
          </p:cNvPr>
          <p:cNvCxnSpPr>
            <a:cxnSpLocks/>
          </p:cNvCxnSpPr>
          <p:nvPr/>
        </p:nvCxnSpPr>
        <p:spPr>
          <a:xfrm flipH="1">
            <a:off x="8046720" y="6113417"/>
            <a:ext cx="2177143" cy="0"/>
          </a:xfrm>
          <a:prstGeom prst="straightConnector1">
            <a:avLst/>
          </a:prstGeom>
          <a:ln w="571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222498"/>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0BD6D-A702-B828-82A5-ECA7666518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1949D-6BA7-FB5D-7BF8-D972A7AEC1A8}"/>
              </a:ext>
            </a:extLst>
          </p:cNvPr>
          <p:cNvSpPr>
            <a:spLocks noGrp="1"/>
          </p:cNvSpPr>
          <p:nvPr>
            <p:ph type="title"/>
          </p:nvPr>
        </p:nvSpPr>
        <p:spPr>
          <a:xfrm>
            <a:off x="588262" y="457200"/>
            <a:ext cx="9841199" cy="553998"/>
          </a:xfrm>
        </p:spPr>
        <p:txBody>
          <a:bodyPr/>
          <a:lstStyle/>
          <a:p>
            <a:r>
              <a:rPr lang="en-US"/>
              <a:t>Agentes do Microsoft 365 Copilot</a:t>
            </a:r>
          </a:p>
        </p:txBody>
      </p:sp>
      <p:sp>
        <p:nvSpPr>
          <p:cNvPr id="9" name="TextBox 8">
            <a:extLst>
              <a:ext uri="{FF2B5EF4-FFF2-40B4-BE49-F238E27FC236}">
                <a16:creationId xmlns:a16="http://schemas.microsoft.com/office/drawing/2014/main" id="{4C4FE738-A65E-4090-ACD6-E890A5B3E375}"/>
              </a:ext>
            </a:extLst>
          </p:cNvPr>
          <p:cNvSpPr txBox="1"/>
          <p:nvPr/>
        </p:nvSpPr>
        <p:spPr>
          <a:xfrm>
            <a:off x="3882887" y="1543013"/>
            <a:ext cx="8309111" cy="3693319"/>
          </a:xfrm>
          <a:prstGeom prst="rect">
            <a:avLst/>
          </a:prstGeom>
          <a:solidFill>
            <a:srgbClr val="FFE399"/>
          </a:solidFill>
        </p:spPr>
        <p:txBody>
          <a:bodyPr wrap="square" lIns="0" tIns="0" rIns="0" bIns="0" rtlCol="0">
            <a:spAutoFit/>
          </a:bodyPr>
          <a:lstStyle/>
          <a:p>
            <a:pPr marL="91440">
              <a:spcBef>
                <a:spcPts val="1200"/>
              </a:spcBef>
            </a:pPr>
            <a:r>
              <a:rPr lang="en-US" sz="2400" err="1"/>
              <a:t>"Crie e estenda agentes para o Microsoft 365 Copilot"</a:t>
            </a:r>
          </a:p>
          <a:p>
            <a:pPr marL="91440"/>
            <a:r>
              <a:rPr lang="en-US" sz="2400" i="1"/>
              <a:t>April 10, Kamal Shree, Paolo Pialorsi (en)</a:t>
            </a:r>
          </a:p>
          <a:p>
            <a:pPr marL="91440"/>
            <a:endParaRPr lang="en-US" sz="2400" b="0" i="1">
              <a:effectLst/>
            </a:endParaRPr>
          </a:p>
          <a:p>
            <a:pPr marL="91440"/>
            <a:r>
              <a:rPr lang="en-US" sz="2400" b="0">
                <a:effectLst/>
              </a:rPr>
              <a:t>"Criando agentes de custom engine com o Azure AI Foundry e o Visual Studio Code "</a:t>
            </a:r>
          </a:p>
          <a:p>
            <a:pPr marL="91440"/>
            <a:r>
              <a:rPr lang="en-US" sz="2400" b="0" i="1">
                <a:effectLst/>
              </a:rPr>
              <a:t>April 14, Ayca Bas (en)</a:t>
            </a:r>
          </a:p>
          <a:p>
            <a:pPr marL="91440"/>
            <a:endParaRPr lang="en-US" sz="2400" i="1"/>
          </a:p>
          <a:p>
            <a:pPr marL="91440"/>
            <a:r>
              <a:rPr lang="en-US" sz="2400" b="0">
                <a:effectLst/>
              </a:rPr>
              <a:t>"Construindo agentes declarativos com o Microsoft Copilot Studio e o Teams Toolkit"</a:t>
            </a:r>
          </a:p>
          <a:p>
            <a:pPr marL="91440"/>
            <a:r>
              <a:rPr lang="en-US" sz="2400" i="1"/>
              <a:t>April 16, Daniel Laskewitz, Garry Trinder (en)</a:t>
            </a:r>
            <a:endParaRPr lang="en-US" sz="2400" b="0" i="1">
              <a:effectLst/>
            </a:endParaRPr>
          </a:p>
        </p:txBody>
      </p:sp>
      <p:sp>
        <p:nvSpPr>
          <p:cNvPr id="6" name="TextBox 5">
            <a:extLst>
              <a:ext uri="{FF2B5EF4-FFF2-40B4-BE49-F238E27FC236}">
                <a16:creationId xmlns:a16="http://schemas.microsoft.com/office/drawing/2014/main" id="{184E2508-853D-796A-2331-8088F74C7F90}"/>
              </a:ext>
            </a:extLst>
          </p:cNvPr>
          <p:cNvSpPr txBox="1"/>
          <p:nvPr/>
        </p:nvSpPr>
        <p:spPr>
          <a:xfrm>
            <a:off x="588261" y="1543013"/>
            <a:ext cx="3175355" cy="1477328"/>
          </a:xfrm>
          <a:prstGeom prst="rect">
            <a:avLst/>
          </a:prstGeom>
          <a:noFill/>
        </p:spPr>
        <p:txBody>
          <a:bodyPr wrap="square" lIns="0" tIns="0" rIns="0" bIns="0" rtlCol="0">
            <a:spAutoFit/>
          </a:bodyPr>
          <a:lstStyle/>
          <a:p>
            <a:r>
              <a:rPr lang="en-US" sz="2400" err="1"/>
              <a:t>Use o Copilot Studio</a:t>
            </a:r>
          </a:p>
          <a:p>
            <a:r>
              <a:rPr lang="en-US" sz="2400" err="1"/>
              <a:t>ou o 365 Agents SDK</a:t>
            </a:r>
          </a:p>
          <a:p>
            <a:r>
              <a:rPr lang="en-US" sz="2400" err="1"/>
              <a:t>para criar agentes incorporados no M365.</a:t>
            </a:r>
          </a:p>
        </p:txBody>
      </p:sp>
    </p:spTree>
    <p:extLst>
      <p:ext uri="{BB962C8B-B14F-4D97-AF65-F5344CB8AC3E}">
        <p14:creationId xmlns:p14="http://schemas.microsoft.com/office/powerpoint/2010/main" val="203088469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113970-8AF7-D3FF-AA1C-F2D39C7E6B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EA348-FA32-996D-C60D-B0E2E8F39151}"/>
              </a:ext>
            </a:extLst>
          </p:cNvPr>
          <p:cNvSpPr>
            <a:spLocks noGrp="1"/>
          </p:cNvSpPr>
          <p:nvPr>
            <p:ph type="title"/>
          </p:nvPr>
        </p:nvSpPr>
        <p:spPr>
          <a:xfrm>
            <a:off x="588262" y="457200"/>
            <a:ext cx="9841199" cy="553998"/>
          </a:xfrm>
        </p:spPr>
        <p:txBody>
          <a:bodyPr/>
          <a:lstStyle/>
          <a:p>
            <a:r>
              <a:rPr lang="en-US" sz="3600" err="1"/>
              <a:t>Aplicativos na nuvem do Azure</a:t>
            </a:r>
          </a:p>
        </p:txBody>
      </p:sp>
      <p:sp>
        <p:nvSpPr>
          <p:cNvPr id="9" name="TextBox 8">
            <a:extLst>
              <a:ext uri="{FF2B5EF4-FFF2-40B4-BE49-F238E27FC236}">
                <a16:creationId xmlns:a16="http://schemas.microsoft.com/office/drawing/2014/main" id="{E75BA3FC-4798-DAB8-6BB1-52D1B4FD76E3}"/>
              </a:ext>
            </a:extLst>
          </p:cNvPr>
          <p:cNvSpPr txBox="1"/>
          <p:nvPr/>
        </p:nvSpPr>
        <p:spPr>
          <a:xfrm>
            <a:off x="3882887" y="1543013"/>
            <a:ext cx="8309111" cy="738664"/>
          </a:xfrm>
          <a:prstGeom prst="rect">
            <a:avLst/>
          </a:prstGeom>
          <a:solidFill>
            <a:srgbClr val="FFE399"/>
          </a:solidFill>
        </p:spPr>
        <p:txBody>
          <a:bodyPr wrap="square" lIns="0" tIns="0" rIns="0" bIns="0" rtlCol="0">
            <a:spAutoFit/>
          </a:bodyPr>
          <a:lstStyle/>
          <a:p>
            <a:pPr marL="91440"/>
            <a:r>
              <a:rPr lang="en-US" sz="2400"/>
              <a:t>"Estendendo agentes de IA com Azure Functions"</a:t>
            </a:r>
          </a:p>
          <a:p>
            <a:pPr marL="91440"/>
            <a:r>
              <a:rPr lang="en-US" sz="2400" b="0" i="1">
                <a:effectLst/>
              </a:rPr>
              <a:t>April 24, Eamon O'Reilly, Nick Greenfield (en)</a:t>
            </a:r>
          </a:p>
        </p:txBody>
      </p:sp>
      <p:sp>
        <p:nvSpPr>
          <p:cNvPr id="6" name="TextBox 5">
            <a:extLst>
              <a:ext uri="{FF2B5EF4-FFF2-40B4-BE49-F238E27FC236}">
                <a16:creationId xmlns:a16="http://schemas.microsoft.com/office/drawing/2014/main" id="{3746C0E8-E4F5-7700-42C8-092D335FD147}"/>
              </a:ext>
            </a:extLst>
          </p:cNvPr>
          <p:cNvSpPr txBox="1"/>
          <p:nvPr/>
        </p:nvSpPr>
        <p:spPr>
          <a:xfrm>
            <a:off x="588261" y="1543013"/>
            <a:ext cx="3175355" cy="369332"/>
          </a:xfrm>
          <a:prstGeom prst="rect">
            <a:avLst/>
          </a:prstGeom>
          <a:noFill/>
        </p:spPr>
        <p:txBody>
          <a:bodyPr wrap="square" lIns="0" tIns="0" rIns="0" bIns="0" rtlCol="0">
            <a:spAutoFit/>
          </a:bodyPr>
          <a:lstStyle/>
          <a:p>
            <a:r>
              <a:rPr lang="en-US" sz="2400" b="1" err="1"/>
              <a:t>Azure Functions</a:t>
            </a:r>
          </a:p>
        </p:txBody>
      </p:sp>
      <p:sp>
        <p:nvSpPr>
          <p:cNvPr id="3" name="TextBox 2">
            <a:extLst>
              <a:ext uri="{FF2B5EF4-FFF2-40B4-BE49-F238E27FC236}">
                <a16:creationId xmlns:a16="http://schemas.microsoft.com/office/drawing/2014/main" id="{3125CDC0-5907-87AF-D24D-CC0C5822345B}"/>
              </a:ext>
            </a:extLst>
          </p:cNvPr>
          <p:cNvSpPr txBox="1"/>
          <p:nvPr/>
        </p:nvSpPr>
        <p:spPr>
          <a:xfrm>
            <a:off x="588260" y="3760716"/>
            <a:ext cx="3175355" cy="369332"/>
          </a:xfrm>
          <a:prstGeom prst="rect">
            <a:avLst/>
          </a:prstGeom>
          <a:noFill/>
        </p:spPr>
        <p:txBody>
          <a:bodyPr wrap="square" lIns="0" tIns="0" rIns="0" bIns="0" rtlCol="0">
            <a:spAutoFit/>
          </a:bodyPr>
          <a:lstStyle/>
          <a:p>
            <a:r>
              <a:rPr lang="en-US" sz="2400" b="1" err="1"/>
              <a:t>Azure Container Apps</a:t>
            </a:r>
          </a:p>
        </p:txBody>
      </p:sp>
      <p:sp>
        <p:nvSpPr>
          <p:cNvPr id="4" name="TextBox 3">
            <a:extLst>
              <a:ext uri="{FF2B5EF4-FFF2-40B4-BE49-F238E27FC236}">
                <a16:creationId xmlns:a16="http://schemas.microsoft.com/office/drawing/2014/main" id="{69988F40-D37A-6DC5-551A-C199ADF46025}"/>
              </a:ext>
            </a:extLst>
          </p:cNvPr>
          <p:cNvSpPr txBox="1"/>
          <p:nvPr/>
        </p:nvSpPr>
        <p:spPr>
          <a:xfrm>
            <a:off x="3882886" y="3760716"/>
            <a:ext cx="8309111" cy="2739211"/>
          </a:xfrm>
          <a:prstGeom prst="rect">
            <a:avLst/>
          </a:prstGeom>
          <a:solidFill>
            <a:srgbClr val="FFE399"/>
          </a:solidFill>
        </p:spPr>
        <p:txBody>
          <a:bodyPr wrap="square" lIns="0" tIns="0" rIns="0" bIns="0" rtlCol="0">
            <a:spAutoFit/>
          </a:bodyPr>
          <a:lstStyle/>
          <a:p>
            <a:pPr marL="91440">
              <a:spcBef>
                <a:spcPts val="1200"/>
              </a:spcBef>
            </a:pPr>
            <a:r>
              <a:rPr lang="en-US" sz="2400" err="1"/>
              <a:t>"Construindo agentes de IA usando LangChain4j e sessões dinâmicas "</a:t>
            </a:r>
          </a:p>
          <a:p>
            <a:pPr marL="91440"/>
            <a:r>
              <a:rPr lang="en-US" sz="2400" i="1"/>
              <a:t>April 17</a:t>
            </a:r>
            <a:r>
              <a:rPr lang="en-US" sz="2400" b="0" i="1">
                <a:effectLst/>
              </a:rPr>
              <a:t>, Brian Benz (en)</a:t>
            </a:r>
          </a:p>
          <a:p>
            <a:pPr marL="91440">
              <a:spcBef>
                <a:spcPts val="1200"/>
              </a:spcBef>
            </a:pPr>
            <a:endParaRPr lang="en-US" sz="2400" b="0" i="1">
              <a:effectLst/>
            </a:endParaRPr>
          </a:p>
          <a:p>
            <a:pPr marL="91440"/>
            <a:r>
              <a:rPr lang="en-US" sz="2400" b="0">
                <a:effectLst/>
              </a:rPr>
              <a:t>"Construindo agentes de IA Python mais inteligentes com intérpretes de código"</a:t>
            </a:r>
          </a:p>
          <a:p>
            <a:pPr marL="91440"/>
            <a:r>
              <a:rPr lang="en-US" sz="2400" b="0" i="1">
                <a:effectLst/>
              </a:rPr>
              <a:t>April 17, Anthony Chu (en)</a:t>
            </a:r>
          </a:p>
        </p:txBody>
      </p:sp>
      <p:pic>
        <p:nvPicPr>
          <p:cNvPr id="5" name="Graphic 4">
            <a:extLst>
              <a:ext uri="{FF2B5EF4-FFF2-40B4-BE49-F238E27FC236}">
                <a16:creationId xmlns:a16="http://schemas.microsoft.com/office/drawing/2014/main" id="{601D93C0-2F7D-E5E0-5136-23EB07DB2A8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88260" y="2046007"/>
            <a:ext cx="1051277" cy="1051277"/>
          </a:xfrm>
          <a:prstGeom prst="rect">
            <a:avLst/>
          </a:prstGeom>
        </p:spPr>
      </p:pic>
      <p:pic>
        <p:nvPicPr>
          <p:cNvPr id="7" name="Graphic 6">
            <a:extLst>
              <a:ext uri="{FF2B5EF4-FFF2-40B4-BE49-F238E27FC236}">
                <a16:creationId xmlns:a16="http://schemas.microsoft.com/office/drawing/2014/main" id="{B1A7B238-94BC-9B17-CA6D-16D1963D61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0415" y="4322172"/>
            <a:ext cx="1246965" cy="1246965"/>
          </a:xfrm>
          <a:prstGeom prst="rect">
            <a:avLst/>
          </a:prstGeom>
        </p:spPr>
      </p:pic>
    </p:spTree>
    <p:extLst>
      <p:ext uri="{BB962C8B-B14F-4D97-AF65-F5344CB8AC3E}">
        <p14:creationId xmlns:p14="http://schemas.microsoft.com/office/powerpoint/2010/main" val="11019681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70500-2315-68F8-1242-FE818758A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C4336-27D8-D758-0783-406113689685}"/>
              </a:ext>
            </a:extLst>
          </p:cNvPr>
          <p:cNvSpPr>
            <a:spLocks noGrp="1"/>
          </p:cNvSpPr>
          <p:nvPr>
            <p:ph type="title"/>
          </p:nvPr>
        </p:nvSpPr>
        <p:spPr/>
        <p:txBody>
          <a:bodyPr/>
          <a:lstStyle/>
          <a:p>
            <a:r>
              <a:rPr lang="en-US"/>
              <a:t>Próximos passos</a:t>
            </a:r>
          </a:p>
        </p:txBody>
      </p:sp>
    </p:spTree>
    <p:extLst>
      <p:ext uri="{BB962C8B-B14F-4D97-AF65-F5344CB8AC3E}">
        <p14:creationId xmlns:p14="http://schemas.microsoft.com/office/powerpoint/2010/main" val="95241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E9D4-DC44-ED30-F527-766E2DE0F117}"/>
              </a:ext>
            </a:extLst>
          </p:cNvPr>
          <p:cNvSpPr>
            <a:spLocks noGrp="1"/>
          </p:cNvSpPr>
          <p:nvPr>
            <p:ph type="title"/>
          </p:nvPr>
        </p:nvSpPr>
        <p:spPr/>
        <p:txBody>
          <a:bodyPr/>
          <a:lstStyle/>
          <a:p>
            <a:r>
              <a:rPr lang="en-US" sz="3600"/>
              <a:t>Hackathon de agentes de IA: </a:t>
            </a:r>
            <a:r>
              <a:rPr lang="en-US"/>
              <a:t>Próximos passos</a:t>
            </a:r>
            <a:r>
              <a:rPr lang="en-US" sz="3600"/>
              <a:t> </a:t>
            </a:r>
            <a:endParaRPr lang="en-US"/>
          </a:p>
        </p:txBody>
      </p:sp>
      <p:sp>
        <p:nvSpPr>
          <p:cNvPr id="3" name="Text Placeholder 2">
            <a:extLst>
              <a:ext uri="{FF2B5EF4-FFF2-40B4-BE49-F238E27FC236}">
                <a16:creationId xmlns:a16="http://schemas.microsoft.com/office/drawing/2014/main" id="{07C8226D-1FF0-832C-3E43-A118FC2F39DD}"/>
              </a:ext>
            </a:extLst>
          </p:cNvPr>
          <p:cNvSpPr>
            <a:spLocks noGrp="1"/>
          </p:cNvSpPr>
          <p:nvPr>
            <p:ph type="body" sz="quarter" idx="10"/>
          </p:nvPr>
        </p:nvSpPr>
        <p:spPr>
          <a:xfrm>
            <a:off x="586390" y="1434370"/>
            <a:ext cx="11018520" cy="4567404"/>
          </a:xfrm>
        </p:spPr>
        <p:txBody>
          <a:bodyPr/>
          <a:lstStyle/>
          <a:p>
            <a:pPr marL="0" indent="0">
              <a:buNone/>
            </a:pPr>
            <a:r>
              <a:rPr lang="en-US">
                <a:cs typeface="Segoe UI"/>
              </a:rPr>
              <a:t>Inscreva-se para o hackathon @ </a:t>
            </a:r>
            <a:r>
              <a:rPr lang="en-US">
                <a:cs typeface="Segoe UI"/>
                <a:hlinkClick r:id="rId3"/>
              </a:rPr>
              <a:t>aka.ms/agentshack/register</a:t>
            </a:r>
            <a:endParaRPr lang="en-US"/>
          </a:p>
          <a:p>
            <a:pPr marL="0" indent="0">
              <a:buNone/>
            </a:pPr>
            <a:endParaRPr lang="en-US">
              <a:cs typeface="Segoe UI"/>
            </a:endParaRPr>
          </a:p>
          <a:p>
            <a:pPr marL="0" indent="0">
              <a:buNone/>
            </a:pPr>
            <a:r>
              <a:rPr lang="en-US">
                <a:cs typeface="Segoe UI"/>
              </a:rPr>
              <a:t>Tem perguntas? poste no fórum do GitHub ou canal do Discord.</a:t>
            </a:r>
          </a:p>
          <a:p>
            <a:pPr marL="0" indent="0">
              <a:buNone/>
            </a:pPr>
            <a:r>
              <a:rPr lang="en-US">
                <a:cs typeface="Segoe UI"/>
              </a:rPr>
              <a:t>Junte-se à comunidade @ </a:t>
            </a:r>
            <a:r>
              <a:rPr lang="en-US">
                <a:cs typeface="Segoe UI"/>
                <a:hlinkClick r:id="rId4"/>
              </a:rPr>
              <a:t>aka.ms/agentshack/discord</a:t>
            </a:r>
            <a:endParaRPr lang="en-US">
              <a:cs typeface="Segoe UI"/>
            </a:endParaRPr>
          </a:p>
          <a:p>
            <a:pPr marL="0" indent="0">
              <a:buNone/>
            </a:pPr>
            <a:endParaRPr lang="en-US">
              <a:cs typeface="Segoe UI"/>
            </a:endParaRPr>
          </a:p>
          <a:p>
            <a:pPr marL="0" indent="0">
              <a:buNone/>
            </a:pPr>
            <a:r>
              <a:rPr lang="en-US">
                <a:cs typeface="Segoe UI"/>
              </a:rPr>
              <a:t>Participe de mais transmissões ao vivo! 📺</a:t>
            </a:r>
          </a:p>
          <a:p>
            <a:pPr marL="0" indent="0">
              <a:buNone/>
            </a:pPr>
            <a:endParaRPr lang="en-US">
              <a:cs typeface="Segoe UI"/>
            </a:endParaRPr>
          </a:p>
          <a:p>
            <a:pPr marL="0" indent="0">
              <a:buNone/>
            </a:pPr>
            <a:r>
              <a:rPr lang="en-US">
                <a:cs typeface="Segoe UI"/>
              </a:rPr>
              <a:t>Envie seu projeto antes das 23h59 PT do dia 30 de abril</a:t>
            </a:r>
          </a:p>
          <a:p>
            <a:pPr marL="0" indent="0">
              <a:buNone/>
            </a:pPr>
            <a:r>
              <a:rPr lang="en-US">
                <a:cs typeface="Segoe UI"/>
              </a:rPr>
              <a:t>para ganhar prêmios! 💵</a:t>
            </a:r>
          </a:p>
        </p:txBody>
      </p:sp>
    </p:spTree>
    <p:extLst>
      <p:ext uri="{BB962C8B-B14F-4D97-AF65-F5344CB8AC3E}">
        <p14:creationId xmlns:p14="http://schemas.microsoft.com/office/powerpoint/2010/main" val="412568339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29125-BC13-9B25-3A96-CAE45CF75FAB}"/>
              </a:ext>
            </a:extLst>
          </p:cNvPr>
          <p:cNvSpPr>
            <a:spLocks noGrp="1"/>
          </p:cNvSpPr>
          <p:nvPr>
            <p:ph type="title"/>
          </p:nvPr>
        </p:nvSpPr>
        <p:spPr/>
        <p:txBody>
          <a:bodyPr/>
          <a:lstStyle/>
          <a:p>
            <a:r>
              <a:rPr lang="en-US"/>
              <a:t>Processo de submissão</a:t>
            </a:r>
          </a:p>
        </p:txBody>
      </p:sp>
      <p:sp>
        <p:nvSpPr>
          <p:cNvPr id="3" name="Text Placeholder 2">
            <a:extLst>
              <a:ext uri="{FF2B5EF4-FFF2-40B4-BE49-F238E27FC236}">
                <a16:creationId xmlns:a16="http://schemas.microsoft.com/office/drawing/2014/main" id="{FF208B24-B134-CDDA-38C3-DBA021E2CBFE}"/>
              </a:ext>
            </a:extLst>
          </p:cNvPr>
          <p:cNvSpPr>
            <a:spLocks noGrp="1"/>
          </p:cNvSpPr>
          <p:nvPr>
            <p:ph type="body" sz="quarter" idx="10"/>
          </p:nvPr>
        </p:nvSpPr>
        <p:spPr>
          <a:xfrm>
            <a:off x="586391" y="1434370"/>
            <a:ext cx="7688864" cy="5429179"/>
          </a:xfrm>
        </p:spPr>
        <p:txBody>
          <a:bodyPr vert="horz" wrap="square" lIns="0" tIns="0" rIns="0" bIns="0" rtlCol="0" anchor="t">
            <a:spAutoFit/>
          </a:bodyPr>
          <a:lstStyle/>
          <a:p>
            <a:pPr marL="514350" indent="-514350">
              <a:buFont typeface="+mj-lt"/>
              <a:buAutoNum type="arabicPeriod"/>
            </a:pPr>
            <a:r>
              <a:rPr lang="en-US" err="1">
                <a:cs typeface="Segoe UI"/>
              </a:rPr>
              <a:t>Certifique</a:t>
            </a:r>
            <a:r>
              <a:rPr lang="en-US">
                <a:cs typeface="Segoe UI"/>
              </a:rPr>
              <a:t>-se de que </a:t>
            </a:r>
            <a:r>
              <a:rPr lang="en-US" err="1">
                <a:cs typeface="Segoe UI"/>
              </a:rPr>
              <a:t>você</a:t>
            </a:r>
            <a:r>
              <a:rPr lang="en-US">
                <a:cs typeface="Segoe UI"/>
              </a:rPr>
              <a:t> e </a:t>
            </a:r>
            <a:r>
              <a:rPr lang="en-US" err="1">
                <a:cs typeface="Segoe UI"/>
              </a:rPr>
              <a:t>todos</a:t>
            </a:r>
            <a:r>
              <a:rPr lang="en-US">
                <a:cs typeface="Segoe UI"/>
              </a:rPr>
              <a:t> </a:t>
            </a:r>
            <a:r>
              <a:rPr lang="en-US" err="1">
                <a:cs typeface="Segoe UI"/>
              </a:rPr>
              <a:t>membros</a:t>
            </a:r>
            <a:r>
              <a:rPr lang="en-US">
                <a:cs typeface="Segoe UI"/>
              </a:rPr>
              <a:t> da equipe (</a:t>
            </a:r>
            <a:r>
              <a:rPr lang="en-US" err="1">
                <a:cs typeface="Segoe UI"/>
              </a:rPr>
              <a:t>até</a:t>
            </a:r>
            <a:r>
              <a:rPr lang="en-US">
                <a:cs typeface="Segoe UI"/>
              </a:rPr>
              <a:t> 4 no total) </a:t>
            </a:r>
            <a:r>
              <a:rPr lang="en-US" err="1">
                <a:cs typeface="Segoe UI"/>
              </a:rPr>
              <a:t>estejam</a:t>
            </a:r>
            <a:r>
              <a:rPr lang="en-US">
                <a:cs typeface="Segoe UI"/>
              </a:rPr>
              <a:t> </a:t>
            </a:r>
            <a:r>
              <a:rPr lang="en-US" err="1">
                <a:cs typeface="Segoe UI"/>
              </a:rPr>
              <a:t>registrados</a:t>
            </a:r>
            <a:r>
              <a:rPr lang="en-US">
                <a:cs typeface="Segoe UI"/>
              </a:rPr>
              <a:t> no hackathon.</a:t>
            </a:r>
          </a:p>
          <a:p>
            <a:pPr marL="514350" indent="-514350">
              <a:buFont typeface="+mj-lt"/>
              <a:buAutoNum type="arabicPeriod"/>
            </a:pPr>
            <a:r>
              <a:rPr lang="en-US">
                <a:cs typeface="Segoe UI"/>
              </a:rPr>
              <a:t>Antes de 30 de </a:t>
            </a:r>
            <a:r>
              <a:rPr lang="en-US" err="1">
                <a:cs typeface="Segoe UI"/>
              </a:rPr>
              <a:t>abril</a:t>
            </a:r>
            <a:r>
              <a:rPr lang="en-US">
                <a:cs typeface="Segoe UI"/>
              </a:rPr>
              <a:t>, </a:t>
            </a:r>
            <a:r>
              <a:rPr lang="en-US" err="1">
                <a:cs typeface="Segoe UI"/>
              </a:rPr>
              <a:t>às</a:t>
            </a:r>
            <a:r>
              <a:rPr lang="en-US">
                <a:cs typeface="Segoe UI"/>
              </a:rPr>
              <a:t> 23h59 PST, </a:t>
            </a:r>
            <a:r>
              <a:rPr lang="en-US" err="1">
                <a:cs typeface="Segoe UI"/>
              </a:rPr>
              <a:t>envie</a:t>
            </a:r>
            <a:r>
              <a:rPr lang="en-US">
                <a:cs typeface="Segoe UI"/>
              </a:rPr>
              <a:t> </a:t>
            </a:r>
            <a:r>
              <a:rPr lang="en-US" err="1">
                <a:cs typeface="Segoe UI"/>
              </a:rPr>
              <a:t>seu</a:t>
            </a:r>
            <a:r>
              <a:rPr lang="en-US">
                <a:cs typeface="Segoe UI"/>
              </a:rPr>
              <a:t> hack </a:t>
            </a:r>
            <a:r>
              <a:rPr lang="en-US" err="1">
                <a:cs typeface="Segoe UI"/>
              </a:rPr>
              <a:t>usando</a:t>
            </a:r>
            <a:r>
              <a:rPr lang="en-US">
                <a:cs typeface="Segoe UI"/>
              </a:rPr>
              <a:t> o </a:t>
            </a:r>
            <a:r>
              <a:rPr lang="en-US" err="1">
                <a:cs typeface="Segoe UI"/>
              </a:rPr>
              <a:t>processo</a:t>
            </a:r>
            <a:r>
              <a:rPr lang="en-US">
                <a:cs typeface="Segoe UI"/>
              </a:rPr>
              <a:t> </a:t>
            </a:r>
            <a:r>
              <a:rPr lang="en-US" err="1">
                <a:cs typeface="Segoe UI"/>
              </a:rPr>
              <a:t>descrito</a:t>
            </a:r>
            <a:r>
              <a:rPr lang="en-US">
                <a:cs typeface="Segoe UI"/>
              </a:rPr>
              <a:t> </a:t>
            </a:r>
            <a:r>
              <a:rPr lang="en-US" err="1">
                <a:cs typeface="Segoe UI"/>
              </a:rPr>
              <a:t>em</a:t>
            </a:r>
            <a:r>
              <a:rPr lang="en-US">
                <a:cs typeface="Segoe UI"/>
              </a:rPr>
              <a:t>: </a:t>
            </a:r>
            <a:r>
              <a:rPr lang="en-US">
                <a:cs typeface="Segoe UI"/>
                <a:hlinkClick r:id="rId2"/>
              </a:rPr>
              <a:t>https://aka.ms/agentshack/submit</a:t>
            </a:r>
            <a:br>
              <a:rPr lang="en-US"/>
            </a:br>
            <a:r>
              <a:rPr lang="en-US">
                <a:cs typeface="Segoe UI"/>
              </a:rPr>
              <a:t>É </a:t>
            </a:r>
            <a:r>
              <a:rPr lang="en-US" err="1">
                <a:cs typeface="Segoe UI"/>
              </a:rPr>
              <a:t>necessário</a:t>
            </a:r>
            <a:r>
              <a:rPr lang="en-US">
                <a:cs typeface="Segoe UI"/>
              </a:rPr>
              <a:t> um </a:t>
            </a:r>
            <a:r>
              <a:rPr lang="en-US" b="1">
                <a:cs typeface="Segoe UI"/>
              </a:rPr>
              <a:t>URL de </a:t>
            </a:r>
            <a:r>
              <a:rPr lang="en-US" b="1" err="1">
                <a:cs typeface="Segoe UI"/>
              </a:rPr>
              <a:t>repositório</a:t>
            </a:r>
            <a:r>
              <a:rPr lang="en-US" b="1">
                <a:cs typeface="Segoe UI"/>
              </a:rPr>
              <a:t> de </a:t>
            </a:r>
            <a:r>
              <a:rPr lang="en-US" b="1" err="1">
                <a:cs typeface="Segoe UI"/>
              </a:rPr>
              <a:t>projeto</a:t>
            </a:r>
            <a:r>
              <a:rPr lang="en-US" b="1">
                <a:cs typeface="Segoe UI"/>
              </a:rPr>
              <a:t> </a:t>
            </a:r>
            <a:r>
              <a:rPr lang="en-US">
                <a:cs typeface="Segoe UI"/>
              </a:rPr>
              <a:t>e um </a:t>
            </a:r>
            <a:r>
              <a:rPr lang="en-US" b="1">
                <a:cs typeface="Segoe UI"/>
              </a:rPr>
              <a:t>breve </a:t>
            </a:r>
            <a:r>
              <a:rPr lang="en-US" b="1" err="1">
                <a:cs typeface="Segoe UI"/>
              </a:rPr>
              <a:t>vídeo</a:t>
            </a:r>
            <a:r>
              <a:rPr lang="en-US" b="1">
                <a:cs typeface="Segoe UI"/>
              </a:rPr>
              <a:t> </a:t>
            </a:r>
            <a:r>
              <a:rPr lang="en-US">
                <a:cs typeface="Segoe UI"/>
              </a:rPr>
              <a:t>de </a:t>
            </a:r>
            <a:r>
              <a:rPr lang="en-US" err="1">
                <a:cs typeface="Segoe UI"/>
              </a:rPr>
              <a:t>demonstração</a:t>
            </a:r>
            <a:r>
              <a:rPr lang="en-US">
                <a:cs typeface="Segoe UI"/>
              </a:rPr>
              <a:t>.</a:t>
            </a:r>
          </a:p>
          <a:p>
            <a:pPr marL="514350" indent="-514350">
              <a:buFont typeface="+mj-lt"/>
              <a:buAutoNum type="arabicPeriod"/>
            </a:pPr>
            <a:r>
              <a:rPr lang="en-US" err="1">
                <a:cs typeface="Segoe UI"/>
              </a:rPr>
              <a:t>Aguarde</a:t>
            </a:r>
            <a:r>
              <a:rPr lang="en-US">
                <a:cs typeface="Segoe UI"/>
              </a:rPr>
              <a:t> </a:t>
            </a:r>
            <a:r>
              <a:rPr lang="en-US" err="1">
                <a:cs typeface="Segoe UI"/>
              </a:rPr>
              <a:t>algumas</a:t>
            </a:r>
            <a:r>
              <a:rPr lang="en-US">
                <a:cs typeface="Segoe UI"/>
              </a:rPr>
              <a:t> </a:t>
            </a:r>
            <a:r>
              <a:rPr lang="en-US" err="1">
                <a:cs typeface="Segoe UI"/>
              </a:rPr>
              <a:t>semanas</a:t>
            </a:r>
            <a:r>
              <a:rPr lang="en-US">
                <a:cs typeface="Segoe UI"/>
              </a:rPr>
              <a:t> para que </a:t>
            </a:r>
            <a:r>
              <a:rPr lang="en-US" err="1">
                <a:cs typeface="Segoe UI"/>
              </a:rPr>
              <a:t>os</a:t>
            </a:r>
            <a:r>
              <a:rPr lang="en-US">
                <a:cs typeface="Segoe UI"/>
              </a:rPr>
              <a:t> </a:t>
            </a:r>
            <a:r>
              <a:rPr lang="en-US" err="1">
                <a:cs typeface="Segoe UI"/>
              </a:rPr>
              <a:t>juízes</a:t>
            </a:r>
            <a:r>
              <a:rPr lang="en-US">
                <a:cs typeface="Segoe UI"/>
              </a:rPr>
              <a:t> </a:t>
            </a:r>
            <a:r>
              <a:rPr lang="en-US" err="1">
                <a:cs typeface="Segoe UI"/>
              </a:rPr>
              <a:t>finalizem</a:t>
            </a:r>
            <a:r>
              <a:rPr lang="en-US">
                <a:cs typeface="Segoe UI"/>
              </a:rPr>
              <a:t> a </a:t>
            </a:r>
            <a:r>
              <a:rPr lang="en-US" err="1">
                <a:cs typeface="Segoe UI"/>
              </a:rPr>
              <a:t>pontuação</a:t>
            </a:r>
            <a:r>
              <a:rPr lang="en-US">
                <a:cs typeface="Segoe UI"/>
              </a:rPr>
              <a:t>. </a:t>
            </a:r>
            <a:r>
              <a:rPr lang="en-US" err="1">
                <a:cs typeface="Segoe UI"/>
              </a:rPr>
              <a:t>Notificaremos</a:t>
            </a:r>
            <a:r>
              <a:rPr lang="en-US">
                <a:cs typeface="Segoe UI"/>
              </a:rPr>
              <a:t> </a:t>
            </a:r>
            <a:r>
              <a:rPr lang="en-US" err="1">
                <a:cs typeface="Segoe UI"/>
              </a:rPr>
              <a:t>todos</a:t>
            </a:r>
            <a:r>
              <a:rPr lang="en-US">
                <a:cs typeface="Segoe UI"/>
              </a:rPr>
              <a:t> </a:t>
            </a:r>
            <a:r>
              <a:rPr lang="en-US" err="1">
                <a:cs typeface="Segoe UI"/>
              </a:rPr>
              <a:t>os</a:t>
            </a:r>
            <a:r>
              <a:rPr lang="en-US">
                <a:cs typeface="Segoe UI"/>
              </a:rPr>
              <a:t> </a:t>
            </a:r>
            <a:r>
              <a:rPr lang="en-US" err="1">
                <a:cs typeface="Segoe UI"/>
              </a:rPr>
              <a:t>participantes</a:t>
            </a:r>
            <a:r>
              <a:rPr lang="en-US">
                <a:cs typeface="Segoe UI"/>
              </a:rPr>
              <a:t> </a:t>
            </a:r>
            <a:r>
              <a:rPr lang="en-US" err="1">
                <a:cs typeface="Segoe UI"/>
              </a:rPr>
              <a:t>quando</a:t>
            </a:r>
            <a:r>
              <a:rPr lang="en-US">
                <a:cs typeface="Segoe UI"/>
              </a:rPr>
              <a:t> </a:t>
            </a:r>
            <a:r>
              <a:rPr lang="en-US" err="1">
                <a:cs typeface="Segoe UI"/>
              </a:rPr>
              <a:t>os</a:t>
            </a:r>
            <a:r>
              <a:rPr lang="en-US">
                <a:cs typeface="Segoe UI"/>
              </a:rPr>
              <a:t> </a:t>
            </a:r>
            <a:r>
              <a:rPr lang="en-US" err="1">
                <a:cs typeface="Segoe UI"/>
              </a:rPr>
              <a:t>vencedores</a:t>
            </a:r>
            <a:r>
              <a:rPr lang="en-US">
                <a:cs typeface="Segoe UI"/>
              </a:rPr>
              <a:t> </a:t>
            </a:r>
            <a:r>
              <a:rPr lang="en-US" err="1">
                <a:cs typeface="Segoe UI"/>
              </a:rPr>
              <a:t>forem</a:t>
            </a:r>
            <a:r>
              <a:rPr lang="en-US">
                <a:cs typeface="Segoe UI"/>
              </a:rPr>
              <a:t> </a:t>
            </a:r>
            <a:r>
              <a:rPr lang="en-US" err="1">
                <a:cs typeface="Segoe UI"/>
              </a:rPr>
              <a:t>anunciados</a:t>
            </a:r>
            <a:r>
              <a:rPr lang="en-US">
                <a:cs typeface="Segoe UI"/>
              </a:rPr>
              <a:t>.</a:t>
            </a:r>
          </a:p>
        </p:txBody>
      </p:sp>
      <p:pic>
        <p:nvPicPr>
          <p:cNvPr id="5" name="Picture 4" descr="A screenshot of a computer&#10;&#10;AI-generated content may be incorrect.">
            <a:extLst>
              <a:ext uri="{FF2B5EF4-FFF2-40B4-BE49-F238E27FC236}">
                <a16:creationId xmlns:a16="http://schemas.microsoft.com/office/drawing/2014/main" id="{E94A7A80-5E8F-E14F-F26B-772687BE91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9425" y="0"/>
            <a:ext cx="3916746" cy="6858000"/>
          </a:xfrm>
          <a:prstGeom prst="rect">
            <a:avLst/>
          </a:prstGeom>
        </p:spPr>
      </p:pic>
    </p:spTree>
    <p:extLst>
      <p:ext uri="{BB962C8B-B14F-4D97-AF65-F5344CB8AC3E}">
        <p14:creationId xmlns:p14="http://schemas.microsoft.com/office/powerpoint/2010/main" val="164155709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D81E1-AB31-ADE1-B574-DD39FBC5BE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AF31B-810E-4E6E-8BE9-EB0CB0F4ADEE}"/>
              </a:ext>
            </a:extLst>
          </p:cNvPr>
          <p:cNvSpPr>
            <a:spLocks noGrp="1"/>
          </p:cNvSpPr>
          <p:nvPr>
            <p:ph type="title"/>
          </p:nvPr>
        </p:nvSpPr>
        <p:spPr/>
        <p:txBody>
          <a:bodyPr/>
          <a:lstStyle/>
          <a:p>
            <a:r>
              <a:rPr lang="en-US">
                <a:cs typeface="Segoe UI"/>
              </a:rPr>
              <a:t>Se </a:t>
            </a:r>
            <a:r>
              <a:rPr lang="en-US" err="1">
                <a:cs typeface="Segoe UI"/>
              </a:rPr>
              <a:t>tiver</a:t>
            </a:r>
            <a:r>
              <a:rPr lang="en-US">
                <a:cs typeface="Segoe UI"/>
              </a:rPr>
              <a:t> </a:t>
            </a:r>
            <a:r>
              <a:rPr lang="en-US" err="1">
                <a:cs typeface="Segoe UI"/>
              </a:rPr>
              <a:t>perguntas</a:t>
            </a:r>
            <a:r>
              <a:rPr lang="en-US">
                <a:cs typeface="Segoe UI"/>
              </a:rPr>
              <a:t> … </a:t>
            </a:r>
          </a:p>
        </p:txBody>
      </p:sp>
      <p:sp>
        <p:nvSpPr>
          <p:cNvPr id="6" name="TextBox 5">
            <a:extLst>
              <a:ext uri="{FF2B5EF4-FFF2-40B4-BE49-F238E27FC236}">
                <a16:creationId xmlns:a16="http://schemas.microsoft.com/office/drawing/2014/main" id="{48376F6B-2D7C-35BB-2B53-8357764C33F4}"/>
              </a:ext>
            </a:extLst>
          </p:cNvPr>
          <p:cNvSpPr txBox="1"/>
          <p:nvPr/>
        </p:nvSpPr>
        <p:spPr>
          <a:xfrm>
            <a:off x="539277" y="2457606"/>
            <a:ext cx="7458457" cy="461665"/>
          </a:xfrm>
          <a:prstGeom prst="rect">
            <a:avLst/>
          </a:prstGeom>
          <a:noFill/>
        </p:spPr>
        <p:txBody>
          <a:bodyPr wrap="square">
            <a:spAutoFit/>
          </a:bodyPr>
          <a:lstStyle/>
          <a:p>
            <a:r>
              <a:rPr lang="en-US" sz="2400">
                <a:hlinkClick r:id="rId3" tooltip="https://aka.ms/agentshack-pt/recursos-perguntas"/>
              </a:rPr>
              <a:t>https://aka.ms/agentshack-pt/recursos-perguntas</a:t>
            </a:r>
            <a:endParaRPr lang="en-US" sz="2400"/>
          </a:p>
        </p:txBody>
      </p:sp>
      <p:sp>
        <p:nvSpPr>
          <p:cNvPr id="9" name="TextBox 8">
            <a:extLst>
              <a:ext uri="{FF2B5EF4-FFF2-40B4-BE49-F238E27FC236}">
                <a16:creationId xmlns:a16="http://schemas.microsoft.com/office/drawing/2014/main" id="{DA71A0DC-F8F4-BAF4-26DF-6D49F1BF36DA}"/>
              </a:ext>
            </a:extLst>
          </p:cNvPr>
          <p:cNvSpPr txBox="1"/>
          <p:nvPr/>
        </p:nvSpPr>
        <p:spPr>
          <a:xfrm>
            <a:off x="539277" y="1995941"/>
            <a:ext cx="8155143" cy="461665"/>
          </a:xfrm>
          <a:prstGeom prst="rect">
            <a:avLst/>
          </a:prstGeom>
          <a:noFill/>
        </p:spPr>
        <p:txBody>
          <a:bodyPr wrap="square" lIns="91440" tIns="45720" rIns="91440" bIns="45720" anchor="t">
            <a:spAutoFit/>
          </a:bodyPr>
          <a:lstStyle/>
          <a:p>
            <a:pPr marL="457200" indent="-457200">
              <a:buAutoNum type="arabicParenR"/>
            </a:pPr>
            <a:r>
              <a:rPr lang="en-US" sz="2400" err="1"/>
              <a:t>Você</a:t>
            </a:r>
            <a:r>
              <a:rPr lang="en-US" sz="2400"/>
              <a:t> </a:t>
            </a:r>
            <a:r>
              <a:rPr lang="en-US" sz="2400" err="1"/>
              <a:t>pode</a:t>
            </a:r>
            <a:r>
              <a:rPr lang="en-US" sz="2400"/>
              <a:t> </a:t>
            </a:r>
            <a:r>
              <a:rPr lang="en-US" sz="2400" err="1"/>
              <a:t>postar</a:t>
            </a:r>
            <a:r>
              <a:rPr lang="en-US" sz="2400"/>
              <a:t> no </a:t>
            </a:r>
            <a:r>
              <a:rPr lang="en-US" sz="2400" err="1"/>
              <a:t>fórum</a:t>
            </a:r>
            <a:r>
              <a:rPr lang="en-US" sz="2400"/>
              <a:t> de </a:t>
            </a:r>
            <a:r>
              <a:rPr lang="en-US" sz="2400" err="1"/>
              <a:t>Discussão</a:t>
            </a:r>
            <a:r>
              <a:rPr lang="en-US" sz="2400"/>
              <a:t> no GitHub:</a:t>
            </a:r>
            <a:endParaRPr lang="en-US">
              <a:cs typeface="Segoe UI"/>
            </a:endParaRPr>
          </a:p>
        </p:txBody>
      </p:sp>
      <p:sp>
        <p:nvSpPr>
          <p:cNvPr id="3" name="TextBox 2">
            <a:extLst>
              <a:ext uri="{FF2B5EF4-FFF2-40B4-BE49-F238E27FC236}">
                <a16:creationId xmlns:a16="http://schemas.microsoft.com/office/drawing/2014/main" id="{01D1AC75-64E1-6A3C-A244-C56FEF37C0C7}"/>
              </a:ext>
            </a:extLst>
          </p:cNvPr>
          <p:cNvSpPr txBox="1"/>
          <p:nvPr/>
        </p:nvSpPr>
        <p:spPr>
          <a:xfrm>
            <a:off x="497038" y="3783764"/>
            <a:ext cx="8155143" cy="1569660"/>
          </a:xfrm>
          <a:prstGeom prst="rect">
            <a:avLst/>
          </a:prstGeom>
          <a:noFill/>
        </p:spPr>
        <p:txBody>
          <a:bodyPr wrap="square" lIns="91440" tIns="45720" rIns="91440" bIns="45720" anchor="t">
            <a:spAutoFit/>
          </a:bodyPr>
          <a:lstStyle/>
          <a:p>
            <a:r>
              <a:rPr lang="en-US" sz="2400"/>
              <a:t>2) Ou no canal do Discord:</a:t>
            </a:r>
          </a:p>
          <a:p>
            <a:r>
              <a:rPr lang="en-US" sz="2400">
                <a:cs typeface="Segoe UI"/>
                <a:hlinkClick r:id="rId4"/>
              </a:rPr>
              <a:t>https://aka.ms/agentshack/discord</a:t>
            </a:r>
            <a:endParaRPr lang="en-US" sz="2400">
              <a:cs typeface="Segoe UI"/>
            </a:endParaRPr>
          </a:p>
          <a:p>
            <a:endParaRPr lang="en-US" sz="2400"/>
          </a:p>
          <a:p>
            <a:endParaRPr lang="en-US" sz="2400"/>
          </a:p>
        </p:txBody>
      </p:sp>
    </p:spTree>
    <p:extLst>
      <p:ext uri="{BB962C8B-B14F-4D97-AF65-F5344CB8AC3E}">
        <p14:creationId xmlns:p14="http://schemas.microsoft.com/office/powerpoint/2010/main" val="983183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A3031-A694-FE98-A30F-D88D4E612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A5058-2DF5-1E78-D504-B50692005670}"/>
              </a:ext>
            </a:extLst>
          </p:cNvPr>
          <p:cNvSpPr>
            <a:spLocks noGrp="1"/>
          </p:cNvSpPr>
          <p:nvPr>
            <p:ph type="title"/>
          </p:nvPr>
        </p:nvSpPr>
        <p:spPr>
          <a:xfrm>
            <a:off x="585215" y="2839324"/>
            <a:ext cx="11805567" cy="692497"/>
          </a:xfrm>
        </p:spPr>
        <p:txBody>
          <a:bodyPr/>
          <a:lstStyle/>
          <a:p>
            <a:r>
              <a:rPr lang="en-US" sz="5000"/>
              <a:t>Agentes 101</a:t>
            </a:r>
          </a:p>
        </p:txBody>
      </p:sp>
    </p:spTree>
    <p:extLst>
      <p:ext uri="{BB962C8B-B14F-4D97-AF65-F5344CB8AC3E}">
        <p14:creationId xmlns:p14="http://schemas.microsoft.com/office/powerpoint/2010/main" val="632566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0" y="1216022"/>
            <a:ext cx="8499021" cy="1865319"/>
          </a:xfrm>
          <a:prstGeom prst="rect">
            <a:avLst/>
          </a:prstGeom>
        </p:spPr>
        <p:txBody>
          <a:bodyPr wrap="square" lIns="0" tIns="0" rIns="0" bIns="0" rtlCol="0" anchor="t">
            <a:spAutoFit/>
          </a:bodyPr>
          <a:lstStyle/>
          <a:p>
            <a:pPr algn="ctr">
              <a:lnSpc>
                <a:spcPts val="15488"/>
              </a:lnSpc>
              <a:spcBef>
                <a:spcPct val="0"/>
              </a:spcBef>
            </a:pPr>
            <a:r>
              <a:rPr lang="en-US" sz="11063">
                <a:solidFill>
                  <a:srgbClr val="227CE8"/>
                </a:solidFill>
                <a:latin typeface="League Spartan"/>
                <a:ea typeface="League Spartan"/>
                <a:cs typeface="League Spartan"/>
                <a:sym typeface="League Spartan"/>
              </a:rPr>
              <a:t>Agentes de IA</a:t>
            </a:r>
          </a:p>
        </p:txBody>
      </p:sp>
      <p:sp>
        <p:nvSpPr>
          <p:cNvPr id="4" name="TextBox 4"/>
          <p:cNvSpPr txBox="1"/>
          <p:nvPr/>
        </p:nvSpPr>
        <p:spPr>
          <a:xfrm>
            <a:off x="596158" y="2970642"/>
            <a:ext cx="4145910" cy="666657"/>
          </a:xfrm>
          <a:prstGeom prst="rect">
            <a:avLst/>
          </a:prstGeom>
        </p:spPr>
        <p:txBody>
          <a:bodyPr wrap="square" lIns="0" tIns="0" rIns="0" bIns="0" rtlCol="0" anchor="t">
            <a:spAutoFit/>
          </a:bodyPr>
          <a:lstStyle/>
          <a:p>
            <a:pPr algn="ctr">
              <a:lnSpc>
                <a:spcPts val="5360"/>
              </a:lnSpc>
              <a:spcBef>
                <a:spcPct val="0"/>
              </a:spcBef>
            </a:pPr>
            <a:r>
              <a:rPr lang="en-US" sz="3828">
                <a:solidFill>
                  <a:srgbClr val="F152F9"/>
                </a:solidFill>
                <a:latin typeface="Poppins"/>
                <a:ea typeface="Poppins"/>
                <a:cs typeface="Poppins"/>
                <a:sym typeface="Poppins"/>
              </a:rPr>
              <a:t>Para iniciantes</a:t>
            </a:r>
          </a:p>
        </p:txBody>
      </p:sp>
      <p:grpSp>
        <p:nvGrpSpPr>
          <p:cNvPr id="5" name="Group 5"/>
          <p:cNvGrpSpPr/>
          <p:nvPr/>
        </p:nvGrpSpPr>
        <p:grpSpPr>
          <a:xfrm>
            <a:off x="4535123" y="213261"/>
            <a:ext cx="3312625" cy="1199160"/>
            <a:chOff x="0" y="0"/>
            <a:chExt cx="1820992" cy="406400"/>
          </a:xfrm>
        </p:grpSpPr>
        <p:sp>
          <p:nvSpPr>
            <p:cNvPr id="6" name="Freeform 6"/>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7" name="TextBox 7"/>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8" name="Group 8"/>
          <p:cNvGrpSpPr/>
          <p:nvPr/>
        </p:nvGrpSpPr>
        <p:grpSpPr>
          <a:xfrm>
            <a:off x="8572192" y="213261"/>
            <a:ext cx="3312625" cy="739295"/>
            <a:chOff x="0" y="0"/>
            <a:chExt cx="1820992" cy="406400"/>
          </a:xfrm>
        </p:grpSpPr>
        <p:sp>
          <p:nvSpPr>
            <p:cNvPr id="9" name="Freeform 9"/>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10" name="TextBox 10"/>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1" name="Group 11"/>
          <p:cNvGrpSpPr/>
          <p:nvPr/>
        </p:nvGrpSpPr>
        <p:grpSpPr>
          <a:xfrm>
            <a:off x="8572192" y="1412420"/>
            <a:ext cx="3312625" cy="1064178"/>
            <a:chOff x="0" y="-97756"/>
            <a:chExt cx="1820992" cy="584992"/>
          </a:xfrm>
        </p:grpSpPr>
        <p:sp>
          <p:nvSpPr>
            <p:cNvPr id="12" name="Freeform 12"/>
            <p:cNvSpPr/>
            <p:nvPr/>
          </p:nvSpPr>
          <p:spPr>
            <a:xfrm>
              <a:off x="0" y="-97756"/>
              <a:ext cx="1820992" cy="584992"/>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13" name="TextBox 13"/>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4" name="Group 14"/>
          <p:cNvGrpSpPr/>
          <p:nvPr/>
        </p:nvGrpSpPr>
        <p:grpSpPr>
          <a:xfrm>
            <a:off x="8572192" y="2851633"/>
            <a:ext cx="3312625" cy="739295"/>
            <a:chOff x="0" y="0"/>
            <a:chExt cx="1820992" cy="406400"/>
          </a:xfrm>
        </p:grpSpPr>
        <p:sp>
          <p:nvSpPr>
            <p:cNvPr id="15" name="Freeform 15"/>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16" name="TextBox 16"/>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17" name="Group 17"/>
          <p:cNvGrpSpPr/>
          <p:nvPr/>
        </p:nvGrpSpPr>
        <p:grpSpPr>
          <a:xfrm>
            <a:off x="6413875" y="3902555"/>
            <a:ext cx="3312625" cy="739295"/>
            <a:chOff x="0" y="0"/>
            <a:chExt cx="1820992" cy="406400"/>
          </a:xfrm>
        </p:grpSpPr>
        <p:sp>
          <p:nvSpPr>
            <p:cNvPr id="18" name="Freeform 18"/>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19" name="TextBox 19"/>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0" name="Group 20"/>
          <p:cNvGrpSpPr/>
          <p:nvPr/>
        </p:nvGrpSpPr>
        <p:grpSpPr>
          <a:xfrm>
            <a:off x="8572192" y="5063257"/>
            <a:ext cx="3312625" cy="739295"/>
            <a:chOff x="0" y="0"/>
            <a:chExt cx="1820992" cy="406400"/>
          </a:xfrm>
        </p:grpSpPr>
        <p:sp>
          <p:nvSpPr>
            <p:cNvPr id="21" name="Freeform 21"/>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22" name="TextBox 22"/>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3" name="Group 23"/>
          <p:cNvGrpSpPr/>
          <p:nvPr/>
        </p:nvGrpSpPr>
        <p:grpSpPr>
          <a:xfrm>
            <a:off x="2518391" y="3902555"/>
            <a:ext cx="3312625" cy="739295"/>
            <a:chOff x="0" y="0"/>
            <a:chExt cx="1820992" cy="406400"/>
          </a:xfrm>
        </p:grpSpPr>
        <p:sp>
          <p:nvSpPr>
            <p:cNvPr id="24" name="Freeform 24"/>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25" name="TextBox 25"/>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6" name="Group 26"/>
          <p:cNvGrpSpPr/>
          <p:nvPr/>
        </p:nvGrpSpPr>
        <p:grpSpPr>
          <a:xfrm>
            <a:off x="498054" y="213261"/>
            <a:ext cx="3312625" cy="1199160"/>
            <a:chOff x="0" y="0"/>
            <a:chExt cx="1820992" cy="406400"/>
          </a:xfrm>
        </p:grpSpPr>
        <p:sp>
          <p:nvSpPr>
            <p:cNvPr id="27" name="Freeform 27"/>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28" name="TextBox 28"/>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29" name="Group 29"/>
          <p:cNvGrpSpPr/>
          <p:nvPr/>
        </p:nvGrpSpPr>
        <p:grpSpPr>
          <a:xfrm>
            <a:off x="4831710" y="5063257"/>
            <a:ext cx="3312625" cy="739295"/>
            <a:chOff x="0" y="0"/>
            <a:chExt cx="1820992" cy="406400"/>
          </a:xfrm>
        </p:grpSpPr>
        <p:sp>
          <p:nvSpPr>
            <p:cNvPr id="30" name="Freeform 30"/>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F152F9"/>
            </a:solidFill>
          </p:spPr>
          <p:txBody>
            <a:bodyPr/>
            <a:lstStyle/>
            <a:p>
              <a:endParaRPr lang="en-US" sz="1200"/>
            </a:p>
          </p:txBody>
        </p:sp>
        <p:sp>
          <p:nvSpPr>
            <p:cNvPr id="31" name="TextBox 31"/>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grpSp>
        <p:nvGrpSpPr>
          <p:cNvPr id="32" name="Group 32"/>
          <p:cNvGrpSpPr/>
          <p:nvPr/>
        </p:nvGrpSpPr>
        <p:grpSpPr>
          <a:xfrm>
            <a:off x="862078" y="5063257"/>
            <a:ext cx="3312625" cy="739295"/>
            <a:chOff x="0" y="0"/>
            <a:chExt cx="1820992" cy="406400"/>
          </a:xfrm>
        </p:grpSpPr>
        <p:sp>
          <p:nvSpPr>
            <p:cNvPr id="33" name="Freeform 33"/>
            <p:cNvSpPr/>
            <p:nvPr/>
          </p:nvSpPr>
          <p:spPr>
            <a:xfrm>
              <a:off x="0" y="0"/>
              <a:ext cx="1820992" cy="406400"/>
            </a:xfrm>
            <a:custGeom>
              <a:avLst/>
              <a:gdLst/>
              <a:ahLst/>
              <a:cxnLst/>
              <a:rect l="l" t="t" r="r" b="b"/>
              <a:pathLst>
                <a:path w="1820992" h="406400">
                  <a:moveTo>
                    <a:pt x="1617792" y="0"/>
                  </a:moveTo>
                  <a:cubicBezTo>
                    <a:pt x="1730016" y="0"/>
                    <a:pt x="1820992" y="90976"/>
                    <a:pt x="1820992" y="203200"/>
                  </a:cubicBezTo>
                  <a:cubicBezTo>
                    <a:pt x="1820992" y="315424"/>
                    <a:pt x="1730016" y="406400"/>
                    <a:pt x="1617792" y="406400"/>
                  </a:cubicBezTo>
                  <a:lnTo>
                    <a:pt x="203200" y="406400"/>
                  </a:lnTo>
                  <a:cubicBezTo>
                    <a:pt x="90976" y="406400"/>
                    <a:pt x="0" y="315424"/>
                    <a:pt x="0" y="203200"/>
                  </a:cubicBezTo>
                  <a:cubicBezTo>
                    <a:pt x="0" y="90976"/>
                    <a:pt x="90976" y="0"/>
                    <a:pt x="203200" y="0"/>
                  </a:cubicBezTo>
                  <a:close/>
                </a:path>
              </a:pathLst>
            </a:custGeom>
            <a:solidFill>
              <a:srgbClr val="227CE9"/>
            </a:solidFill>
          </p:spPr>
          <p:txBody>
            <a:bodyPr/>
            <a:lstStyle/>
            <a:p>
              <a:endParaRPr lang="en-US" sz="1200"/>
            </a:p>
          </p:txBody>
        </p:sp>
        <p:sp>
          <p:nvSpPr>
            <p:cNvPr id="34" name="TextBox 34"/>
            <p:cNvSpPr txBox="1"/>
            <p:nvPr/>
          </p:nvSpPr>
          <p:spPr>
            <a:xfrm>
              <a:off x="0" y="-57150"/>
              <a:ext cx="1820992" cy="463550"/>
            </a:xfrm>
            <a:prstGeom prst="rect">
              <a:avLst/>
            </a:prstGeom>
          </p:spPr>
          <p:txBody>
            <a:bodyPr lIns="33867" tIns="33867" rIns="33867" bIns="33867" rtlCol="0" anchor="ctr"/>
            <a:lstStyle/>
            <a:p>
              <a:pPr algn="ctr">
                <a:lnSpc>
                  <a:spcPts val="2333"/>
                </a:lnSpc>
              </a:pPr>
              <a:endParaRPr sz="1200"/>
            </a:p>
          </p:txBody>
        </p:sp>
      </p:grpSp>
      <p:sp>
        <p:nvSpPr>
          <p:cNvPr id="35" name="TextBox 35"/>
          <p:cNvSpPr txBox="1"/>
          <p:nvPr/>
        </p:nvSpPr>
        <p:spPr>
          <a:xfrm>
            <a:off x="498081" y="5963845"/>
            <a:ext cx="11486655" cy="683392"/>
          </a:xfrm>
          <a:prstGeom prst="rect">
            <a:avLst/>
          </a:prstGeom>
        </p:spPr>
        <p:txBody>
          <a:bodyPr wrap="square" lIns="0" tIns="0" rIns="0" bIns="0" rtlCol="0" anchor="t">
            <a:spAutoFit/>
          </a:bodyPr>
          <a:lstStyle/>
          <a:p>
            <a:pPr algn="ctr">
              <a:lnSpc>
                <a:spcPts val="6229"/>
              </a:lnSpc>
            </a:pPr>
            <a:r>
              <a:rPr lang="en-US" sz="3000">
                <a:solidFill>
                  <a:schemeClr val="accent1"/>
                </a:solidFill>
                <a:ea typeface="Canva Sans Bold"/>
                <a:cs typeface="Canva Sans Bold"/>
                <a:sym typeface="Canva Sans Bold"/>
                <a:hlinkClick r:id="rId3">
                  <a:extLst>
                    <a:ext uri="{A12FA001-AC4F-418D-AE19-62706E023703}">
                      <ahyp:hlinkClr xmlns:ahyp="http://schemas.microsoft.com/office/drawing/2018/hyperlinkcolor" val="tx"/>
                    </a:ext>
                  </a:extLst>
                </a:hlinkClick>
              </a:rPr>
              <a:t>aka.ms/ai-agents-beginners</a:t>
            </a:r>
            <a:endParaRPr lang="en-US" sz="3000">
              <a:solidFill>
                <a:schemeClr val="accent1"/>
              </a:solidFill>
              <a:ea typeface="Canva Sans Bold"/>
              <a:cs typeface="Canva Sans Bold"/>
              <a:sym typeface="Canva Sans Bold"/>
            </a:endParaRPr>
          </a:p>
        </p:txBody>
      </p:sp>
      <p:sp>
        <p:nvSpPr>
          <p:cNvPr id="36" name="TextBox 36"/>
          <p:cNvSpPr txBox="1"/>
          <p:nvPr/>
        </p:nvSpPr>
        <p:spPr>
          <a:xfrm>
            <a:off x="824288" y="288449"/>
            <a:ext cx="2637369" cy="1008096"/>
          </a:xfrm>
          <a:prstGeom prst="rect">
            <a:avLst/>
          </a:prstGeom>
        </p:spPr>
        <p:txBody>
          <a:bodyPr wrap="square" lIns="0" tIns="0" rIns="0" bIns="0" rtlCol="0" anchor="t">
            <a:spAutoFit/>
          </a:bodyPr>
          <a:lstStyle/>
          <a:p>
            <a:pPr algn="ctr">
              <a:lnSpc>
                <a:spcPts val="4019"/>
              </a:lnSpc>
              <a:spcBef>
                <a:spcPct val="0"/>
              </a:spcBef>
            </a:pPr>
            <a:r>
              <a:rPr lang="en-US" sz="2870">
                <a:solidFill>
                  <a:srgbClr val="FFFFFF"/>
                </a:solidFill>
                <a:latin typeface="Poppins"/>
                <a:ea typeface="Poppins"/>
                <a:cs typeface="Poppins"/>
                <a:sym typeface="Poppins"/>
              </a:rPr>
              <a:t>Introdução aos agentes</a:t>
            </a:r>
          </a:p>
        </p:txBody>
      </p:sp>
      <p:sp>
        <p:nvSpPr>
          <p:cNvPr id="37" name="TextBox 37"/>
          <p:cNvSpPr txBox="1"/>
          <p:nvPr/>
        </p:nvSpPr>
        <p:spPr>
          <a:xfrm>
            <a:off x="4742068" y="360490"/>
            <a:ext cx="2898735" cy="756874"/>
          </a:xfrm>
          <a:prstGeom prst="rect">
            <a:avLst/>
          </a:prstGeom>
        </p:spPr>
        <p:txBody>
          <a:bodyPr lIns="0" tIns="0" rIns="0" bIns="0" rtlCol="0" anchor="t">
            <a:spAutoFit/>
          </a:bodyPr>
          <a:lstStyle/>
          <a:p>
            <a:pPr algn="ctr">
              <a:lnSpc>
                <a:spcPts val="3043"/>
              </a:lnSpc>
              <a:spcBef>
                <a:spcPct val="0"/>
              </a:spcBef>
            </a:pPr>
            <a:r>
              <a:rPr lang="en-US" sz="2173">
                <a:solidFill>
                  <a:srgbClr val="FFFFFF"/>
                </a:solidFill>
                <a:latin typeface="Poppins"/>
                <a:ea typeface="Poppins"/>
                <a:cs typeface="Poppins"/>
                <a:sym typeface="Poppins"/>
              </a:rPr>
              <a:t>Frameworks</a:t>
            </a:r>
          </a:p>
          <a:p>
            <a:pPr algn="ctr">
              <a:lnSpc>
                <a:spcPts val="3043"/>
              </a:lnSpc>
              <a:spcBef>
                <a:spcPct val="0"/>
              </a:spcBef>
            </a:pPr>
            <a:r>
              <a:rPr lang="en-US" sz="2173">
                <a:solidFill>
                  <a:srgbClr val="FFFFFF"/>
                </a:solidFill>
                <a:latin typeface="Poppins"/>
                <a:ea typeface="Poppins"/>
                <a:cs typeface="Poppins"/>
                <a:sym typeface="Poppins"/>
              </a:rPr>
              <a:t>de agentes de IA</a:t>
            </a:r>
          </a:p>
        </p:txBody>
      </p:sp>
      <p:sp>
        <p:nvSpPr>
          <p:cNvPr id="38" name="TextBox 38"/>
          <p:cNvSpPr txBox="1"/>
          <p:nvPr/>
        </p:nvSpPr>
        <p:spPr>
          <a:xfrm>
            <a:off x="8669398" y="366774"/>
            <a:ext cx="3118212" cy="372153"/>
          </a:xfrm>
          <a:prstGeom prst="rect">
            <a:avLst/>
          </a:prstGeom>
        </p:spPr>
        <p:txBody>
          <a:bodyPr lIns="0" tIns="0" rIns="0" bIns="0" rtlCol="0" anchor="t">
            <a:spAutoFit/>
          </a:bodyPr>
          <a:lstStyle/>
          <a:p>
            <a:pPr algn="ctr">
              <a:lnSpc>
                <a:spcPts val="3043"/>
              </a:lnSpc>
              <a:spcBef>
                <a:spcPct val="0"/>
              </a:spcBef>
            </a:pPr>
            <a:r>
              <a:rPr lang="en-US" sz="2173">
                <a:solidFill>
                  <a:srgbClr val="FFFFFF"/>
                </a:solidFill>
                <a:latin typeface="Poppins"/>
                <a:ea typeface="Poppins"/>
                <a:cs typeface="Poppins"/>
                <a:sym typeface="Poppins"/>
              </a:rPr>
              <a:t>Padrões de design</a:t>
            </a:r>
          </a:p>
        </p:txBody>
      </p:sp>
      <p:sp>
        <p:nvSpPr>
          <p:cNvPr id="39" name="TextBox 39"/>
          <p:cNvSpPr txBox="1"/>
          <p:nvPr/>
        </p:nvSpPr>
        <p:spPr>
          <a:xfrm>
            <a:off x="8311417" y="1424930"/>
            <a:ext cx="3834175" cy="933204"/>
          </a:xfrm>
          <a:prstGeom prst="rect">
            <a:avLst/>
          </a:prstGeom>
        </p:spPr>
        <p:txBody>
          <a:bodyPr lIns="0" tIns="0" rIns="0" bIns="0" rtlCol="0" anchor="t">
            <a:spAutoFit/>
          </a:bodyPr>
          <a:lstStyle/>
          <a:p>
            <a:pPr algn="ctr">
              <a:lnSpc>
                <a:spcPts val="3742"/>
              </a:lnSpc>
              <a:spcBef>
                <a:spcPct val="0"/>
              </a:spcBef>
            </a:pPr>
            <a:r>
              <a:rPr lang="en-US" sz="2673">
                <a:solidFill>
                  <a:srgbClr val="FFFFFF"/>
                </a:solidFill>
                <a:latin typeface="Poppins"/>
                <a:ea typeface="Poppins"/>
                <a:cs typeface="Poppins"/>
                <a:sym typeface="Poppins"/>
              </a:rPr>
              <a:t>Uso de</a:t>
            </a:r>
          </a:p>
          <a:p>
            <a:pPr algn="ctr">
              <a:lnSpc>
                <a:spcPts val="3742"/>
              </a:lnSpc>
              <a:spcBef>
                <a:spcPct val="0"/>
              </a:spcBef>
            </a:pPr>
            <a:r>
              <a:rPr lang="en-US" sz="2673">
                <a:solidFill>
                  <a:srgbClr val="FFFFFF"/>
                </a:solidFill>
                <a:latin typeface="Poppins"/>
                <a:ea typeface="Poppins"/>
                <a:cs typeface="Poppins"/>
                <a:sym typeface="Poppins"/>
              </a:rPr>
              <a:t>ferramentas</a:t>
            </a:r>
          </a:p>
        </p:txBody>
      </p:sp>
      <p:sp>
        <p:nvSpPr>
          <p:cNvPr id="40" name="TextBox 40"/>
          <p:cNvSpPr txBox="1"/>
          <p:nvPr/>
        </p:nvSpPr>
        <p:spPr>
          <a:xfrm>
            <a:off x="8311417" y="2941866"/>
            <a:ext cx="3834175" cy="458715"/>
          </a:xfrm>
          <a:prstGeom prst="rect">
            <a:avLst/>
          </a:prstGeom>
        </p:spPr>
        <p:txBody>
          <a:bodyPr lIns="0" tIns="0" rIns="0" bIns="0" rtlCol="0" anchor="t">
            <a:spAutoFit/>
          </a:bodyPr>
          <a:lstStyle/>
          <a:p>
            <a:pPr algn="ctr">
              <a:lnSpc>
                <a:spcPts val="3742"/>
              </a:lnSpc>
              <a:spcBef>
                <a:spcPct val="0"/>
              </a:spcBef>
            </a:pPr>
            <a:r>
              <a:rPr lang="en-US" sz="2673">
                <a:solidFill>
                  <a:srgbClr val="FFFFFF"/>
                </a:solidFill>
                <a:latin typeface="Poppins"/>
                <a:ea typeface="Poppins"/>
                <a:cs typeface="Poppins"/>
                <a:sym typeface="Poppins"/>
              </a:rPr>
              <a:t>Agentic RAG</a:t>
            </a:r>
          </a:p>
        </p:txBody>
      </p:sp>
      <p:sp>
        <p:nvSpPr>
          <p:cNvPr id="41" name="TextBox 41"/>
          <p:cNvSpPr txBox="1"/>
          <p:nvPr/>
        </p:nvSpPr>
        <p:spPr>
          <a:xfrm>
            <a:off x="2789448" y="4102205"/>
            <a:ext cx="2770509" cy="344325"/>
          </a:xfrm>
          <a:prstGeom prst="rect">
            <a:avLst/>
          </a:prstGeom>
        </p:spPr>
        <p:txBody>
          <a:bodyPr lIns="0" tIns="0" rIns="0" bIns="0" rtlCol="0" anchor="t">
            <a:spAutoFit/>
          </a:bodyPr>
          <a:lstStyle/>
          <a:p>
            <a:pPr algn="ctr">
              <a:lnSpc>
                <a:spcPts val="2703"/>
              </a:lnSpc>
            </a:pPr>
            <a:r>
              <a:rPr lang="en-US" sz="2200">
                <a:solidFill>
                  <a:srgbClr val="FFFFFF"/>
                </a:solidFill>
                <a:latin typeface="Poppins"/>
                <a:ea typeface="Poppins"/>
                <a:cs typeface="Poppins"/>
                <a:sym typeface="Poppins"/>
              </a:rPr>
              <a:t>Confiabilidade</a:t>
            </a:r>
          </a:p>
        </p:txBody>
      </p:sp>
      <p:sp>
        <p:nvSpPr>
          <p:cNvPr id="42" name="TextBox 42"/>
          <p:cNvSpPr txBox="1"/>
          <p:nvPr/>
        </p:nvSpPr>
        <p:spPr>
          <a:xfrm>
            <a:off x="6684932" y="4099277"/>
            <a:ext cx="2770509" cy="344325"/>
          </a:xfrm>
          <a:prstGeom prst="rect">
            <a:avLst/>
          </a:prstGeom>
        </p:spPr>
        <p:txBody>
          <a:bodyPr lIns="0" tIns="0" rIns="0" bIns="0" rtlCol="0" anchor="t">
            <a:spAutoFit/>
          </a:bodyPr>
          <a:lstStyle/>
          <a:p>
            <a:pPr algn="ctr">
              <a:lnSpc>
                <a:spcPts val="2703"/>
              </a:lnSpc>
            </a:pPr>
            <a:r>
              <a:rPr lang="en-US" sz="2200">
                <a:solidFill>
                  <a:srgbClr val="FFFFFF"/>
                </a:solidFill>
                <a:latin typeface="Poppins"/>
                <a:ea typeface="Poppins"/>
                <a:cs typeface="Poppins"/>
                <a:sym typeface="Poppins"/>
              </a:rPr>
              <a:t>Planejamento</a:t>
            </a:r>
          </a:p>
        </p:txBody>
      </p:sp>
      <p:sp>
        <p:nvSpPr>
          <p:cNvPr id="43" name="TextBox 43"/>
          <p:cNvSpPr txBox="1"/>
          <p:nvPr/>
        </p:nvSpPr>
        <p:spPr>
          <a:xfrm>
            <a:off x="1009437" y="5180784"/>
            <a:ext cx="2950582" cy="419217"/>
          </a:xfrm>
          <a:prstGeom prst="rect">
            <a:avLst/>
          </a:prstGeom>
        </p:spPr>
        <p:txBody>
          <a:bodyPr lIns="0" tIns="0" rIns="0" bIns="0" rtlCol="0" anchor="t">
            <a:spAutoFit/>
          </a:bodyPr>
          <a:lstStyle/>
          <a:p>
            <a:pPr algn="ctr">
              <a:lnSpc>
                <a:spcPts val="3357"/>
              </a:lnSpc>
              <a:spcBef>
                <a:spcPct val="0"/>
              </a:spcBef>
            </a:pPr>
            <a:r>
              <a:rPr lang="en-US" sz="2397">
                <a:solidFill>
                  <a:srgbClr val="FFFFFF"/>
                </a:solidFill>
                <a:latin typeface="Poppins"/>
                <a:ea typeface="Poppins"/>
                <a:cs typeface="Poppins"/>
                <a:sym typeface="Poppins"/>
              </a:rPr>
              <a:t>Multi-agentes</a:t>
            </a:r>
          </a:p>
        </p:txBody>
      </p:sp>
      <p:sp>
        <p:nvSpPr>
          <p:cNvPr id="44" name="TextBox 44"/>
          <p:cNvSpPr txBox="1"/>
          <p:nvPr/>
        </p:nvSpPr>
        <p:spPr>
          <a:xfrm>
            <a:off x="5012732" y="5180784"/>
            <a:ext cx="2950582" cy="419217"/>
          </a:xfrm>
          <a:prstGeom prst="rect">
            <a:avLst/>
          </a:prstGeom>
        </p:spPr>
        <p:txBody>
          <a:bodyPr lIns="0" tIns="0" rIns="0" bIns="0" rtlCol="0" anchor="t">
            <a:spAutoFit/>
          </a:bodyPr>
          <a:lstStyle/>
          <a:p>
            <a:pPr algn="ctr">
              <a:lnSpc>
                <a:spcPts val="3357"/>
              </a:lnSpc>
              <a:spcBef>
                <a:spcPct val="0"/>
              </a:spcBef>
            </a:pPr>
            <a:r>
              <a:rPr lang="en-US" sz="2397">
                <a:solidFill>
                  <a:srgbClr val="FFFFFF"/>
                </a:solidFill>
                <a:latin typeface="Poppins"/>
                <a:ea typeface="Poppins"/>
                <a:cs typeface="Poppins"/>
                <a:sym typeface="Poppins"/>
              </a:rPr>
              <a:t>Metacognição</a:t>
            </a:r>
          </a:p>
        </p:txBody>
      </p:sp>
      <p:sp>
        <p:nvSpPr>
          <p:cNvPr id="45" name="TextBox 45"/>
          <p:cNvSpPr txBox="1"/>
          <p:nvPr/>
        </p:nvSpPr>
        <p:spPr>
          <a:xfrm>
            <a:off x="9022265" y="5060950"/>
            <a:ext cx="2412479" cy="681340"/>
          </a:xfrm>
          <a:prstGeom prst="rect">
            <a:avLst/>
          </a:prstGeom>
        </p:spPr>
        <p:txBody>
          <a:bodyPr lIns="0" tIns="0" rIns="0" bIns="0" rtlCol="0" anchor="t">
            <a:spAutoFit/>
          </a:bodyPr>
          <a:lstStyle/>
          <a:p>
            <a:pPr algn="ctr">
              <a:lnSpc>
                <a:spcPts val="2745"/>
              </a:lnSpc>
            </a:pPr>
            <a:r>
              <a:rPr lang="en-US" sz="1960">
                <a:solidFill>
                  <a:srgbClr val="FFFFFF"/>
                </a:solidFill>
                <a:latin typeface="Poppins"/>
                <a:ea typeface="Poppins"/>
                <a:cs typeface="Poppins"/>
                <a:sym typeface="Poppins"/>
              </a:rPr>
              <a:t>Agentes em</a:t>
            </a:r>
          </a:p>
          <a:p>
            <a:pPr algn="ctr">
              <a:lnSpc>
                <a:spcPts val="2745"/>
              </a:lnSpc>
            </a:pPr>
            <a:r>
              <a:rPr lang="en-US" sz="1960">
                <a:solidFill>
                  <a:srgbClr val="FFFFFF"/>
                </a:solidFill>
                <a:latin typeface="Poppins"/>
                <a:ea typeface="Poppins"/>
                <a:cs typeface="Poppins"/>
                <a:sym typeface="Poppins"/>
              </a:rPr>
              <a:t>Produção</a:t>
            </a:r>
          </a:p>
        </p:txBody>
      </p:sp>
    </p:spTree>
  </p:cSld>
  <p:clrMapOvr>
    <a:masterClrMapping/>
  </p:clrMapOvr>
  <p:transition>
    <p:fade/>
  </p:transition>
</p:sld>
</file>

<file path=ppt/theme/theme1.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07b9560-82cc-4f3d-aea9-44c6277445fd">
      <Terms xmlns="http://schemas.microsoft.com/office/infopath/2007/PartnerControls"/>
    </lcf76f155ced4ddcb4097134ff3c332f>
    <TaxCatchAll xmlns="9480bc8b-5f12-413b-ace7-9c780deae2d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31289A688703948BA568FE7D6272F05" ma:contentTypeVersion="14" ma:contentTypeDescription="Create a new document." ma:contentTypeScope="" ma:versionID="8ff5385ff33dc96ff4fa0f9e2057ffcd">
  <xsd:schema xmlns:xsd="http://www.w3.org/2001/XMLSchema" xmlns:xs="http://www.w3.org/2001/XMLSchema" xmlns:p="http://schemas.microsoft.com/office/2006/metadata/properties" xmlns:ns1="http://schemas.microsoft.com/sharepoint/v3" xmlns:ns2="e07b9560-82cc-4f3d-aea9-44c6277445fd" xmlns:ns3="9480bc8b-5f12-413b-ace7-9c780deae2d0" targetNamespace="http://schemas.microsoft.com/office/2006/metadata/properties" ma:root="true" ma:fieldsID="f25df9bbde38ff3d4363ffd29e4309ad" ns1:_="" ns2:_="" ns3:_="">
    <xsd:import namespace="http://schemas.microsoft.com/sharepoint/v3"/>
    <xsd:import namespace="e07b9560-82cc-4f3d-aea9-44c6277445fd"/>
    <xsd:import namespace="9480bc8b-5f12-413b-ace7-9c780deae2d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b9560-82cc-4f3d-aea9-44c6277445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80bc8b-5f12-413b-ace7-9c780deae2d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0159883-c163-4ac0-ac0d-c4ae7a123867}" ma:internalName="TaxCatchAll" ma:showField="CatchAllData" ma:web="9480bc8b-5f12-413b-ace7-9c780deae2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48419D9-581A-44A8-91B6-4F43E1D6982A}">
  <ds:schemaRefs>
    <ds:schemaRef ds:uri="http://schemas.microsoft.com/sharepoint/v3/contenttype/forms"/>
  </ds:schemaRefs>
</ds:datastoreItem>
</file>

<file path=customXml/itemProps2.xml><?xml version="1.0" encoding="utf-8"?>
<ds:datastoreItem xmlns:ds="http://schemas.openxmlformats.org/officeDocument/2006/customXml" ds:itemID="{96433F3D-D6EB-404B-A6A4-2834F1FD1D65}">
  <ds:schemaRefs>
    <ds:schemaRef ds:uri="http://schemas.microsoft.com/office/2006/documentManagement/types"/>
    <ds:schemaRef ds:uri="9480bc8b-5f12-413b-ace7-9c780deae2d0"/>
    <ds:schemaRef ds:uri="e07b9560-82cc-4f3d-aea9-44c6277445fd"/>
    <ds:schemaRef ds:uri="http://www.w3.org/XML/1998/namespace"/>
    <ds:schemaRef ds:uri="http://purl.org/dc/terms/"/>
    <ds:schemaRef ds:uri="http://schemas.openxmlformats.org/package/2006/metadata/core-properties"/>
    <ds:schemaRef ds:uri="http://schemas.microsoft.com/sharepoint/v3"/>
    <ds:schemaRef ds:uri="http://schemas.microsoft.com/office/infopath/2007/PartnerControls"/>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3749CD0F-939F-43A3-ACD6-E1FE68103385}">
  <ds:schemaRefs>
    <ds:schemaRef ds:uri="9480bc8b-5f12-413b-ace7-9c780deae2d0"/>
    <ds:schemaRef ds:uri="e07b9560-82cc-4f3d-aea9-44c6277445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5676</Words>
  <Application>Microsoft Macintosh PowerPoint</Application>
  <PresentationFormat>Widescreen</PresentationFormat>
  <Paragraphs>872</Paragraphs>
  <Slides>53</Slides>
  <Notes>37</Notes>
  <HiddenSlides>8</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53</vt:i4>
      </vt:variant>
    </vt:vector>
  </HeadingPairs>
  <TitlesOfParts>
    <vt:vector size="75" baseType="lpstr">
      <vt:lpstr>-apple-system</vt:lpstr>
      <vt:lpstr>-webkit-standard</vt:lpstr>
      <vt:lpstr>Aptos</vt:lpstr>
      <vt:lpstr>Arial</vt:lpstr>
      <vt:lpstr>Calibri</vt:lpstr>
      <vt:lpstr>Canva Sans Bold</vt:lpstr>
      <vt:lpstr>Consolas</vt:lpstr>
      <vt:lpstr>League Spartan</vt:lpstr>
      <vt:lpstr>Menlo</vt:lpstr>
      <vt:lpstr>Open Sans Bold</vt:lpstr>
      <vt:lpstr>Poppins</vt:lpstr>
      <vt:lpstr>Poppins Bold</vt:lpstr>
      <vt:lpstr>Roboto</vt:lpstr>
      <vt:lpstr>Segoe Sans Display</vt:lpstr>
      <vt:lpstr>Segoe Sans Text</vt:lpstr>
      <vt:lpstr>Segoe Sans Text Semibold</vt:lpstr>
      <vt:lpstr>Segoe UI</vt:lpstr>
      <vt:lpstr>Segoe UI Semibold</vt:lpstr>
      <vt:lpstr>Segoe UI Semibold (Headings)</vt:lpstr>
      <vt:lpstr>Segoe UI Semilight</vt:lpstr>
      <vt:lpstr>Wingdings</vt:lpstr>
      <vt:lpstr>AI Agents Hack Template Light Mode</vt:lpstr>
      <vt:lpstr>Hackathon de agentes de IA</vt:lpstr>
      <vt:lpstr>Quatro semanas de aprendizado</vt:lpstr>
      <vt:lpstr>Transmissões em quatro idiomas </vt:lpstr>
      <vt:lpstr>Prêmios 🏆</vt:lpstr>
      <vt:lpstr>Inscrição</vt:lpstr>
      <vt:lpstr>Processo de submissão</vt:lpstr>
      <vt:lpstr>Se tiver perguntas … </vt:lpstr>
      <vt:lpstr>Agentes 101</vt:lpstr>
      <vt:lpstr>PowerPoint Presentation</vt:lpstr>
      <vt:lpstr>O que pode construir? </vt:lpstr>
      <vt:lpstr>Demo: Contoso Creative Writer (visão geral da arquitetura)</vt:lpstr>
      <vt:lpstr>Demo: Contoso Creative Writer </vt:lpstr>
      <vt:lpstr>Demo: Contoso Creative Writer </vt:lpstr>
      <vt:lpstr>Demo: Assistente bancário</vt:lpstr>
      <vt:lpstr>O que é um agente de IA?</vt:lpstr>
      <vt:lpstr>An agent in LLM-based applications is a semi-autonomous software entity leveraging large language models to perform specific tasks through natural language interaction. </vt:lpstr>
      <vt:lpstr>PowerPoint Presentation</vt:lpstr>
      <vt:lpstr>Quando usar agentes de IA?</vt:lpstr>
      <vt:lpstr>Quando usar agentes de IA?</vt:lpstr>
      <vt:lpstr>Amostra de agente Assistência de call center</vt:lpstr>
      <vt:lpstr>Como começar a criar agentes de IA?</vt:lpstr>
      <vt:lpstr>Os ingredientes do agente</vt:lpstr>
      <vt:lpstr>Ferramentas para construir seu primeiro agente</vt:lpstr>
      <vt:lpstr>PowerPoint Presentation</vt:lpstr>
      <vt:lpstr>Mas como criar bons agentes de IA?</vt:lpstr>
      <vt:lpstr>Princípios de design de agentes</vt:lpstr>
      <vt:lpstr>O que são  padrões de design  para agentes de IA?</vt:lpstr>
      <vt:lpstr>PowerPoint Presentation</vt:lpstr>
      <vt:lpstr>Uso de ferramentas em Agentic RAG</vt:lpstr>
      <vt:lpstr>Model Context Protocol</vt:lpstr>
      <vt:lpstr>Construindo agentes de IA confiáveis (trustworthy)</vt:lpstr>
      <vt:lpstr>Estrutura de mensagem do sistema</vt:lpstr>
      <vt:lpstr>Interação com humanos ("Human-in-the-loop")</vt:lpstr>
      <vt:lpstr>PowerPoint Presentation</vt:lpstr>
      <vt:lpstr>Conselho sobre como construir agentes de IA</vt:lpstr>
      <vt:lpstr>É muito divertido!</vt:lpstr>
      <vt:lpstr>Mas pode ser muito difícil!</vt:lpstr>
      <vt:lpstr>Não desista!</vt:lpstr>
      <vt:lpstr>PowerPoint Presentation</vt:lpstr>
      <vt:lpstr>Building an agent with Microsoft technologies</vt:lpstr>
      <vt:lpstr>Componentes do agente</vt:lpstr>
      <vt:lpstr>Opções de LLM</vt:lpstr>
      <vt:lpstr>PowerPoint Presentation</vt:lpstr>
      <vt:lpstr>Azure AI Agents Service</vt:lpstr>
      <vt:lpstr>Orquestradores da Microsoft</vt:lpstr>
      <vt:lpstr>Orquestradores de código abierto</vt:lpstr>
      <vt:lpstr>Data stores</vt:lpstr>
      <vt:lpstr>Data stores (SQL)</vt:lpstr>
      <vt:lpstr>Onde hospedar o aplicativo?</vt:lpstr>
      <vt:lpstr>Agentes do Microsoft 365 Copilot</vt:lpstr>
      <vt:lpstr>Aplicativos na nuvem do Azure</vt:lpstr>
      <vt:lpstr>Próximos passos</vt:lpstr>
      <vt:lpstr>Hackathon de agentes de IA: Próximos passos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lastModifiedBy>Pamela Fox</cp:lastModifiedBy>
  <cp:revision>1</cp:revision>
  <dcterms:created xsi:type="dcterms:W3CDTF">2024-08-07T00:36:26Z</dcterms:created>
  <dcterms:modified xsi:type="dcterms:W3CDTF">2025-04-08T17:12:15Z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0x010100831289A688703948BA568FE7D6272F05</vt:lpwstr>
  </property>
  <property fmtid="{D5CDD505-2E9C-101B-9397-08002B2CF9AE}" pid="3" name="MediaServiceImageTags">
    <vt:lpwstr/>
  </property>
</Properties>
</file>